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6" r:id="rId2"/>
    <p:sldId id="288" r:id="rId3"/>
    <p:sldId id="293" r:id="rId4"/>
    <p:sldId id="284" r:id="rId5"/>
    <p:sldId id="289" r:id="rId6"/>
    <p:sldId id="290" r:id="rId7"/>
    <p:sldId id="272" r:id="rId8"/>
    <p:sldId id="291" r:id="rId9"/>
    <p:sldId id="287" r:id="rId10"/>
    <p:sldId id="286" r:id="rId11"/>
    <p:sldId id="292" r:id="rId12"/>
    <p:sldId id="257" r:id="rId13"/>
    <p:sldId id="281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588"/>
    <p:restoredTop sz="84025"/>
  </p:normalViewPr>
  <p:slideViewPr>
    <p:cSldViewPr snapToGrid="0" snapToObjects="1">
      <p:cViewPr varScale="1">
        <p:scale>
          <a:sx n="91" d="100"/>
          <a:sy n="91" d="100"/>
        </p:scale>
        <p:origin x="129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1FD0809-EBB2-2A48-AE66-506AAE557254}" type="datetimeFigureOut">
              <a:rPr lang="en-US" smtClean="0"/>
              <a:t>1/28/18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59EAF-C9B1-514C-96AC-1D3D02AA0C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558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Background to Pro-</a:t>
            </a:r>
            <a:r>
              <a:rPr lang="en-US" dirty="0" err="1"/>
              <a:t>Noctis</a:t>
            </a:r>
            <a:r>
              <a:rPr lang="en-US" dirty="0"/>
              <a:t> and Phil Kelly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9EAF-C9B1-514C-96AC-1D3D02AA0C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545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Then we need to understand the environment we are in</a:t>
            </a:r>
            <a:r>
              <a:rPr lang="en-US" baseline="0" dirty="0"/>
              <a:t> </a:t>
            </a:r>
            <a:r>
              <a:rPr lang="en-US" dirty="0"/>
              <a:t>and which parts draw our attention and therefore our feed our biases.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9EAF-C9B1-514C-96AC-1D3D02AA0C0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175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To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review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our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decision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making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ensure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learning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takes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place,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whether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good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bad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or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indifferent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we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need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to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understand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why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  <a:p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It’s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all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about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the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intention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not the </a:t>
            </a:r>
            <a:r>
              <a:rPr lang="pl-PL" sz="1200" u="none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behaviour</a:t>
            </a:r>
            <a:r>
              <a:rPr lang="pl-PL" sz="1200" u="none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57125F6-CA9B-8B47-9344-DC4B29897284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3789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Who are we?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9EAF-C9B1-514C-96AC-1D3D02AA0C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511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Our relationship with </a:t>
            </a:r>
            <a:r>
              <a:rPr lang="en-US" dirty="0" err="1"/>
              <a:t>ShipMoney</a:t>
            </a:r>
            <a:r>
              <a:rPr lang="en-US" dirty="0"/>
              <a:t>, Development, soft skills, sales, Consultancy</a:t>
            </a:r>
            <a:r>
              <a:rPr lang="en-US" baseline="0" dirty="0"/>
              <a:t> advice</a:t>
            </a:r>
            <a:r>
              <a:rPr lang="en-US" dirty="0"/>
              <a:t> </a:t>
            </a:r>
            <a:r>
              <a:rPr lang="en-US" dirty="0" err="1"/>
              <a:t>etc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9EAF-C9B1-514C-96AC-1D3D02AA0C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9851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</a:t>
            </a:r>
            <a:r>
              <a:rPr lang="en-US" baseline="0" dirty="0"/>
              <a:t> of projects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9EAF-C9B1-514C-96AC-1D3D02AA0C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97646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Working with High performing teams and </a:t>
            </a:r>
            <a:r>
              <a:rPr lang="en-US" dirty="0" err="1"/>
              <a:t>organisations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9EAF-C9B1-514C-96AC-1D3D02AA0C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816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How?, What? Why?</a:t>
            </a:r>
          </a:p>
          <a:p>
            <a:r>
              <a:rPr lang="en-US" dirty="0"/>
              <a:t>Anecdotal story</a:t>
            </a:r>
            <a:r>
              <a:rPr lang="en-US" baseline="0" dirty="0"/>
              <a:t> from the Military around indecision.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9EAF-C9B1-514C-96AC-1D3D02AA0C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004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For example we have designed bespoke training for our clients</a:t>
            </a:r>
            <a:r>
              <a:rPr lang="mr-IN" dirty="0"/>
              <a:t>…</a:t>
            </a:r>
            <a:r>
              <a:rPr lang="en-US" dirty="0"/>
              <a:t>.</a:t>
            </a:r>
            <a:r>
              <a:rPr lang="en-US" baseline="0" dirty="0"/>
              <a:t>.Sales, </a:t>
            </a:r>
            <a:r>
              <a:rPr lang="en-US" baseline="0" dirty="0" err="1"/>
              <a:t>Organisational</a:t>
            </a:r>
            <a:r>
              <a:rPr lang="en-US" baseline="0" dirty="0"/>
              <a:t> development, Difficult conversations.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9EAF-C9B1-514C-96AC-1D3D02AA0C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5261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How many decisions do you think we make every single day?</a:t>
            </a:r>
          </a:p>
          <a:p>
            <a:r>
              <a:rPr lang="en-US" dirty="0"/>
              <a:t>To understand how we make decisions we first have to understand how we process information</a:t>
            </a:r>
            <a:r>
              <a:rPr lang="mr-IN" dirty="0"/>
              <a:t>……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9EAF-C9B1-514C-96AC-1D3D02AA0C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05643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Values as a filter</a:t>
            </a:r>
          </a:p>
          <a:p>
            <a:r>
              <a:rPr lang="en-US" dirty="0"/>
              <a:t>Then we need to understand who we are as an individual and our own personal values, what drives our decisions,</a:t>
            </a:r>
            <a:r>
              <a:rPr lang="en-US" baseline="0" dirty="0"/>
              <a:t> therefore our </a:t>
            </a:r>
            <a:r>
              <a:rPr lang="en-US" baseline="0" dirty="0" err="1"/>
              <a:t>behaviour</a:t>
            </a:r>
            <a:r>
              <a:rPr lang="en-US" baseline="0" dirty="0"/>
              <a:t> and personality.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459EAF-C9B1-514C-96AC-1D3D02AA0C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08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DF68E2-58F2-4D09-BE8B-E3BD06533059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2D6473-DF6D-4702-B328-E0DD40540A4E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6F7E3A-B166-407D-9866-32884E7D5B37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8FC5F6-F338-4AE4-BB23-26385BCFC423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3E31D-E2AB-40D1-8B51-AFA5AFEF393A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EBB0C4-6273-4C6E-B9BD-2EDC30F1CD52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AB4D41-86C1-4908-B66A-0B50CEB3BF29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26E2C-56C1-4E0D-A793-0088A7FDD37E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C39B41-D8B5-4052-B551-9B5525EAA8B6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4136C-8742-45B2-AF27-D93DF72833A9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32ABBEA6-7C60-4B02-AE87-00D78D8422AF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AD897-D46E-4AD2-BD9B-49DD3E640873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8624D31-43A5-475A-80CF-332C9F6DCF35}" type="datetimeFigureOut">
              <a:rPr lang="en-US" dirty="0"/>
              <a:t>1/28/18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7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72437" y="596114"/>
            <a:ext cx="8009141" cy="3566160"/>
          </a:xfrm>
        </p:spPr>
        <p:txBody>
          <a:bodyPr>
            <a:normAutofit/>
          </a:bodyPr>
          <a:lstStyle/>
          <a:p>
            <a:r>
              <a:rPr lang="en-US" sz="6000" dirty="0"/>
              <a:t>What feeds your decision making?</a:t>
            </a:r>
            <a:br>
              <a:rPr lang="en-US" sz="6000" dirty="0"/>
            </a:br>
            <a:br>
              <a:rPr lang="en-US" sz="6000" dirty="0"/>
            </a:br>
            <a:r>
              <a:rPr lang="en-US" sz="4000" dirty="0"/>
              <a:t>Phil Kelly </a:t>
            </a:r>
            <a:r>
              <a:rPr lang="mr-IN" sz="4000" dirty="0"/>
              <a:t>–</a:t>
            </a:r>
            <a:r>
              <a:rPr lang="en-US" sz="4000" dirty="0"/>
              <a:t> Performance Director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88" y="5218771"/>
            <a:ext cx="2948846" cy="104821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392" y="5218771"/>
            <a:ext cx="3641996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1947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2434" y="643467"/>
            <a:ext cx="5127132" cy="5050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3906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E4490D0-3672-446A-AC12-B4830333BDD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9CB82C2-DF65-4EC1-8280-F201D50F570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1D4427-852B-4B37-8E76-0E9F1810BA2A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A4CD5CB-D209-4D70-8CA4-629731C5921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93ACC25-C262-417A-8AA9-0641C772BDB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4C27B90-DF2B-4D00-BA07-18ED774CD2F1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C6A2BAE-B461-4B55-8E1F-0722ABDD1393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209305" y="4343400"/>
            <a:ext cx="32004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19743"/>
          <a:stretch/>
        </p:blipFill>
        <p:spPr>
          <a:xfrm>
            <a:off x="633999" y="1059095"/>
            <a:ext cx="6912217" cy="4216128"/>
          </a:xfrm>
          <a:prstGeom prst="rect">
            <a:avLst/>
          </a:prstGeom>
        </p:spPr>
      </p:pic>
      <p:sp>
        <p:nvSpPr>
          <p:cNvPr id="3" name="Title 3"/>
          <p:cNvSpPr>
            <a:spLocks noGrp="1"/>
          </p:cNvSpPr>
          <p:nvPr>
            <p:ph type="title"/>
          </p:nvPr>
        </p:nvSpPr>
        <p:spPr>
          <a:xfrm>
            <a:off x="8141110" y="639097"/>
            <a:ext cx="3401961" cy="36860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The Golden Circle</a:t>
            </a:r>
          </a:p>
        </p:txBody>
      </p:sp>
    </p:spTree>
    <p:extLst>
      <p:ext uri="{BB962C8B-B14F-4D97-AF65-F5344CB8AC3E}">
        <p14:creationId xmlns:p14="http://schemas.microsoft.com/office/powerpoint/2010/main" val="1432026736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1531" y="640080"/>
            <a:ext cx="3972910" cy="2286000"/>
          </a:xfrm>
        </p:spPr>
        <p:txBody>
          <a:bodyPr>
            <a:noAutofit/>
          </a:bodyPr>
          <a:lstStyle/>
          <a:p>
            <a:br>
              <a:rPr lang="en-US" sz="8000" dirty="0"/>
            </a:br>
            <a:endParaRPr lang="en-US" sz="8000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183931" y="792479"/>
            <a:ext cx="3724190" cy="2439236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600" b="0" kern="1200" spc="-5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/>
              <a:t>Cross Industry</a:t>
            </a:r>
          </a:p>
          <a:p>
            <a:r>
              <a:rPr lang="en-US" sz="4400" dirty="0"/>
              <a:t>Learning</a:t>
            </a:r>
            <a:br>
              <a:rPr lang="en-US" sz="8000" dirty="0"/>
            </a:br>
            <a:endParaRPr lang="en-US" sz="8000" dirty="0"/>
          </a:p>
        </p:txBody>
      </p:sp>
      <p:sp>
        <p:nvSpPr>
          <p:cNvPr id="6" name="Text Placeholder 7"/>
          <p:cNvSpPr txBox="1">
            <a:spLocks/>
          </p:cNvSpPr>
          <p:nvPr/>
        </p:nvSpPr>
        <p:spPr>
          <a:xfrm>
            <a:off x="117966" y="2926080"/>
            <a:ext cx="3886475" cy="33791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15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9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Do we learn internally within our industry and can we learn from other industry's?</a:t>
            </a:r>
          </a:p>
          <a:p>
            <a:endParaRPr lang="en-US" sz="2000" dirty="0"/>
          </a:p>
          <a:p>
            <a:endParaRPr lang="en-US" sz="2000" dirty="0"/>
          </a:p>
        </p:txBody>
      </p:sp>
      <p:pic>
        <p:nvPicPr>
          <p:cNvPr id="7" name="Content Placeholder 11" descr="mcdonnell_douglas_f_4_phantom_ii-wide.jpg"/>
          <p:cNvPicPr>
            <a:picLocks noGrp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4156841" y="2430714"/>
            <a:ext cx="2590800" cy="1602000"/>
          </a:xfrm>
          <a:prstGeom prst="rect">
            <a:avLst/>
          </a:prstGeom>
          <a:effectLst>
            <a:glow rad="101600">
              <a:schemeClr val="bg1">
                <a:alpha val="75000"/>
              </a:schemeClr>
            </a:glow>
          </a:effectLst>
        </p:spPr>
      </p:pic>
      <p:pic>
        <p:nvPicPr>
          <p:cNvPr id="9" name="Picture 8" descr="16680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1977" y="2430715"/>
            <a:ext cx="2590800" cy="16002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432" y="2430714"/>
            <a:ext cx="2420754" cy="160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1591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Panel Discussion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92" y="3965018"/>
            <a:ext cx="4571119" cy="1624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8556" y="4296227"/>
            <a:ext cx="4758708" cy="96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9273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467" y="1232930"/>
            <a:ext cx="10905066" cy="3871298"/>
          </a:xfrm>
          <a:prstGeom prst="rect">
            <a:avLst/>
          </a:prstGeom>
        </p:spPr>
      </p:pic>
      <p:cxnSp>
        <p:nvCxnSpPr>
          <p:cNvPr id="3" name="Straight Connector 2"/>
          <p:cNvCxnSpPr/>
          <p:nvPr/>
        </p:nvCxnSpPr>
        <p:spPr>
          <a:xfrm flipV="1">
            <a:off x="5094514" y="2002971"/>
            <a:ext cx="5602515" cy="1886858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5896491" y="926262"/>
            <a:ext cx="465191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Pro Who</a:t>
            </a:r>
            <a:r>
              <a:rPr lang="mr-IN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…</a:t>
            </a:r>
            <a:r>
              <a:rPr lang="en-US" sz="54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.????</a:t>
            </a:r>
          </a:p>
        </p:txBody>
      </p:sp>
    </p:spTree>
    <p:extLst>
      <p:ext uri="{BB962C8B-B14F-4D97-AF65-F5344CB8AC3E}">
        <p14:creationId xmlns:p14="http://schemas.microsoft.com/office/powerpoint/2010/main" val="18283418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152" y="1580146"/>
            <a:ext cx="4567082" cy="16234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8290" y="1871722"/>
            <a:ext cx="5143541" cy="104029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9465" y="4520563"/>
            <a:ext cx="4487594" cy="164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25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131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4" y="252"/>
            <a:ext cx="12192000" cy="812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948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9" r="-2" b="-2"/>
          <a:stretch/>
        </p:blipFill>
        <p:spPr>
          <a:xfrm>
            <a:off x="6179300" y="0"/>
            <a:ext cx="5728547" cy="62145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551" r="-3" b="12740"/>
          <a:stretch/>
        </p:blipFill>
        <p:spPr>
          <a:xfrm>
            <a:off x="321730" y="28072"/>
            <a:ext cx="5728548" cy="3079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18" r="-3" b="2858"/>
          <a:stretch/>
        </p:blipFill>
        <p:spPr>
          <a:xfrm>
            <a:off x="321730" y="3167426"/>
            <a:ext cx="5728548" cy="3047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3209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Freeform 23"/>
          <p:cNvSpPr/>
          <p:nvPr/>
        </p:nvSpPr>
        <p:spPr>
          <a:xfrm rot="21563440">
            <a:off x="1976993" y="660830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286" tIns="769233" rIns="670286" bIns="821355" numCol="1" spcCol="1270" anchor="ctr" anchorCtr="0">
            <a:noAutofit/>
          </a:bodyPr>
          <a:lstStyle/>
          <a:p>
            <a:pPr lvl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/>
              <a:t>Corporate Experience</a:t>
            </a:r>
          </a:p>
        </p:txBody>
      </p:sp>
      <p:sp>
        <p:nvSpPr>
          <p:cNvPr id="22" name="Freeform 21"/>
          <p:cNvSpPr/>
          <p:nvPr/>
        </p:nvSpPr>
        <p:spPr>
          <a:xfrm>
            <a:off x="4382100" y="2123940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286" tIns="769233" rIns="670286" bIns="821355" numCol="1" spcCol="1270" anchor="ctr" anchorCtr="0">
            <a:noAutofit/>
          </a:bodyPr>
          <a:lstStyle/>
          <a:p>
            <a:pPr lvl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kern="1200" dirty="0"/>
              <a:t>Elite Sports Coaching</a:t>
            </a:r>
          </a:p>
        </p:txBody>
      </p:sp>
      <p:sp>
        <p:nvSpPr>
          <p:cNvPr id="19" name="Freeform 18"/>
          <p:cNvSpPr/>
          <p:nvPr/>
        </p:nvSpPr>
        <p:spPr>
          <a:xfrm>
            <a:off x="991347" y="3319791"/>
            <a:ext cx="2980266" cy="2980266"/>
          </a:xfrm>
          <a:custGeom>
            <a:avLst/>
            <a:gdLst>
              <a:gd name="connsiteX0" fmla="*/ 2115406 w 2980266"/>
              <a:gd name="connsiteY0" fmla="*/ 475169 h 2980266"/>
              <a:gd name="connsiteX1" fmla="*/ 2347223 w 2980266"/>
              <a:gd name="connsiteY1" fmla="*/ 280641 h 2980266"/>
              <a:gd name="connsiteX2" fmla="*/ 2532418 w 2980266"/>
              <a:gd name="connsiteY2" fmla="*/ 436038 h 2980266"/>
              <a:gd name="connsiteX3" fmla="*/ 2381100 w 2980266"/>
              <a:gd name="connsiteY3" fmla="*/ 698113 h 2980266"/>
              <a:gd name="connsiteX4" fmla="*/ 2621526 w 2980266"/>
              <a:gd name="connsiteY4" fmla="*/ 1114543 h 2980266"/>
              <a:gd name="connsiteX5" fmla="*/ 2924149 w 2980266"/>
              <a:gd name="connsiteY5" fmla="*/ 1114535 h 2980266"/>
              <a:gd name="connsiteX6" fmla="*/ 2966129 w 2980266"/>
              <a:gd name="connsiteY6" fmla="*/ 1352617 h 2980266"/>
              <a:gd name="connsiteX7" fmla="*/ 2681754 w 2980266"/>
              <a:gd name="connsiteY7" fmla="*/ 1456113 h 2980266"/>
              <a:gd name="connsiteX8" fmla="*/ 2598255 w 2980266"/>
              <a:gd name="connsiteY8" fmla="*/ 1929659 h 2980266"/>
              <a:gd name="connsiteX9" fmla="*/ 2830082 w 2980266"/>
              <a:gd name="connsiteY9" fmla="*/ 2124176 h 2980266"/>
              <a:gd name="connsiteX10" fmla="*/ 2709205 w 2980266"/>
              <a:gd name="connsiteY10" fmla="*/ 2333542 h 2980266"/>
              <a:gd name="connsiteX11" fmla="*/ 2424835 w 2980266"/>
              <a:gd name="connsiteY11" fmla="*/ 2230031 h 2980266"/>
              <a:gd name="connsiteX12" fmla="*/ 2056481 w 2980266"/>
              <a:gd name="connsiteY12" fmla="*/ 2539116 h 2980266"/>
              <a:gd name="connsiteX13" fmla="*/ 2109039 w 2980266"/>
              <a:gd name="connsiteY13" fmla="*/ 2837141 h 2980266"/>
              <a:gd name="connsiteX14" fmla="*/ 1881863 w 2980266"/>
              <a:gd name="connsiteY14" fmla="*/ 2919826 h 2980266"/>
              <a:gd name="connsiteX15" fmla="*/ 1730559 w 2980266"/>
              <a:gd name="connsiteY15" fmla="*/ 2657743 h 2980266"/>
              <a:gd name="connsiteX16" fmla="*/ 1249707 w 2980266"/>
              <a:gd name="connsiteY16" fmla="*/ 2657743 h 2980266"/>
              <a:gd name="connsiteX17" fmla="*/ 1098403 w 2980266"/>
              <a:gd name="connsiteY17" fmla="*/ 2919826 h 2980266"/>
              <a:gd name="connsiteX18" fmla="*/ 871227 w 2980266"/>
              <a:gd name="connsiteY18" fmla="*/ 2837141 h 2980266"/>
              <a:gd name="connsiteX19" fmla="*/ 923785 w 2980266"/>
              <a:gd name="connsiteY19" fmla="*/ 2539117 h 2980266"/>
              <a:gd name="connsiteX20" fmla="*/ 555431 w 2980266"/>
              <a:gd name="connsiteY20" fmla="*/ 2230032 h 2980266"/>
              <a:gd name="connsiteX21" fmla="*/ 271061 w 2980266"/>
              <a:gd name="connsiteY21" fmla="*/ 2333542 h 2980266"/>
              <a:gd name="connsiteX22" fmla="*/ 150184 w 2980266"/>
              <a:gd name="connsiteY22" fmla="*/ 2124176 h 2980266"/>
              <a:gd name="connsiteX23" fmla="*/ 382011 w 2980266"/>
              <a:gd name="connsiteY23" fmla="*/ 1929660 h 2980266"/>
              <a:gd name="connsiteX24" fmla="*/ 298512 w 2980266"/>
              <a:gd name="connsiteY24" fmla="*/ 1456114 h 2980266"/>
              <a:gd name="connsiteX25" fmla="*/ 14137 w 2980266"/>
              <a:gd name="connsiteY25" fmla="*/ 1352617 h 2980266"/>
              <a:gd name="connsiteX26" fmla="*/ 56117 w 2980266"/>
              <a:gd name="connsiteY26" fmla="*/ 1114535 h 2980266"/>
              <a:gd name="connsiteX27" fmla="*/ 358740 w 2980266"/>
              <a:gd name="connsiteY27" fmla="*/ 1114543 h 2980266"/>
              <a:gd name="connsiteX28" fmla="*/ 599166 w 2980266"/>
              <a:gd name="connsiteY28" fmla="*/ 698113 h 2980266"/>
              <a:gd name="connsiteX29" fmla="*/ 447848 w 2980266"/>
              <a:gd name="connsiteY29" fmla="*/ 436038 h 2980266"/>
              <a:gd name="connsiteX30" fmla="*/ 633043 w 2980266"/>
              <a:gd name="connsiteY30" fmla="*/ 280641 h 2980266"/>
              <a:gd name="connsiteX31" fmla="*/ 864860 w 2980266"/>
              <a:gd name="connsiteY31" fmla="*/ 475169 h 2980266"/>
              <a:gd name="connsiteX32" fmla="*/ 1316713 w 2980266"/>
              <a:gd name="connsiteY32" fmla="*/ 310708 h 2980266"/>
              <a:gd name="connsiteX33" fmla="*/ 1369255 w 2980266"/>
              <a:gd name="connsiteY33" fmla="*/ 12681 h 2980266"/>
              <a:gd name="connsiteX34" fmla="*/ 1611011 w 2980266"/>
              <a:gd name="connsiteY34" fmla="*/ 12681 h 2980266"/>
              <a:gd name="connsiteX35" fmla="*/ 1663553 w 2980266"/>
              <a:gd name="connsiteY35" fmla="*/ 310708 h 2980266"/>
              <a:gd name="connsiteX36" fmla="*/ 2115406 w 2980266"/>
              <a:gd name="connsiteY36" fmla="*/ 475169 h 2980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2980266" h="2980266">
                <a:moveTo>
                  <a:pt x="2115406" y="475169"/>
                </a:moveTo>
                <a:lnTo>
                  <a:pt x="2347223" y="280641"/>
                </a:lnTo>
                <a:lnTo>
                  <a:pt x="2532418" y="436038"/>
                </a:lnTo>
                <a:lnTo>
                  <a:pt x="2381100" y="698113"/>
                </a:lnTo>
                <a:cubicBezTo>
                  <a:pt x="2488696" y="819151"/>
                  <a:pt x="2570502" y="960843"/>
                  <a:pt x="2621526" y="1114543"/>
                </a:cubicBezTo>
                <a:lnTo>
                  <a:pt x="2924149" y="1114535"/>
                </a:lnTo>
                <a:lnTo>
                  <a:pt x="2966129" y="1352617"/>
                </a:lnTo>
                <a:lnTo>
                  <a:pt x="2681754" y="1456113"/>
                </a:lnTo>
                <a:cubicBezTo>
                  <a:pt x="2686376" y="1617995"/>
                  <a:pt x="2657965" y="1779121"/>
                  <a:pt x="2598255" y="1929659"/>
                </a:cubicBezTo>
                <a:lnTo>
                  <a:pt x="2830082" y="2124176"/>
                </a:lnTo>
                <a:lnTo>
                  <a:pt x="2709205" y="2333542"/>
                </a:lnTo>
                <a:lnTo>
                  <a:pt x="2424835" y="2230031"/>
                </a:lnTo>
                <a:cubicBezTo>
                  <a:pt x="2324320" y="2357010"/>
                  <a:pt x="2198986" y="2462178"/>
                  <a:pt x="2056481" y="2539116"/>
                </a:cubicBezTo>
                <a:lnTo>
                  <a:pt x="2109039" y="2837141"/>
                </a:lnTo>
                <a:lnTo>
                  <a:pt x="1881863" y="2919826"/>
                </a:lnTo>
                <a:lnTo>
                  <a:pt x="1730559" y="2657743"/>
                </a:lnTo>
                <a:cubicBezTo>
                  <a:pt x="1571939" y="2690405"/>
                  <a:pt x="1408327" y="2690405"/>
                  <a:pt x="1249707" y="2657743"/>
                </a:cubicBezTo>
                <a:lnTo>
                  <a:pt x="1098403" y="2919826"/>
                </a:lnTo>
                <a:lnTo>
                  <a:pt x="871227" y="2837141"/>
                </a:lnTo>
                <a:lnTo>
                  <a:pt x="923785" y="2539117"/>
                </a:lnTo>
                <a:cubicBezTo>
                  <a:pt x="781280" y="2462179"/>
                  <a:pt x="655947" y="2357011"/>
                  <a:pt x="555431" y="2230032"/>
                </a:cubicBezTo>
                <a:lnTo>
                  <a:pt x="271061" y="2333542"/>
                </a:lnTo>
                <a:lnTo>
                  <a:pt x="150184" y="2124176"/>
                </a:lnTo>
                <a:lnTo>
                  <a:pt x="382011" y="1929660"/>
                </a:lnTo>
                <a:cubicBezTo>
                  <a:pt x="322301" y="1779122"/>
                  <a:pt x="293890" y="1617995"/>
                  <a:pt x="298512" y="1456114"/>
                </a:cubicBezTo>
                <a:lnTo>
                  <a:pt x="14137" y="1352617"/>
                </a:lnTo>
                <a:lnTo>
                  <a:pt x="56117" y="1114535"/>
                </a:lnTo>
                <a:lnTo>
                  <a:pt x="358740" y="1114543"/>
                </a:lnTo>
                <a:cubicBezTo>
                  <a:pt x="409764" y="960843"/>
                  <a:pt x="491570" y="819151"/>
                  <a:pt x="599166" y="698113"/>
                </a:cubicBezTo>
                <a:lnTo>
                  <a:pt x="447848" y="436038"/>
                </a:lnTo>
                <a:lnTo>
                  <a:pt x="633043" y="280641"/>
                </a:lnTo>
                <a:lnTo>
                  <a:pt x="864860" y="475169"/>
                </a:lnTo>
                <a:cubicBezTo>
                  <a:pt x="1002743" y="390226"/>
                  <a:pt x="1156488" y="334267"/>
                  <a:pt x="1316713" y="310708"/>
                </a:cubicBezTo>
                <a:lnTo>
                  <a:pt x="1369255" y="12681"/>
                </a:lnTo>
                <a:lnTo>
                  <a:pt x="1611011" y="12681"/>
                </a:lnTo>
                <a:lnTo>
                  <a:pt x="1663553" y="310708"/>
                </a:lnTo>
                <a:cubicBezTo>
                  <a:pt x="1823778" y="334267"/>
                  <a:pt x="1977523" y="390226"/>
                  <a:pt x="2115406" y="475169"/>
                </a:cubicBezTo>
                <a:close/>
              </a:path>
            </a:pathLst>
          </a:custGeom>
          <a:solidFill>
            <a:schemeClr val="accent2"/>
          </a:solidFill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1">
              <a:hueOff val="0"/>
              <a:satOff val="0"/>
              <a:lumOff val="0"/>
              <a:alphaOff val="0"/>
            </a:schemeClr>
          </a:fillRef>
          <a:effectRef idx="2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670286" tIns="769233" rIns="670286" bIns="821355" numCol="1" spcCol="1270" anchor="ctr" anchorCtr="0">
            <a:noAutofit/>
          </a:bodyPr>
          <a:lstStyle/>
          <a:p>
            <a:pPr lvl="0" algn="ctr" defTabSz="24892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2800" dirty="0"/>
              <a:t>Military Expertise</a:t>
            </a:r>
            <a:endParaRPr lang="en-US" sz="2800" kern="1200" dirty="0"/>
          </a:p>
        </p:txBody>
      </p:sp>
      <p:sp>
        <p:nvSpPr>
          <p:cNvPr id="26" name="TextBox 25"/>
          <p:cNvSpPr txBox="1"/>
          <p:nvPr/>
        </p:nvSpPr>
        <p:spPr>
          <a:xfrm>
            <a:off x="7362366" y="3614073"/>
            <a:ext cx="15692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=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371682" y="3737183"/>
            <a:ext cx="2651222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Ability to Bespoke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571" y="99691"/>
            <a:ext cx="3929199" cy="138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174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2B8762-61F0-4F1B-9364-D633EE9D6A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97675C8-1328-460C-9EBF-6B446B67EAD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14EE78B-AF71-4195-A01B-F1165D9233BF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C6417104-D4C1-4710-9982-2154A7F4849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33431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7BDDC51-8BB2-42BE-8EA8-39B3E9AC1EF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A52A394-10F4-4AA5-90E4-634D1E919DBA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733B62-1719-4677-A612-CA0AC0AD7482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21086" y="5618770"/>
            <a:ext cx="10515600" cy="0"/>
          </a:xfrm>
          <a:prstGeom prst="line">
            <a:avLst/>
          </a:prstGeom>
          <a:ln w="6350">
            <a:solidFill>
              <a:schemeClr val="tx2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461" y="640080"/>
            <a:ext cx="4803648" cy="360273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891" y="640080"/>
            <a:ext cx="2702052" cy="360273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26F1402-2DEC-4071-84AF-350C7BF00D4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63996" y="886968"/>
            <a:ext cx="64008" cy="310896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 txBox="1">
            <a:spLocks/>
          </p:cNvSpPr>
          <p:nvPr/>
        </p:nvSpPr>
        <p:spPr>
          <a:xfrm>
            <a:off x="633999" y="4550229"/>
            <a:ext cx="10909073" cy="105765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Sales Dynamics Training</a:t>
            </a:r>
            <a:b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en-US" sz="33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980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3"/>
          <a:stretch/>
        </p:blipFill>
        <p:spPr>
          <a:xfrm>
            <a:off x="3489483" y="535070"/>
            <a:ext cx="4978221" cy="5178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859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1497DE5-0939-4D1D-9350-0C5E1B209C6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CC70ED-6C63-4537-B7EB-51990D6C0A6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724" y="457200"/>
            <a:ext cx="11274552" cy="5943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76E24C1-2968-40DC-A36E-F6B85F0F075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2732" y="521208"/>
            <a:ext cx="11146536" cy="581558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142" y="905933"/>
            <a:ext cx="7723720" cy="5039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29174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15010</TotalTime>
  <Words>243</Words>
  <Application>Microsoft Macintosh PowerPoint</Application>
  <PresentationFormat>Widescreen</PresentationFormat>
  <Paragraphs>40</Paragraphs>
  <Slides>13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Calibri</vt:lpstr>
      <vt:lpstr>Calibri Light</vt:lpstr>
      <vt:lpstr>Mangal</vt:lpstr>
      <vt:lpstr>Retrospect</vt:lpstr>
      <vt:lpstr>What feeds your decision making?  Phil Kelly – Performance Director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Golden Circle</vt:lpstr>
      <vt:lpstr> </vt:lpstr>
      <vt:lpstr>Panel Discussion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Performance interdependence</dc:title>
  <dc:creator>Microsoft Office User</dc:creator>
  <cp:lastModifiedBy>Phil Kelly</cp:lastModifiedBy>
  <cp:revision>47</cp:revision>
  <dcterms:created xsi:type="dcterms:W3CDTF">2017-02-13T16:14:50Z</dcterms:created>
  <dcterms:modified xsi:type="dcterms:W3CDTF">2018-01-28T13:03:00Z</dcterms:modified>
</cp:coreProperties>
</file>