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52" r:id="rId1"/>
  </p:sldMasterIdLst>
  <p:notesMasterIdLst>
    <p:notesMasterId r:id="rId14"/>
  </p:notesMasterIdLst>
  <p:sldIdLst>
    <p:sldId id="260" r:id="rId2"/>
    <p:sldId id="261" r:id="rId3"/>
    <p:sldId id="277" r:id="rId4"/>
    <p:sldId id="332" r:id="rId5"/>
    <p:sldId id="337" r:id="rId6"/>
    <p:sldId id="338" r:id="rId7"/>
    <p:sldId id="339" r:id="rId8"/>
    <p:sldId id="267" r:id="rId9"/>
    <p:sldId id="334" r:id="rId10"/>
    <p:sldId id="335" r:id="rId11"/>
    <p:sldId id="336" r:id="rId12"/>
    <p:sldId id="331" r:id="rId13"/>
  </p:sldIdLst>
  <p:sldSz cx="9144000" cy="5143500" type="screen16x9"/>
  <p:notesSz cx="6858000" cy="9144000"/>
  <p:embeddedFontLst>
    <p:embeddedFont>
      <p:font typeface="Muli SemiBold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uli ExtraBold" panose="020B0604020202020204" charset="0"/>
      <p:bold r:id="rId23"/>
      <p:boldItalic r:id="rId24"/>
    </p:embeddedFont>
    <p:embeddedFont>
      <p:font typeface="Muli Black" panose="020B0604020202020204" charset="0"/>
      <p:bold r:id="rId25"/>
      <p:boldItalic r:id="rId26"/>
    </p:embeddedFont>
    <p:embeddedFont>
      <p:font typeface="Muli" panose="020B0604020202020204" charset="0"/>
      <p:regular r:id="rId27"/>
      <p:bold r:id="rId28"/>
      <p:italic r:id="rId29"/>
      <p:boldItalic r:id="rId30"/>
    </p:embeddedFont>
    <p:embeddedFont>
      <p:font typeface="Muli ExtraLight" panose="020B0604020202020204" charset="0"/>
      <p:regular r:id="rId31"/>
      <p:bold r:id="rId32"/>
      <p:italic r:id="rId33"/>
      <p:boldItalic r:id="rId34"/>
    </p:embeddedFont>
    <p:embeddedFont>
      <p:font typeface="Muli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66"/>
    <a:srgbClr val="003366"/>
    <a:srgbClr val="CCCC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D00AD4-623B-4B8A-8843-BEDDFD0DED19}">
  <a:tblStyle styleId="{C0D00AD4-623B-4B8A-8843-BEDDFD0DED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0"/>
    <p:restoredTop sz="79228"/>
  </p:normalViewPr>
  <p:slideViewPr>
    <p:cSldViewPr snapToGrid="0" snapToObjects="1">
      <p:cViewPr varScale="1">
        <p:scale>
          <a:sx n="72" d="100"/>
          <a:sy n="72" d="100"/>
        </p:scale>
        <p:origin x="8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33CC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02C-EC42-92A8-A56DA066D21A}"/>
              </c:ext>
            </c:extLst>
          </c:dPt>
          <c:dPt>
            <c:idx val="1"/>
            <c:bubble3D val="0"/>
            <c:spPr>
              <a:solidFill>
                <a:srgbClr val="3366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02C-EC42-92A8-A56DA066D21A}"/>
              </c:ext>
            </c:extLst>
          </c:dPt>
          <c:dPt>
            <c:idx val="2"/>
            <c:bubble3D val="0"/>
            <c:spPr>
              <a:solidFill>
                <a:srgbClr val="0033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02C-EC42-92A8-A56DA066D21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A84-434E-8514-C92E8B13A1E1}"/>
              </c:ext>
            </c:extLst>
          </c:dPt>
          <c:dLbls>
            <c:dLbl>
              <c:idx val="0"/>
              <c:layout>
                <c:manualLayout>
                  <c:x val="-0.16494734251968504"/>
                  <c:y val="8.20935039370078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Muli ExtraBold" pitchFamily="2" charset="77"/>
                        <a:ea typeface="+mn-ea"/>
                        <a:cs typeface="+mn-cs"/>
                      </a:defRPr>
                    </a:pPr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ATM Withdrawal
</a:t>
                    </a:r>
                    <a:fld id="{973DFF57-ECB4-AA44-85C4-0AF2E6005BED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Muli ExtraBold" pitchFamily="2" charset="77"/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Muli ExtraBold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1601049868769"/>
                      <c:h val="0.260375000000000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2C-EC42-92A8-A56DA066D21A}"/>
                </c:ext>
              </c:extLst>
            </c:dLbl>
            <c:dLbl>
              <c:idx val="1"/>
              <c:layout>
                <c:manualLayout>
                  <c:x val="-0.20000000000000015"/>
                  <c:y val="-0.185904035433070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Muli ExtraBold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2C-EC42-92A8-A56DA066D21A}"/>
                </c:ext>
              </c:extLst>
            </c:dLbl>
            <c:dLbl>
              <c:idx val="2"/>
              <c:layout>
                <c:manualLayout>
                  <c:x val="0.20007332677165354"/>
                  <c:y val="-0.21893011811023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Muli ExtraBold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2C-EC42-92A8-A56DA066D21A}"/>
                </c:ext>
              </c:extLst>
            </c:dLbl>
            <c:dLbl>
              <c:idx val="3"/>
              <c:layout>
                <c:manualLayout>
                  <c:x val="0.16350410104986873"/>
                  <c:y val="0.140180856299212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Muli ExtraBold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84-434E-8514-C92E8B13A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li Extra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ATM Withdrawal</c:v>
                </c:pt>
                <c:pt idx="1">
                  <c:v>Remittance</c:v>
                </c:pt>
                <c:pt idx="2">
                  <c:v>OceanPay Spending</c:v>
                </c:pt>
                <c:pt idx="3">
                  <c:v>Card to Card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0.32</c:v>
                </c:pt>
                <c:pt idx="2">
                  <c:v>0.33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C-EC42-92A8-A56DA066D21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99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Factors of Influence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ATM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Proximity/Accessibility to an ATM or Bank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Preference of family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Habit/tendency to use cash over card</a:t>
            </a:r>
            <a:r>
              <a:rPr lang="en-US" dirty="0"/>
              <a:t> 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Remittances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Transfer fee, Currency Exchange Rates, Speed of Remittance, Ease of service, Availability of </a:t>
            </a:r>
            <a:r>
              <a:rPr lang="en-US" dirty="0"/>
              <a:t> 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Currency Exchange Rate and Country 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Availability of options -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Cashpickup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/Transfer to bank account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Speed of remittance 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Ease of service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Reputation of the Remittance service 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Crew Recommendations - Word of Mouth </a:t>
            </a:r>
            <a:r>
              <a:rPr lang="en-US" dirty="0"/>
              <a:t> 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Other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Individual choices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Family needs </a:t>
            </a:r>
            <a:r>
              <a:rPr lang="en-US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Crew Recommendations about products/prices/merchants </a:t>
            </a:r>
            <a:endParaRPr dirty="0"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325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95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93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Shape 9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W 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17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895164"/>
            <a:ext cx="7772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uli Black"/>
              <a:buNone/>
              <a:defRPr sz="4400" i="0" u="none" strike="noStrike" cap="none">
                <a:solidFill>
                  <a:schemeClr val="dk2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1600"/>
              <a:buNone/>
              <a:defRPr sz="1600" i="0" u="none" strike="noStrike" cap="none">
                <a:solidFill>
                  <a:srgbClr val="00205B"/>
                </a:solidFill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985192" y="4846477"/>
            <a:ext cx="28956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12" y="633469"/>
            <a:ext cx="2582820" cy="50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W Title Slide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Shape 25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1895164"/>
            <a:ext cx="7772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uli Black"/>
              <a:buNone/>
              <a:defRPr sz="4400" i="0" u="none" strike="noStrike" cap="none">
                <a:solidFill>
                  <a:schemeClr val="dk2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1600"/>
              <a:buNone/>
              <a:defRPr sz="1600" i="0" u="none" strike="noStrike" cap="none">
                <a:solidFill>
                  <a:srgbClr val="00205B"/>
                </a:solidFill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985192" y="4846477"/>
            <a:ext cx="28956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W Title Slide 1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Shape 32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W Content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Shape 36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378531"/>
            <a:ext cx="8229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964701"/>
            <a:ext cx="82296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1pPr>
            <a:lvl2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▫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 i="0" u="none" strike="noStrike" cap="none">
                <a:solidFill>
                  <a:schemeClr val="dk1"/>
                </a:solidFill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985192" y="4846477"/>
            <a:ext cx="28956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/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335669"/>
            <a:ext cx="8229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uli ExtraBold"/>
              <a:buNone/>
              <a:defRPr sz="2000" i="0" u="none" strike="noStrike" cap="none">
                <a:solidFill>
                  <a:schemeClr val="dk2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985192" y="4846477"/>
            <a:ext cx="28956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838060"/>
            <a:ext cx="82296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None/>
              <a:defRPr sz="16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•"/>
              <a:defRPr sz="16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•"/>
              <a:defRPr sz="16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▫"/>
              <a:defRPr sz="16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uli"/>
              <a:buChar char="»"/>
              <a:defRPr sz="20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uli"/>
              <a:buChar char="•"/>
              <a:defRPr sz="20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uli"/>
              <a:buChar char="•"/>
              <a:defRPr sz="20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uli"/>
              <a:buChar char="•"/>
              <a:defRPr sz="20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uli"/>
              <a:buChar char="•"/>
              <a:defRPr sz="20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377" y="2286012"/>
            <a:ext cx="2876998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 idx="4294967295"/>
          </p:nvPr>
        </p:nvSpPr>
        <p:spPr>
          <a:xfrm>
            <a:off x="4923400" y="2142700"/>
            <a:ext cx="2976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3600" dirty="0" err="1">
                <a:solidFill>
                  <a:srgbClr val="2DC568"/>
                </a:solidFill>
                <a:latin typeface="Muli ExtraLight"/>
                <a:ea typeface="Muli ExtraLight"/>
                <a:cs typeface="Muli ExtraLight"/>
                <a:sym typeface="Muli ExtraLight"/>
              </a:rPr>
              <a:t>InterManager</a:t>
            </a:r>
            <a:endParaRPr sz="3600" dirty="0">
              <a:solidFill>
                <a:srgbClr val="2DC568"/>
              </a:solidFill>
              <a:latin typeface="Muli ExtraLight"/>
              <a:ea typeface="Muli ExtraLight"/>
              <a:cs typeface="Muli ExtraLight"/>
              <a:sym typeface="Muli ExtraLight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 idx="4294967295"/>
          </p:nvPr>
        </p:nvSpPr>
        <p:spPr>
          <a:xfrm>
            <a:off x="4923400" y="2614400"/>
            <a:ext cx="3012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1200" dirty="0">
                <a:solidFill>
                  <a:srgbClr val="CCCCCC"/>
                </a:solidFill>
              </a:rPr>
              <a:t>F E B R U A R Y  2 0 1 8 </a:t>
            </a:r>
            <a:endParaRPr sz="1200" dirty="0">
              <a:solidFill>
                <a:srgbClr val="CCCCCC"/>
              </a:solidFill>
            </a:endParaRPr>
          </a:p>
        </p:txBody>
      </p:sp>
      <p:cxnSp>
        <p:nvCxnSpPr>
          <p:cNvPr id="78" name="Shape 78"/>
          <p:cNvCxnSpPr/>
          <p:nvPr/>
        </p:nvCxnSpPr>
        <p:spPr>
          <a:xfrm>
            <a:off x="4572000" y="1834350"/>
            <a:ext cx="0" cy="1474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2097475" y="2196225"/>
            <a:ext cx="486000" cy="4860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Shape 456"/>
          <p:cNvSpPr txBox="1"/>
          <p:nvPr/>
        </p:nvSpPr>
        <p:spPr>
          <a:xfrm>
            <a:off x="2002775" y="2738938"/>
            <a:ext cx="16029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B487F"/>
                </a:solidFill>
                <a:latin typeface="Muli SemiBold"/>
                <a:ea typeface="Muli SemiBold"/>
                <a:cs typeface="Muli SemiBold"/>
                <a:sym typeface="Muli SemiBold"/>
              </a:rPr>
              <a:t>Discount Stores</a:t>
            </a:r>
            <a:endParaRPr sz="1200" dirty="0">
              <a:solidFill>
                <a:srgbClr val="0B487F"/>
              </a:solidFill>
              <a:latin typeface="Muli SemiBold"/>
              <a:ea typeface="Muli SemiBold"/>
              <a:cs typeface="Muli SemiBold"/>
              <a:sym typeface="Muli SemiBold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2002775" y="3098638"/>
            <a:ext cx="2259300" cy="1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Ross Stores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Walmart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356775" y="2196225"/>
            <a:ext cx="486000" cy="4860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Shape 460"/>
          <p:cNvSpPr txBox="1"/>
          <p:nvPr/>
        </p:nvSpPr>
        <p:spPr>
          <a:xfrm>
            <a:off x="4185874" y="2738938"/>
            <a:ext cx="1868085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B487F"/>
                </a:solidFill>
                <a:latin typeface="Muli SemiBold"/>
                <a:ea typeface="Muli SemiBold"/>
                <a:cs typeface="Muli SemiBold"/>
                <a:sym typeface="Muli SemiBold"/>
              </a:rPr>
              <a:t>Family Clothing Stores</a:t>
            </a:r>
            <a:endParaRPr sz="1200" dirty="0">
              <a:solidFill>
                <a:srgbClr val="0B487F"/>
              </a:solidFill>
              <a:latin typeface="Muli SemiBold"/>
              <a:ea typeface="Muli SemiBold"/>
              <a:cs typeface="Muli SemiBold"/>
              <a:sym typeface="Muli SemiBold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4262075" y="3098638"/>
            <a:ext cx="2259300" cy="1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GAP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H&amp;M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50175" cy="514340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>
            <a:spLocks noGrp="1"/>
          </p:cNvSpPr>
          <p:nvPr>
            <p:ph type="title" idx="4294967295"/>
          </p:nvPr>
        </p:nvSpPr>
        <p:spPr>
          <a:xfrm>
            <a:off x="2002775" y="240877"/>
            <a:ext cx="59673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30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CREW SPEND</a:t>
            </a:r>
            <a:endParaRPr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6522075" y="2212300"/>
            <a:ext cx="486000" cy="4860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Shape 467"/>
          <p:cNvSpPr txBox="1"/>
          <p:nvPr/>
        </p:nvSpPr>
        <p:spPr>
          <a:xfrm>
            <a:off x="6351175" y="2755013"/>
            <a:ext cx="16029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B487F"/>
                </a:solidFill>
                <a:latin typeface="Muli SemiBold"/>
                <a:ea typeface="Muli SemiBold"/>
                <a:cs typeface="Muli SemiBold"/>
                <a:sym typeface="Muli SemiBold"/>
              </a:rPr>
              <a:t>Electronic Sales </a:t>
            </a:r>
            <a:endParaRPr sz="1200" dirty="0">
              <a:solidFill>
                <a:srgbClr val="0B487F"/>
              </a:solidFill>
              <a:latin typeface="Muli SemiBold"/>
              <a:ea typeface="Muli SemiBold"/>
              <a:cs typeface="Muli SemiBold"/>
              <a:sym typeface="Muli SemiBold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6427375" y="3114713"/>
            <a:ext cx="2259300" cy="1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Apple Store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Seafarers Electronics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7D1CAF-BE5E-C547-AFAA-A59024432B67}"/>
              </a:ext>
            </a:extLst>
          </p:cNvPr>
          <p:cNvSpPr/>
          <p:nvPr/>
        </p:nvSpPr>
        <p:spPr>
          <a:xfrm>
            <a:off x="2208287" y="2323272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CC66"/>
                </a:solidFill>
                <a:latin typeface="Muli ExtraBold" pitchFamily="2" charset="77"/>
              </a:rPr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716D8E-751B-3D47-9B90-662B50BF33E9}"/>
              </a:ext>
            </a:extLst>
          </p:cNvPr>
          <p:cNvSpPr/>
          <p:nvPr/>
        </p:nvSpPr>
        <p:spPr>
          <a:xfrm>
            <a:off x="4468006" y="2291742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CC66"/>
                </a:solidFill>
                <a:latin typeface="Muli ExtraBold" pitchFamily="2" charset="77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7AC51-AC82-6944-A46E-CA3657742CD5}"/>
              </a:ext>
            </a:extLst>
          </p:cNvPr>
          <p:cNvSpPr/>
          <p:nvPr/>
        </p:nvSpPr>
        <p:spPr>
          <a:xfrm>
            <a:off x="6622622" y="2312762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CC66"/>
                </a:solidFill>
                <a:latin typeface="Muli ExtraBold" pitchFamily="2" charset="77"/>
              </a:rPr>
              <a:t>4</a:t>
            </a:r>
          </a:p>
        </p:txBody>
      </p:sp>
      <p:sp>
        <p:nvSpPr>
          <p:cNvPr id="21" name="Shape 464">
            <a:extLst>
              <a:ext uri="{FF2B5EF4-FFF2-40B4-BE49-F238E27FC236}">
                <a16:creationId xmlns:a16="http://schemas.microsoft.com/office/drawing/2014/main" id="{CDA8C9DB-872B-804A-9CF8-6B08FCC1A304}"/>
              </a:ext>
            </a:extLst>
          </p:cNvPr>
          <p:cNvSpPr txBox="1"/>
          <p:nvPr/>
        </p:nvSpPr>
        <p:spPr>
          <a:xfrm>
            <a:off x="2002775" y="1236850"/>
            <a:ext cx="5247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MCC codes categories that make up OceanPay spending </a:t>
            </a:r>
            <a:endParaRPr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</p:spTree>
    <p:extLst>
      <p:ext uri="{BB962C8B-B14F-4D97-AF65-F5344CB8AC3E}">
        <p14:creationId xmlns:p14="http://schemas.microsoft.com/office/powerpoint/2010/main" val="61973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2097475" y="2196225"/>
            <a:ext cx="486000" cy="4860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Shape 456"/>
          <p:cNvSpPr txBox="1"/>
          <p:nvPr/>
        </p:nvSpPr>
        <p:spPr>
          <a:xfrm>
            <a:off x="2002775" y="2738938"/>
            <a:ext cx="16029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B487F"/>
                </a:solidFill>
                <a:latin typeface="Muli SemiBold"/>
                <a:ea typeface="Muli SemiBold"/>
                <a:cs typeface="Muli SemiBold"/>
                <a:sym typeface="Muli SemiBold"/>
              </a:rPr>
              <a:t>Grocery Stores</a:t>
            </a:r>
            <a:endParaRPr sz="1200" dirty="0">
              <a:solidFill>
                <a:srgbClr val="0B487F"/>
              </a:solidFill>
              <a:latin typeface="Muli SemiBold"/>
              <a:ea typeface="Muli SemiBold"/>
              <a:cs typeface="Muli SemiBold"/>
              <a:sym typeface="Muli SemiBold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2002775" y="3098638"/>
            <a:ext cx="2259300" cy="1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Walmart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Sam’s Club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Mega Supermarket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356775" y="2196225"/>
            <a:ext cx="486000" cy="4860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Shape 460"/>
          <p:cNvSpPr txBox="1"/>
          <p:nvPr/>
        </p:nvSpPr>
        <p:spPr>
          <a:xfrm>
            <a:off x="4185875" y="2738938"/>
            <a:ext cx="16029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B487F"/>
                </a:solidFill>
                <a:latin typeface="Muli SemiBold"/>
                <a:ea typeface="Muli SemiBold"/>
                <a:cs typeface="Muli SemiBold"/>
                <a:sym typeface="Muli SemiBold"/>
              </a:rPr>
              <a:t>Book Stores	</a:t>
            </a:r>
            <a:endParaRPr sz="1200" dirty="0">
              <a:solidFill>
                <a:srgbClr val="0B487F"/>
              </a:solidFill>
              <a:latin typeface="Muli SemiBold"/>
              <a:ea typeface="Muli SemiBold"/>
              <a:cs typeface="Muli SemiBold"/>
              <a:sym typeface="Muli SemiBold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4262075" y="3098638"/>
            <a:ext cx="2259300" cy="1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 err="1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Amazon.com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Books a Million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50175" cy="514340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>
            <a:spLocks noGrp="1"/>
          </p:cNvSpPr>
          <p:nvPr>
            <p:ph type="title" idx="4294967295"/>
          </p:nvPr>
        </p:nvSpPr>
        <p:spPr>
          <a:xfrm>
            <a:off x="2002775" y="240877"/>
            <a:ext cx="59673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30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CREW SPEND</a:t>
            </a:r>
            <a:endParaRPr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6522075" y="2212300"/>
            <a:ext cx="486000" cy="4860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Shape 467"/>
          <p:cNvSpPr txBox="1"/>
          <p:nvPr/>
        </p:nvSpPr>
        <p:spPr>
          <a:xfrm>
            <a:off x="6351175" y="2755013"/>
            <a:ext cx="2225266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B487F"/>
                </a:solidFill>
                <a:latin typeface="Muli SemiBold"/>
                <a:ea typeface="Muli SemiBold"/>
                <a:cs typeface="Muli SemiBold"/>
                <a:sym typeface="Muli SemiBold"/>
              </a:rPr>
              <a:t>Computer Services</a:t>
            </a:r>
            <a:endParaRPr sz="1200" dirty="0">
              <a:solidFill>
                <a:srgbClr val="0B487F"/>
              </a:solidFill>
              <a:latin typeface="Muli SemiBold"/>
              <a:ea typeface="Muli SemiBold"/>
              <a:cs typeface="Muli SemiBold"/>
              <a:sym typeface="Muli SemiBold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6427375" y="3114713"/>
            <a:ext cx="2259300" cy="1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 err="1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Amazon.com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Microsoft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T-Mobile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3BF51F-9887-FC4C-A7E0-364F93E2C5CF}"/>
              </a:ext>
            </a:extLst>
          </p:cNvPr>
          <p:cNvSpPr/>
          <p:nvPr/>
        </p:nvSpPr>
        <p:spPr>
          <a:xfrm>
            <a:off x="2208290" y="2302252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CC66"/>
                </a:solidFill>
                <a:latin typeface="Muli ExtraBold" pitchFamily="2" charset="77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136EA9-1EE6-654C-9CDA-EB6FED7C8ADC}"/>
              </a:ext>
            </a:extLst>
          </p:cNvPr>
          <p:cNvSpPr/>
          <p:nvPr/>
        </p:nvSpPr>
        <p:spPr>
          <a:xfrm>
            <a:off x="4489026" y="2281230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CC66"/>
                </a:solidFill>
                <a:latin typeface="Muli ExtraBold" pitchFamily="2" charset="77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BAE55F-24F3-BE48-BC33-3DED0AE826CA}"/>
              </a:ext>
            </a:extLst>
          </p:cNvPr>
          <p:cNvSpPr/>
          <p:nvPr/>
        </p:nvSpPr>
        <p:spPr>
          <a:xfrm>
            <a:off x="6643645" y="2302252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CC66"/>
                </a:solidFill>
                <a:latin typeface="Muli ExtraBold" pitchFamily="2" charset="77"/>
              </a:rPr>
              <a:t>1</a:t>
            </a:r>
          </a:p>
        </p:txBody>
      </p:sp>
      <p:sp>
        <p:nvSpPr>
          <p:cNvPr id="21" name="Shape 464">
            <a:extLst>
              <a:ext uri="{FF2B5EF4-FFF2-40B4-BE49-F238E27FC236}">
                <a16:creationId xmlns:a16="http://schemas.microsoft.com/office/drawing/2014/main" id="{CE7DC977-3E57-1743-ACA3-CA4EC0DA6246}"/>
              </a:ext>
            </a:extLst>
          </p:cNvPr>
          <p:cNvSpPr txBox="1"/>
          <p:nvPr/>
        </p:nvSpPr>
        <p:spPr>
          <a:xfrm>
            <a:off x="2002775" y="1236850"/>
            <a:ext cx="5247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MCC codes categories that make up OceanPay spending </a:t>
            </a:r>
            <a:endParaRPr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525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Shape 9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377" y="2286012"/>
            <a:ext cx="2876998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Shape 993"/>
          <p:cNvSpPr txBox="1">
            <a:spLocks noGrp="1"/>
          </p:cNvSpPr>
          <p:nvPr>
            <p:ph type="title" idx="4294967295"/>
          </p:nvPr>
        </p:nvSpPr>
        <p:spPr>
          <a:xfrm>
            <a:off x="4923400" y="2246875"/>
            <a:ext cx="2976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3600" dirty="0">
                <a:solidFill>
                  <a:srgbClr val="2DC568"/>
                </a:solidFill>
                <a:latin typeface="Muli ExtraLight"/>
                <a:ea typeface="Muli ExtraLight"/>
                <a:cs typeface="Muli ExtraLight"/>
                <a:sym typeface="Muli ExtraLight"/>
              </a:rPr>
              <a:t>Thank you</a:t>
            </a:r>
            <a:endParaRPr sz="3600" dirty="0">
              <a:solidFill>
                <a:srgbClr val="2DC568"/>
              </a:solidFill>
              <a:latin typeface="Muli ExtraLight"/>
              <a:ea typeface="Muli ExtraLight"/>
              <a:cs typeface="Muli ExtraLight"/>
              <a:sym typeface="Muli ExtraLight"/>
            </a:endParaRPr>
          </a:p>
        </p:txBody>
      </p:sp>
      <p:cxnSp>
        <p:nvCxnSpPr>
          <p:cNvPr id="995" name="Shape 995"/>
          <p:cNvCxnSpPr/>
          <p:nvPr/>
        </p:nvCxnSpPr>
        <p:spPr>
          <a:xfrm>
            <a:off x="4572000" y="1834350"/>
            <a:ext cx="0" cy="1474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Shape 993">
            <a:extLst>
              <a:ext uri="{FF2B5EF4-FFF2-40B4-BE49-F238E27FC236}">
                <a16:creationId xmlns:a16="http://schemas.microsoft.com/office/drawing/2014/main" id="{395D8BF6-B154-8443-B354-D711F8947787}"/>
              </a:ext>
            </a:extLst>
          </p:cNvPr>
          <p:cNvSpPr txBox="1">
            <a:spLocks/>
          </p:cNvSpPr>
          <p:nvPr/>
        </p:nvSpPr>
        <p:spPr>
          <a:xfrm>
            <a:off x="846169" y="3576323"/>
            <a:ext cx="6955406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uli ExtraBold"/>
              <a:buNone/>
              <a:defRPr sz="2000" b="0" i="0" u="none" strike="noStrike" cap="none">
                <a:solidFill>
                  <a:schemeClr val="dk2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buFont typeface="Arial"/>
              <a:buNone/>
            </a:pPr>
            <a:r>
              <a:rPr lang="en-US" sz="1800" b="1" dirty="0">
                <a:solidFill>
                  <a:srgbClr val="2DC568"/>
                </a:solidFill>
                <a:latin typeface="Muli ExtraLight"/>
                <a:ea typeface="Muli ExtraLight"/>
                <a:cs typeface="Muli ExtraLight"/>
                <a:sym typeface="Muli ExtraLight"/>
              </a:rPr>
              <a:t>REDUCING COSTS, DRIVING EFFENCIES &amp; EMPOWERING CREW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3397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3120281"/>
            <a:ext cx="35727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b="1" dirty="0">
                <a:solidFill>
                  <a:srgbClr val="FFFFFF"/>
                </a:solidFill>
              </a:rPr>
              <a:t>GLOBAL PAYMETS DISTRIBUTION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4923175" y="1302117"/>
            <a:ext cx="3873584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400"/>
              <a:buChar char="●"/>
            </a:pPr>
            <a:r>
              <a:rPr lang="en-US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Simplify global crew payments</a:t>
            </a:r>
            <a:endParaRPr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400"/>
              <a:buChar char="●"/>
            </a:pPr>
            <a:r>
              <a:rPr lang="en-US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Reduce payment and remittance costs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400"/>
              <a:buChar char="●"/>
            </a:pPr>
            <a:r>
              <a:rPr lang="en-US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Minimize onboard cash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400"/>
              <a:buChar char="●"/>
            </a:pPr>
            <a:r>
              <a:rPr lang="en-US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Empower crew members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400"/>
              <a:buChar char="●"/>
            </a:pPr>
            <a:r>
              <a:rPr lang="en-US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Unparalleled client support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400"/>
              <a:buChar char="●"/>
            </a:pPr>
            <a:r>
              <a:rPr lang="en-US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Alleviate complicated administrative procedures</a:t>
            </a:r>
            <a:endParaRPr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1365431"/>
            <a:ext cx="3057600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30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WE MAKE MONEY EASY.</a:t>
            </a:r>
            <a:endParaRPr sz="30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30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373" y="0"/>
            <a:ext cx="3067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5468976" y="1160430"/>
            <a:ext cx="2934973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dirty="0">
                <a:solidFill>
                  <a:srgbClr val="0B487F"/>
                </a:solidFill>
              </a:rPr>
              <a:t>Brightwell</a:t>
            </a:r>
            <a:endParaRPr sz="2000" dirty="0">
              <a:solidFill>
                <a:srgbClr val="0B487F"/>
              </a:solidFill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700275"/>
            <a:ext cx="3445500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30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WE MAKE </a:t>
            </a:r>
            <a:br>
              <a:rPr lang="en-US" sz="30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US" sz="30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MONEY EASY.</a:t>
            </a:r>
            <a:endParaRPr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5419550" y="1952750"/>
            <a:ext cx="372445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1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Established 2001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1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Largest program in maritime industry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100"/>
              <a:buFont typeface="Muli Light"/>
              <a:buChar char="●"/>
            </a:pPr>
            <a:endParaRPr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5419541" y="1649138"/>
            <a:ext cx="1753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DC568"/>
                </a:solidFill>
                <a:latin typeface="Muli"/>
                <a:ea typeface="Muli"/>
                <a:cs typeface="Muli"/>
                <a:sym typeface="Muli"/>
              </a:rPr>
              <a:t>Who we are </a:t>
            </a:r>
            <a:endParaRPr b="1" dirty="0">
              <a:solidFill>
                <a:srgbClr val="2DC56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5419548" y="2971625"/>
            <a:ext cx="3483151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1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Years of focus groups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1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Thousand of one on one crew interviews</a:t>
            </a:r>
          </a:p>
          <a:p>
            <a:pPr marL="457200" lvl="2" indent="-298450">
              <a:buClr>
                <a:srgbClr val="0B487F"/>
              </a:buClr>
              <a:buSzPts val="11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Mobile app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1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Allows ease of use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1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Empowers crew 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5419552" y="2693437"/>
            <a:ext cx="2378248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DC568"/>
                </a:solidFill>
                <a:latin typeface="Muli"/>
                <a:ea typeface="Muli"/>
                <a:cs typeface="Muli"/>
                <a:sym typeface="Muli"/>
              </a:rPr>
              <a:t>Research &amp; Solutions</a:t>
            </a:r>
            <a:endParaRPr b="1" dirty="0">
              <a:solidFill>
                <a:srgbClr val="2DC568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0" name="Shape 906">
            <a:extLst>
              <a:ext uri="{FF2B5EF4-FFF2-40B4-BE49-F238E27FC236}">
                <a16:creationId xmlns:a16="http://schemas.microsoft.com/office/drawing/2014/main" id="{F169FBFA-20C7-2A4B-93EA-C45B72C348B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094" y="2457831"/>
            <a:ext cx="1168856" cy="229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730EC-5DB9-E748-B68E-F0EC998CEF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Shape 333">
            <a:extLst>
              <a:ext uri="{FF2B5EF4-FFF2-40B4-BE49-F238E27FC236}">
                <a16:creationId xmlns:a16="http://schemas.microsoft.com/office/drawing/2014/main" id="{93BD15E1-C03E-9C44-8F61-C52F6E5B505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50175" cy="51434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34">
            <a:extLst>
              <a:ext uri="{FF2B5EF4-FFF2-40B4-BE49-F238E27FC236}">
                <a16:creationId xmlns:a16="http://schemas.microsoft.com/office/drawing/2014/main" id="{FF85183E-7EF8-F94C-A68E-FEA0548699E6}"/>
              </a:ext>
            </a:extLst>
          </p:cNvPr>
          <p:cNvSpPr txBox="1">
            <a:spLocks/>
          </p:cNvSpPr>
          <p:nvPr/>
        </p:nvSpPr>
        <p:spPr>
          <a:xfrm>
            <a:off x="2672425" y="240877"/>
            <a:ext cx="59673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uli ExtraBold"/>
              <a:buNone/>
              <a:defRPr sz="2000" b="0" i="0" u="none" strike="noStrike" cap="none">
                <a:solidFill>
                  <a:schemeClr val="dk2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buFont typeface="Arial"/>
              <a:buNone/>
            </a:pPr>
            <a:r>
              <a:rPr lang="en-US" sz="30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RESEARCH</a:t>
            </a:r>
          </a:p>
          <a:p>
            <a:pPr>
              <a:buFont typeface="Arial"/>
              <a:buNone/>
            </a:pPr>
            <a:endParaRPr lang="en-US"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" name="Shape 335">
            <a:extLst>
              <a:ext uri="{FF2B5EF4-FFF2-40B4-BE49-F238E27FC236}">
                <a16:creationId xmlns:a16="http://schemas.microsoft.com/office/drawing/2014/main" id="{235A49D5-5A0B-A646-AFEE-42FCBD8B7770}"/>
              </a:ext>
            </a:extLst>
          </p:cNvPr>
          <p:cNvSpPr txBox="1"/>
          <p:nvPr/>
        </p:nvSpPr>
        <p:spPr>
          <a:xfrm>
            <a:off x="2672425" y="1186050"/>
            <a:ext cx="5247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Most crew fall into three areas when it comes to their pay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Young, single and not necessarily working toward a specific goal or plan.  Tend to leave money on their card. Travel inspires them.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Actively support family back home.  Need to get money there to pay bills.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Want to send money home but have the luxury to watch rates and send at optimal times.</a:t>
            </a:r>
          </a:p>
        </p:txBody>
      </p:sp>
    </p:spTree>
    <p:extLst>
      <p:ext uri="{BB962C8B-B14F-4D97-AF65-F5344CB8AC3E}">
        <p14:creationId xmlns:p14="http://schemas.microsoft.com/office/powerpoint/2010/main" val="429454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730EC-5DB9-E748-B68E-F0EC998CEF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Shape 333">
            <a:extLst>
              <a:ext uri="{FF2B5EF4-FFF2-40B4-BE49-F238E27FC236}">
                <a16:creationId xmlns:a16="http://schemas.microsoft.com/office/drawing/2014/main" id="{93BD15E1-C03E-9C44-8F61-C52F6E5B50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50175" cy="51434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34">
            <a:extLst>
              <a:ext uri="{FF2B5EF4-FFF2-40B4-BE49-F238E27FC236}">
                <a16:creationId xmlns:a16="http://schemas.microsoft.com/office/drawing/2014/main" id="{FF85183E-7EF8-F94C-A68E-FEA0548699E6}"/>
              </a:ext>
            </a:extLst>
          </p:cNvPr>
          <p:cNvSpPr txBox="1">
            <a:spLocks/>
          </p:cNvSpPr>
          <p:nvPr/>
        </p:nvSpPr>
        <p:spPr>
          <a:xfrm>
            <a:off x="2672425" y="240877"/>
            <a:ext cx="59673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uli ExtraBold"/>
              <a:buNone/>
              <a:defRPr sz="2000" b="0" i="0" u="none" strike="noStrike" cap="none">
                <a:solidFill>
                  <a:schemeClr val="dk2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buFont typeface="Arial"/>
              <a:buNone/>
            </a:pPr>
            <a:r>
              <a:rPr lang="en-US" sz="30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RESEARCH</a:t>
            </a:r>
          </a:p>
          <a:p>
            <a:pPr>
              <a:buFont typeface="Arial"/>
              <a:buNone/>
            </a:pPr>
            <a:endParaRPr lang="en-US"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" name="Shape 335">
            <a:extLst>
              <a:ext uri="{FF2B5EF4-FFF2-40B4-BE49-F238E27FC236}">
                <a16:creationId xmlns:a16="http://schemas.microsoft.com/office/drawing/2014/main" id="{235A49D5-5A0B-A646-AFEE-42FCBD8B7770}"/>
              </a:ext>
            </a:extLst>
          </p:cNvPr>
          <p:cNvSpPr txBox="1"/>
          <p:nvPr/>
        </p:nvSpPr>
        <p:spPr>
          <a:xfrm>
            <a:off x="2672425" y="1186050"/>
            <a:ext cx="5247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Crew welfare and the issues they face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Lack of ability to control their funds in a timely manner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Poor usability of local debit card overseas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Lack of ability to capitalize on USD local currency exchange rates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Risk of losing their cash – once it’s lost it’s lost</a:t>
            </a:r>
          </a:p>
        </p:txBody>
      </p:sp>
    </p:spTree>
    <p:extLst>
      <p:ext uri="{BB962C8B-B14F-4D97-AF65-F5344CB8AC3E}">
        <p14:creationId xmlns:p14="http://schemas.microsoft.com/office/powerpoint/2010/main" val="41046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730EC-5DB9-E748-B68E-F0EC998CEF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Shape 333">
            <a:extLst>
              <a:ext uri="{FF2B5EF4-FFF2-40B4-BE49-F238E27FC236}">
                <a16:creationId xmlns:a16="http://schemas.microsoft.com/office/drawing/2014/main" id="{93BD15E1-C03E-9C44-8F61-C52F6E5B505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50175" cy="51434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34">
            <a:extLst>
              <a:ext uri="{FF2B5EF4-FFF2-40B4-BE49-F238E27FC236}">
                <a16:creationId xmlns:a16="http://schemas.microsoft.com/office/drawing/2014/main" id="{FF85183E-7EF8-F94C-A68E-FEA0548699E6}"/>
              </a:ext>
            </a:extLst>
          </p:cNvPr>
          <p:cNvSpPr txBox="1">
            <a:spLocks/>
          </p:cNvSpPr>
          <p:nvPr/>
        </p:nvSpPr>
        <p:spPr>
          <a:xfrm>
            <a:off x="2672425" y="240877"/>
            <a:ext cx="59673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uli ExtraBold"/>
              <a:buNone/>
              <a:defRPr sz="2000" b="0" i="0" u="none" strike="noStrike" cap="none">
                <a:solidFill>
                  <a:schemeClr val="dk2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buFont typeface="Arial"/>
              <a:buNone/>
            </a:pPr>
            <a:r>
              <a:rPr lang="en-US" sz="30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WHY OCEANPAY</a:t>
            </a:r>
          </a:p>
          <a:p>
            <a:pPr>
              <a:buFont typeface="Arial"/>
              <a:buNone/>
            </a:pPr>
            <a:endParaRPr lang="en-US"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" name="Shape 335">
            <a:extLst>
              <a:ext uri="{FF2B5EF4-FFF2-40B4-BE49-F238E27FC236}">
                <a16:creationId xmlns:a16="http://schemas.microsoft.com/office/drawing/2014/main" id="{235A49D5-5A0B-A646-AFEE-42FCBD8B7770}"/>
              </a:ext>
            </a:extLst>
          </p:cNvPr>
          <p:cNvSpPr txBox="1"/>
          <p:nvPr/>
        </p:nvSpPr>
        <p:spPr>
          <a:xfrm>
            <a:off x="2672425" y="1186050"/>
            <a:ext cx="5247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Save Money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Save Time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Choice and Control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Security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C9C91A6-5CB0-1042-A014-EE321356C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34" y="1390223"/>
            <a:ext cx="2228678" cy="297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5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730EC-5DB9-E748-B68E-F0EC998CEF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Shape 333">
            <a:extLst>
              <a:ext uri="{FF2B5EF4-FFF2-40B4-BE49-F238E27FC236}">
                <a16:creationId xmlns:a16="http://schemas.microsoft.com/office/drawing/2014/main" id="{93BD15E1-C03E-9C44-8F61-C52F6E5B505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50175" cy="51434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34">
            <a:extLst>
              <a:ext uri="{FF2B5EF4-FFF2-40B4-BE49-F238E27FC236}">
                <a16:creationId xmlns:a16="http://schemas.microsoft.com/office/drawing/2014/main" id="{FF85183E-7EF8-F94C-A68E-FEA0548699E6}"/>
              </a:ext>
            </a:extLst>
          </p:cNvPr>
          <p:cNvSpPr txBox="1">
            <a:spLocks/>
          </p:cNvSpPr>
          <p:nvPr/>
        </p:nvSpPr>
        <p:spPr>
          <a:xfrm>
            <a:off x="2586614" y="-7698"/>
            <a:ext cx="6355961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uli ExtraBold"/>
              <a:buNone/>
              <a:defRPr sz="2000" b="0" i="0" u="none" strike="noStrike" cap="none">
                <a:solidFill>
                  <a:schemeClr val="dk2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buFont typeface="Arial"/>
              <a:buNone/>
            </a:pPr>
            <a:r>
              <a:rPr lang="en-US" sz="24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BRIGHTWELL </a:t>
            </a:r>
            <a:r>
              <a:rPr lang="en-US" sz="2400" b="1" dirty="0" smtClean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HAS BEEN SUCCESSFUL INTRODUCING TECHNOLOGY IN A CONSERVATIVE INDUSTRY</a:t>
            </a:r>
            <a:endParaRPr lang="en-US"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" name="Shape 335">
            <a:extLst>
              <a:ext uri="{FF2B5EF4-FFF2-40B4-BE49-F238E27FC236}">
                <a16:creationId xmlns:a16="http://schemas.microsoft.com/office/drawing/2014/main" id="{235A49D5-5A0B-A646-AFEE-42FCBD8B7770}"/>
              </a:ext>
            </a:extLst>
          </p:cNvPr>
          <p:cNvSpPr txBox="1"/>
          <p:nvPr/>
        </p:nvSpPr>
        <p:spPr>
          <a:xfrm>
            <a:off x="2672425" y="1186050"/>
            <a:ext cx="5247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Partnership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Crew Focused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Implementation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Communication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Continual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0B29F-BAD3-934E-A175-21E311757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97"/>
          <a:stretch/>
        </p:blipFill>
        <p:spPr>
          <a:xfrm>
            <a:off x="5685563" y="1482750"/>
            <a:ext cx="2140169" cy="32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378531"/>
            <a:ext cx="8229600" cy="2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Muli" pitchFamily="2" charset="77"/>
              </a:rPr>
              <a:t>CARD SPEND</a:t>
            </a:r>
            <a:endParaRPr sz="2800" b="1" dirty="0">
              <a:latin typeface="Muli" pitchFamily="2" charset="77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964701"/>
            <a:ext cx="8229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22100"/>
            <a:ext cx="9143999" cy="2621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44E316-70F8-CA42-B5F0-66990BBD4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482186"/>
              </p:ext>
            </p:extLst>
          </p:nvPr>
        </p:nvGraphicFramePr>
        <p:xfrm>
          <a:off x="1641996" y="37853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8070181" y="4846477"/>
            <a:ext cx="616500" cy="11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2097475" y="2175202"/>
            <a:ext cx="486000" cy="4860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Shape 456"/>
          <p:cNvSpPr txBox="1"/>
          <p:nvPr/>
        </p:nvSpPr>
        <p:spPr>
          <a:xfrm>
            <a:off x="2002775" y="2717915"/>
            <a:ext cx="16029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B487F"/>
                </a:solidFill>
                <a:latin typeface="Muli SemiBold"/>
                <a:ea typeface="Muli SemiBold"/>
                <a:cs typeface="Muli SemiBold"/>
                <a:sym typeface="Muli SemiBold"/>
              </a:rPr>
              <a:t>Specialty Retail</a:t>
            </a:r>
            <a:endParaRPr sz="1200" dirty="0">
              <a:solidFill>
                <a:srgbClr val="0B487F"/>
              </a:solidFill>
              <a:latin typeface="Muli SemiBold"/>
              <a:ea typeface="Muli SemiBold"/>
              <a:cs typeface="Muli SemiBold"/>
              <a:sym typeface="Muli SemiBold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2002775" y="3214251"/>
            <a:ext cx="2259300" cy="1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Amazon Marketplace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Sunglass Hut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356775" y="2175202"/>
            <a:ext cx="486000" cy="4860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Shape 460"/>
          <p:cNvSpPr txBox="1"/>
          <p:nvPr/>
        </p:nvSpPr>
        <p:spPr>
          <a:xfrm>
            <a:off x="4185874" y="2717915"/>
            <a:ext cx="2088801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B487F"/>
                </a:solidFill>
                <a:latin typeface="Muli SemiBold"/>
                <a:ea typeface="Muli SemiBold"/>
                <a:cs typeface="Muli SemiBold"/>
                <a:sym typeface="Muli SemiBold"/>
              </a:rPr>
              <a:t>Drug Stores &amp; Pharmacies</a:t>
            </a:r>
            <a:endParaRPr sz="1200" dirty="0">
              <a:solidFill>
                <a:srgbClr val="0B487F"/>
              </a:solidFill>
              <a:latin typeface="Muli SemiBold"/>
              <a:ea typeface="Muli SemiBold"/>
              <a:cs typeface="Muli SemiBold"/>
              <a:sym typeface="Muli SemiBold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4262075" y="3214251"/>
            <a:ext cx="2259300" cy="1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Walgreens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CVS Pharmacy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50175" cy="514340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>
            <a:spLocks noGrp="1"/>
          </p:cNvSpPr>
          <p:nvPr>
            <p:ph type="title" idx="4294967295"/>
          </p:nvPr>
        </p:nvSpPr>
        <p:spPr>
          <a:xfrm>
            <a:off x="2002775" y="240877"/>
            <a:ext cx="59673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3000" b="1" dirty="0">
                <a:solidFill>
                  <a:srgbClr val="0B487F"/>
                </a:solidFill>
                <a:latin typeface="Muli"/>
                <a:ea typeface="Muli"/>
                <a:cs typeface="Muli"/>
                <a:sym typeface="Muli"/>
              </a:rPr>
              <a:t>CREW SPEND</a:t>
            </a:r>
            <a:endParaRPr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3000" b="1" dirty="0">
              <a:solidFill>
                <a:srgbClr val="0B487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6522075" y="2191277"/>
            <a:ext cx="486000" cy="4860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Shape 467"/>
          <p:cNvSpPr txBox="1"/>
          <p:nvPr/>
        </p:nvSpPr>
        <p:spPr>
          <a:xfrm>
            <a:off x="6351175" y="2733990"/>
            <a:ext cx="16029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B487F"/>
                </a:solidFill>
                <a:latin typeface="Muli SemiBold"/>
                <a:ea typeface="Muli SemiBold"/>
                <a:cs typeface="Muli SemiBold"/>
                <a:sym typeface="Muli SemiBold"/>
              </a:rPr>
              <a:t>Restaurants</a:t>
            </a:r>
            <a:endParaRPr sz="1200" dirty="0">
              <a:solidFill>
                <a:srgbClr val="0B487F"/>
              </a:solidFill>
              <a:latin typeface="Muli SemiBold"/>
              <a:ea typeface="Muli SemiBold"/>
              <a:cs typeface="Muli SemiBold"/>
              <a:sym typeface="Muli SemiBold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6427375" y="3230326"/>
            <a:ext cx="2259300" cy="1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Chili’s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B487F"/>
              </a:buClr>
              <a:buSzPts val="1200"/>
              <a:buFont typeface="Muli Light"/>
              <a:buChar char="●"/>
            </a:pPr>
            <a:r>
              <a:rPr lang="en-US" sz="1200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McDonald’s</a:t>
            </a:r>
            <a:endParaRPr sz="1200"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55E78-6F3C-A946-9681-F24A51FA5C89}"/>
              </a:ext>
            </a:extLst>
          </p:cNvPr>
          <p:cNvSpPr txBox="1"/>
          <p:nvPr/>
        </p:nvSpPr>
        <p:spPr>
          <a:xfrm>
            <a:off x="2207174" y="224921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3CC66"/>
                </a:solidFill>
                <a:latin typeface="Muli ExtraBold" pitchFamily="2" charset="77"/>
              </a:rPr>
              <a:t>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09212C-AC12-1444-9CCF-53F253911E05}"/>
              </a:ext>
            </a:extLst>
          </p:cNvPr>
          <p:cNvSpPr/>
          <p:nvPr/>
        </p:nvSpPr>
        <p:spPr>
          <a:xfrm>
            <a:off x="4468006" y="227071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CC66"/>
                </a:solidFill>
                <a:latin typeface="Muli ExtraBold" pitchFamily="2" charset="77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136E5-A8A9-5841-8016-951E18FA0DEA}"/>
              </a:ext>
            </a:extLst>
          </p:cNvPr>
          <p:cNvSpPr/>
          <p:nvPr/>
        </p:nvSpPr>
        <p:spPr>
          <a:xfrm>
            <a:off x="6643642" y="2291739"/>
            <a:ext cx="29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CC66"/>
                </a:solidFill>
                <a:latin typeface="Muli ExtraBold" pitchFamily="2" charset="77"/>
              </a:rPr>
              <a:t>7</a:t>
            </a:r>
          </a:p>
        </p:txBody>
      </p:sp>
      <p:sp>
        <p:nvSpPr>
          <p:cNvPr id="22" name="Shape 464">
            <a:extLst>
              <a:ext uri="{FF2B5EF4-FFF2-40B4-BE49-F238E27FC236}">
                <a16:creationId xmlns:a16="http://schemas.microsoft.com/office/drawing/2014/main" id="{B3FE2E22-EC79-214E-834A-B658B6D34EBD}"/>
              </a:ext>
            </a:extLst>
          </p:cNvPr>
          <p:cNvSpPr txBox="1"/>
          <p:nvPr/>
        </p:nvSpPr>
        <p:spPr>
          <a:xfrm>
            <a:off x="2002775" y="1236850"/>
            <a:ext cx="5247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B487F"/>
                </a:solidFill>
                <a:latin typeface="Muli Light"/>
                <a:ea typeface="Muli Light"/>
                <a:cs typeface="Muli Light"/>
                <a:sym typeface="Muli Light"/>
              </a:rPr>
              <a:t>MCC codes categories that make up OceanPay spending </a:t>
            </a:r>
            <a:endParaRPr dirty="0">
              <a:solidFill>
                <a:srgbClr val="0B487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086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C3B84"/>
      </a:dk2>
      <a:lt2>
        <a:srgbClr val="EEECE1"/>
      </a:lt2>
      <a:accent1>
        <a:srgbClr val="B9C621"/>
      </a:accent1>
      <a:accent2>
        <a:srgbClr val="0C3B84"/>
      </a:accent2>
      <a:accent3>
        <a:srgbClr val="00AEEF"/>
      </a:accent3>
      <a:accent4>
        <a:srgbClr val="77787B"/>
      </a:accent4>
      <a:accent5>
        <a:srgbClr val="DDDDD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364</Words>
  <Application>Microsoft Office PowerPoint</Application>
  <PresentationFormat>On-screen Show (16:9)</PresentationFormat>
  <Paragraphs>146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Muli SemiBold</vt:lpstr>
      <vt:lpstr>Calibri</vt:lpstr>
      <vt:lpstr>Muli ExtraBold</vt:lpstr>
      <vt:lpstr>Muli Black</vt:lpstr>
      <vt:lpstr>Muli</vt:lpstr>
      <vt:lpstr>Arial</vt:lpstr>
      <vt:lpstr>Muli ExtraLight</vt:lpstr>
      <vt:lpstr>Wingdings</vt:lpstr>
      <vt:lpstr>Muli Light</vt:lpstr>
      <vt:lpstr>Office Theme</vt:lpstr>
      <vt:lpstr>InterManager</vt:lpstr>
      <vt:lpstr>WE MAKE MONEY EASY. </vt:lpstr>
      <vt:lpstr>WE MAKE  MONEY EASY.</vt:lpstr>
      <vt:lpstr>PowerPoint Presentation</vt:lpstr>
      <vt:lpstr>PowerPoint Presentation</vt:lpstr>
      <vt:lpstr>PowerPoint Presentation</vt:lpstr>
      <vt:lpstr>PowerPoint Presentation</vt:lpstr>
      <vt:lpstr>CARD SPEND</vt:lpstr>
      <vt:lpstr>CREW SPEND </vt:lpstr>
      <vt:lpstr>CREW SPEND </vt:lpstr>
      <vt:lpstr>CREW SPEND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Robertshaw</dc:creator>
  <cp:lastModifiedBy>Mark Robertshaw</cp:lastModifiedBy>
  <cp:revision>69</cp:revision>
  <dcterms:modified xsi:type="dcterms:W3CDTF">2018-02-04T19:13:35Z</dcterms:modified>
</cp:coreProperties>
</file>