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63" r:id="rId5"/>
    <p:sldId id="261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2AD44-6D37-9743-8D0C-5B821D24736D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5E91-1860-274B-BD99-ACC2EA7C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9A4EB-6F3E-4845-937A-065100AB6D6F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E291-F18D-E441-BA6B-614F76B35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032A3-4C89-D248-BDE1-4D87F6351E7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DCCC7-EE11-7C47-A2A3-AFD3667F5E7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9AB23-75F4-A647-B4DE-870CC8273FC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4ED74-464B-AE4E-8027-B4EAF2195013}" type="slidenum">
              <a:rPr lang="en-GB"/>
              <a:pPr/>
              <a:t>5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2F981-C0AD-B443-B907-4D778787C1A5}" type="slidenum">
              <a:rPr lang="en-GB">
                <a:latin typeface="Lucida Grande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7</a:t>
            </a:fld>
            <a:endParaRPr lang="en-GB">
              <a:latin typeface="Lucida Grande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Lucida Grande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9AB23-75F4-A647-B4DE-870CC8273FC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BCF1-982A-B74A-B4AC-A40377697F8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90"/>
                </a:solidFill>
              </a:defRPr>
            </a:lvl1pPr>
          </a:lstStyle>
          <a:p>
            <a:fld id="{52E7F720-E27D-1E4E-ACB5-67D37A8D9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ssm1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88164" y="547575"/>
            <a:ext cx="2098636" cy="562216"/>
          </a:xfrm>
          <a:prstGeom prst="rect">
            <a:avLst/>
          </a:prstGeom>
        </p:spPr>
      </p:pic>
      <p:pic>
        <p:nvPicPr>
          <p:cNvPr id="8" name="Picture 7" descr="splash-3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547575"/>
            <a:ext cx="3734962" cy="7301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Macintosh%20HD:*ASSM:Photos%20-%20Misc.:Safety%20Diagrams:Investigation.doc!OLE_LINK1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GB" sz="2800" dirty="0" smtClean="0">
                <a:solidFill>
                  <a:srgbClr val="000090"/>
                </a:solidFill>
                <a:latin typeface="Verdana"/>
                <a:cs typeface="Verdana"/>
              </a:rPr>
              <a:t>The Necessity for Standardisation</a:t>
            </a:r>
            <a:br>
              <a:rPr lang="en-GB" sz="2800" dirty="0" smtClean="0">
                <a:solidFill>
                  <a:srgbClr val="000090"/>
                </a:solidFill>
                <a:latin typeface="Verdana"/>
                <a:cs typeface="Verdana"/>
              </a:rPr>
            </a:br>
            <a:r>
              <a:rPr lang="en-GB" sz="2800" dirty="0" smtClean="0">
                <a:solidFill>
                  <a:srgbClr val="000090"/>
                </a:solidFill>
                <a:latin typeface="Verdana"/>
                <a:cs typeface="Verdana"/>
              </a:rPr>
              <a:t>in the Maritime Industry</a:t>
            </a:r>
            <a:endParaRPr lang="en-GB" sz="2800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8564"/>
            <a:ext cx="6400800" cy="888527"/>
          </a:xfrm>
        </p:spPr>
        <p:txBody>
          <a:bodyPr/>
          <a:lstStyle/>
          <a:p>
            <a:r>
              <a:rPr lang="en-GB" sz="1400" smtClean="0">
                <a:solidFill>
                  <a:srgbClr val="000090"/>
                </a:solidFill>
                <a:latin typeface="Verdana"/>
                <a:cs typeface="Verdana"/>
              </a:rPr>
              <a:t>Capt. Timothy Crowch</a:t>
            </a:r>
          </a:p>
          <a:p>
            <a:r>
              <a:rPr lang="en-GB" sz="1400" smtClean="0">
                <a:solidFill>
                  <a:srgbClr val="000090"/>
                </a:solidFill>
                <a:latin typeface="Verdana"/>
                <a:cs typeface="Verdana"/>
              </a:rPr>
              <a:t>Intermanager – 13</a:t>
            </a:r>
            <a:r>
              <a:rPr lang="en-GB" sz="1400" baseline="30000" smtClean="0">
                <a:solidFill>
                  <a:srgbClr val="000090"/>
                </a:solidFill>
                <a:latin typeface="Verdana"/>
                <a:cs typeface="Verdana"/>
              </a:rPr>
              <a:t>th</a:t>
            </a:r>
            <a:r>
              <a:rPr lang="en-GB" sz="1400" smtClean="0">
                <a:solidFill>
                  <a:srgbClr val="000090"/>
                </a:solidFill>
                <a:latin typeface="Verdana"/>
                <a:cs typeface="Verdana"/>
              </a:rPr>
              <a:t> September 2013 - London</a:t>
            </a:r>
            <a:endParaRPr lang="en-GB" sz="1400">
              <a:solidFill>
                <a:srgbClr val="00009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2057400" y="1368921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i="1" dirty="0">
                <a:solidFill>
                  <a:srgbClr val="000090"/>
                </a:solidFill>
                <a:latin typeface="Verdana"/>
                <a:cs typeface="Verdana"/>
              </a:rPr>
              <a:t>The Organisational </a:t>
            </a:r>
            <a:r>
              <a:rPr lang="en-GB" b="1" i="1" dirty="0" smtClean="0">
                <a:solidFill>
                  <a:srgbClr val="000090"/>
                </a:solidFill>
                <a:latin typeface="Verdana"/>
                <a:cs typeface="Verdana"/>
              </a:rPr>
              <a:t>Accident</a:t>
            </a:r>
          </a:p>
          <a:p>
            <a:pPr algn="ctr">
              <a:spcBef>
                <a:spcPct val="50000"/>
              </a:spcBef>
            </a:pPr>
            <a:r>
              <a:rPr lang="en-GB" sz="1200" b="1" i="1" dirty="0" smtClean="0">
                <a:solidFill>
                  <a:srgbClr val="000090"/>
                </a:solidFill>
                <a:latin typeface="Verdana"/>
                <a:cs typeface="Verdana"/>
              </a:rPr>
              <a:t>Prof. James Reason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838200" y="2015252"/>
          <a:ext cx="7680325" cy="4419600"/>
        </p:xfrm>
        <a:graphic>
          <a:graphicData uri="http://schemas.openxmlformats.org/presentationml/2006/ole">
            <p:oleObj spid="_x0000_s30722" name="Document" r:id="rId4" imgW="9423400" imgH="5422900" progId="Word.Document.12">
              <p:link updateAutomatic="1"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4ABCF1-982A-B74A-B4AC-A40377697F88}" type="slidenum">
              <a:rPr lang="en-US" smtClean="0"/>
              <a:pPr>
                <a:defRPr/>
              </a:pPr>
              <a:t>2</a:t>
            </a:fld>
            <a:endParaRPr lang="en-US" sz="1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hm5qV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331" y="1342897"/>
            <a:ext cx="4351338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454988" y="1397000"/>
          <a:ext cx="4514426" cy="5257930"/>
        </p:xfrm>
        <a:graphic>
          <a:graphicData uri="http://schemas.openxmlformats.org/presentationml/2006/ole">
            <p:oleObj spid="_x0000_s39938" name="Document" r:id="rId4" imgW="6172200" imgH="7188200" progId="Word.Document.12">
              <p:link updateAutomatic="1"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  <a:ln/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/>
            </a:r>
            <a:br>
              <a:rPr lang="en-GB">
                <a:solidFill>
                  <a:schemeClr val="tx1"/>
                </a:solidFill>
              </a:rPr>
            </a:br>
            <a:endParaRPr lang="de-DE">
              <a:solidFill>
                <a:schemeClr val="tx1"/>
              </a:solidFill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7772400" cy="1371600"/>
          </a:xfrm>
          <a:noFill/>
          <a:ln/>
        </p:spPr>
        <p:txBody>
          <a:bodyPr/>
          <a:lstStyle/>
          <a:p>
            <a:pPr lvl="2" algn="ctr">
              <a:lnSpc>
                <a:spcPct val="90000"/>
              </a:lnSpc>
              <a:buFontTx/>
              <a:buNone/>
            </a:pPr>
            <a:endParaRPr lang="en-GB" sz="1800" b="1" i="1" dirty="0" smtClean="0">
              <a:solidFill>
                <a:srgbClr val="0000FF"/>
              </a:solidFill>
              <a:latin typeface="Verdana" pitchFamily="27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1800" dirty="0">
              <a:solidFill>
                <a:srgbClr val="171BFF"/>
              </a:solidFill>
              <a:latin typeface="Verdana" pitchFamily="27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749925" y="1921339"/>
            <a:ext cx="2103438" cy="3475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Times New Roman" pitchFamily="-10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Times New Roman" pitchFamily="-10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Times New Roman" pitchFamily="-10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Times New Roman" pitchFamily="-10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Times New Roman" pitchFamily="-10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9" charset="0"/>
              <a:ea typeface="Times New Roman" pitchFamily="-10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09" charset="0"/>
                <a:ea typeface="Times New Roman" pitchFamily="-109" charset="0"/>
              </a:rPr>
              <a:t>Safety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09" charset="0"/>
                <a:ea typeface="Times New Roman" pitchFamily="-109" charset="0"/>
              </a:rPr>
              <a:t>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09" charset="0"/>
                <a:ea typeface="Times New Roman" pitchFamily="-109" charset="0"/>
              </a:rPr>
              <a:t>System</a:t>
            </a: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982143" y="1556213"/>
            <a:ext cx="4024313" cy="3840163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347674" y="2528887"/>
            <a:ext cx="3292475" cy="36671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09" charset="0"/>
                <a:ea typeface="Times New Roman" pitchFamily="-109" charset="0"/>
              </a:rPr>
              <a:t>Unsafe Acts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347674" y="3468180"/>
            <a:ext cx="3292475" cy="36671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09" charset="0"/>
                <a:ea typeface="Times New Roman" pitchFamily="-109" charset="0"/>
              </a:rPr>
              <a:t>Local Workplace Factors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347674" y="4428849"/>
            <a:ext cx="3292475" cy="36671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09" charset="0"/>
                <a:ea typeface="Times New Roman" pitchFamily="-109" charset="0"/>
              </a:rPr>
              <a:t>Organizational Factors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610380"/>
            <a:ext cx="134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Proactive</a:t>
            </a:r>
          </a:p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Channels</a:t>
            </a:r>
            <a:endParaRPr lang="en-US" sz="1400" b="1" dirty="0">
              <a:solidFill>
                <a:srgbClr val="000090"/>
              </a:solidFill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5006456" y="2528887"/>
            <a:ext cx="365125" cy="3667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9" charset="0"/>
                <a:ea typeface="Times New Roman" pitchFamily="-109" charset="0"/>
              </a:rPr>
              <a:t>1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5006456" y="3468180"/>
            <a:ext cx="365125" cy="3667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-109" charset="0"/>
                <a:ea typeface="Times New Roman" pitchFamily="-109" charset="0"/>
              </a:rPr>
              <a:t>2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5006456" y="4428849"/>
            <a:ext cx="365125" cy="3667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-109" charset="0"/>
                <a:ea typeface="Times New Roman" pitchFamily="-109" charset="0"/>
              </a:rPr>
              <a:t>3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4664594" y="3647288"/>
            <a:ext cx="341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4664594" y="2719183"/>
            <a:ext cx="341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4664594" y="4640522"/>
            <a:ext cx="341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5371582" y="2718719"/>
            <a:ext cx="378344" cy="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5371582" y="3647288"/>
            <a:ext cx="3783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5371582" y="4640058"/>
            <a:ext cx="378343" cy="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63007" y="5861712"/>
            <a:ext cx="629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90"/>
                </a:solidFill>
                <a:latin typeface="Verdana"/>
                <a:cs typeface="Verdana"/>
              </a:rPr>
              <a:t>The Candidate Areas for Proactive Process Measurement</a:t>
            </a:r>
          </a:p>
          <a:p>
            <a:pPr algn="ctr"/>
            <a:r>
              <a:rPr lang="en-US" sz="1200" b="1" dirty="0" smtClean="0">
                <a:solidFill>
                  <a:srgbClr val="000090"/>
                </a:solidFill>
                <a:latin typeface="Verdana"/>
                <a:cs typeface="Verdana"/>
              </a:rPr>
              <a:t>Prof. James Reason</a:t>
            </a:r>
            <a:endParaRPr lang="en-US" sz="12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60178935_01181fa7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46" y="1478310"/>
            <a:ext cx="3813257" cy="2542172"/>
          </a:xfrm>
          <a:prstGeom prst="rect">
            <a:avLst/>
          </a:prstGeom>
        </p:spPr>
      </p:pic>
      <p:pic>
        <p:nvPicPr>
          <p:cNvPr id="9" name="Picture 8" descr="A330_Cockp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02" y="1462115"/>
            <a:ext cx="3412736" cy="2558367"/>
          </a:xfrm>
          <a:prstGeom prst="rect">
            <a:avLst/>
          </a:prstGeom>
        </p:spPr>
      </p:pic>
      <p:pic>
        <p:nvPicPr>
          <p:cNvPr id="10" name="Picture 9" descr="A380 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85" y="4123828"/>
            <a:ext cx="3882029" cy="2576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7132" y="4123828"/>
            <a:ext cx="79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A330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502" y="4123828"/>
            <a:ext cx="8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A320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5632" y="6399288"/>
            <a:ext cx="77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A380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54" y="1195743"/>
            <a:ext cx="8246492" cy="9144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de-DE" sz="2000" dirty="0">
                <a:solidFill>
                  <a:srgbClr val="281FFF"/>
                </a:solidFill>
                <a:latin typeface="Verdana" pitchFamily="-110" charset="0"/>
              </a:rPr>
              <a:t/>
            </a:r>
            <a:br>
              <a:rPr lang="de-DE" sz="2000" dirty="0">
                <a:solidFill>
                  <a:srgbClr val="281FFF"/>
                </a:solidFill>
                <a:latin typeface="Verdana" pitchFamily="-110" charset="0"/>
              </a:rPr>
            </a:br>
            <a:r>
              <a:rPr lang="de-DE" sz="2000" dirty="0">
                <a:solidFill>
                  <a:srgbClr val="000090"/>
                </a:solidFill>
                <a:latin typeface="Verdana" pitchFamily="-110" charset="0"/>
              </a:rPr>
              <a:t> </a:t>
            </a:r>
            <a:r>
              <a:rPr lang="en-GB" sz="2000" b="1" i="1" dirty="0">
                <a:solidFill>
                  <a:srgbClr val="000090"/>
                </a:solidFill>
                <a:latin typeface="Verdana" pitchFamily="-110" charset="0"/>
              </a:rPr>
              <a:t>The Philosophy of “Pro-Active Safety Management”</a:t>
            </a:r>
            <a:endParaRPr lang="de-DE" sz="2000" b="1" i="1" dirty="0">
              <a:solidFill>
                <a:srgbClr val="000090"/>
              </a:solidFill>
              <a:latin typeface="Verdana" pitchFamily="-110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1200" dirty="0">
              <a:solidFill>
                <a:srgbClr val="281FFF"/>
              </a:solidFill>
              <a:latin typeface="Verdana" pitchFamily="-107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200" dirty="0">
              <a:solidFill>
                <a:srgbClr val="281FFF"/>
              </a:solidFill>
              <a:latin typeface="Verdana" pitchFamily="-107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90"/>
                </a:solidFill>
                <a:latin typeface="Verdana" pitchFamily="-107" charset="0"/>
              </a:rPr>
              <a:t>Safety Management = Risk Management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90"/>
                </a:solidFill>
                <a:latin typeface="Verdana" pitchFamily="-107" charset="0"/>
              </a:rPr>
              <a:t>Risk Control : Cost Control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90"/>
                </a:solidFill>
                <a:latin typeface="Verdana" pitchFamily="-107" charset="0"/>
              </a:rPr>
              <a:t>Cost Control : Efficiency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90"/>
                </a:solidFill>
                <a:latin typeface="Verdana" pitchFamily="-107" charset="0"/>
              </a:rPr>
              <a:t>Efficiency = Productivity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90"/>
                </a:solidFill>
                <a:latin typeface="Verdana" pitchFamily="-107" charset="0"/>
              </a:rPr>
              <a:t>Productivity = PROFIT</a:t>
            </a:r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838200" y="2667000"/>
            <a:ext cx="2895600" cy="457200"/>
          </a:xfrm>
          <a:prstGeom prst="ellipse">
            <a:avLst/>
          </a:prstGeom>
          <a:noFill/>
          <a:ln w="28575">
            <a:solidFill>
              <a:srgbClr val="FF090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2667000" y="3886200"/>
            <a:ext cx="1371600" cy="457200"/>
          </a:xfrm>
          <a:prstGeom prst="ellipse">
            <a:avLst/>
          </a:prstGeom>
          <a:noFill/>
          <a:ln w="38100">
            <a:solidFill>
              <a:srgbClr val="FF090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974" name="AutoShape 6"/>
          <p:cNvCxnSpPr>
            <a:cxnSpLocks noChangeShapeType="1"/>
            <a:stCxn id="83972" idx="4"/>
            <a:endCxn id="83973" idx="1"/>
          </p:cNvCxnSpPr>
          <p:nvPr/>
        </p:nvCxnSpPr>
        <p:spPr bwMode="auto">
          <a:xfrm>
            <a:off x="2286000" y="3138488"/>
            <a:ext cx="582613" cy="795337"/>
          </a:xfrm>
          <a:prstGeom prst="straightConnector1">
            <a:avLst/>
          </a:prstGeom>
          <a:noFill/>
          <a:ln w="38100">
            <a:solidFill>
              <a:srgbClr val="FF090C"/>
            </a:solidFill>
            <a:round/>
            <a:headEnd/>
            <a:tailEnd type="triangle" w="med" len="med"/>
          </a:ln>
        </p:spPr>
      </p:cxnSp>
      <p:pic>
        <p:nvPicPr>
          <p:cNvPr id="83975" name="Picture 7" descr="safety-man-cover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3449">
            <a:off x="5791200" y="3505200"/>
            <a:ext cx="19573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2" grpId="0" animBg="1"/>
      <p:bldP spid="839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25705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281FFF"/>
              </a:solidFill>
              <a:latin typeface="Verdana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b="1" i="1" dirty="0">
                <a:solidFill>
                  <a:srgbClr val="000090"/>
                </a:solidFill>
                <a:latin typeface="Verdana" charset="0"/>
              </a:rPr>
              <a:t>Thank you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000" b="1" i="1" dirty="0">
                <a:solidFill>
                  <a:srgbClr val="000090"/>
                </a:solidFill>
                <a:latin typeface="Verdana" charset="0"/>
              </a:rPr>
              <a:t>Do you have any questions?</a:t>
            </a:r>
            <a:endParaRPr lang="de-DE" sz="2000" b="1" i="1" dirty="0">
              <a:solidFill>
                <a:srgbClr val="000090"/>
              </a:solidFill>
              <a:latin typeface="Verdana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400" b="1" i="1" dirty="0">
              <a:solidFill>
                <a:srgbClr val="171BFF"/>
              </a:solidFill>
              <a:latin typeface="Verdana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281FFF"/>
              </a:solidFill>
              <a:latin typeface="Verdana" charset="0"/>
            </a:endParaRP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3543300" y="57150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 err="1">
                <a:solidFill>
                  <a:srgbClr val="000090"/>
                </a:solidFill>
                <a:ea typeface="ヒラギノ角ゴ Pro W3" charset="-128"/>
                <a:cs typeface="ヒラギノ角ゴ Pro W3" charset="-128"/>
              </a:rPr>
              <a:t>www.assm.biz</a:t>
            </a:r>
            <a:endParaRPr lang="de-DE" dirty="0">
              <a:solidFill>
                <a:srgbClr val="000090"/>
              </a:solidFill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6805" name="Picture 5" descr="2907195170087271461YTIuit_f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2819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EEE3-AAE7-7F45-9238-7AC456F9B8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110</Words>
  <Application>Microsoft Macintosh PowerPoint</Application>
  <PresentationFormat>On-screen Show (4:3)</PresentationFormat>
  <Paragraphs>53</Paragraphs>
  <Slides>8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!OLE_LINK2</vt:lpstr>
      <vt:lpstr>Macintosh HD:*ASSM:Photos - Misc.:Safety Diagrams:Investigation.doc!OLE_LINK1</vt:lpstr>
      <vt:lpstr>The Necessity for Standardisation in the Maritime Industry</vt:lpstr>
      <vt:lpstr>Slide 2</vt:lpstr>
      <vt:lpstr>Slide 3</vt:lpstr>
      <vt:lpstr>Slide 4</vt:lpstr>
      <vt:lpstr> </vt:lpstr>
      <vt:lpstr>Slide 6</vt:lpstr>
      <vt:lpstr>  The Philosophy of “Pro-Active Safety Management”</vt:lpstr>
      <vt:lpstr>Slide 8</vt:lpstr>
    </vt:vector>
  </TitlesOfParts>
  <Company>ASSM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Crowch</dc:creator>
  <cp:lastModifiedBy>Timothy Crowch</cp:lastModifiedBy>
  <cp:revision>8</cp:revision>
  <dcterms:created xsi:type="dcterms:W3CDTF">2013-09-09T16:14:26Z</dcterms:created>
  <dcterms:modified xsi:type="dcterms:W3CDTF">2013-09-09T16:17:56Z</dcterms:modified>
</cp:coreProperties>
</file>