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sldIdLst>
    <p:sldId id="282" r:id="rId2"/>
    <p:sldId id="284" r:id="rId3"/>
    <p:sldId id="283" r:id="rId4"/>
    <p:sldId id="285" r:id="rId5"/>
    <p:sldId id="287" r:id="rId6"/>
    <p:sldId id="288" r:id="rId7"/>
    <p:sldId id="289" r:id="rId8"/>
    <p:sldId id="291" r:id="rId9"/>
    <p:sldId id="290" r:id="rId10"/>
    <p:sldId id="292" r:id="rId11"/>
    <p:sldId id="293" r:id="rId12"/>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803F"/>
    <a:srgbClr val="842150"/>
    <a:srgbClr val="E85E0D"/>
    <a:srgbClr val="AC2841"/>
    <a:srgbClr val="FFFFFF"/>
    <a:srgbClr val="FBB959"/>
    <a:srgbClr val="EB793D"/>
    <a:srgbClr val="FFF6E1"/>
    <a:srgbClr val="FBE5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76"/>
    <p:restoredTop sz="76003"/>
  </p:normalViewPr>
  <p:slideViewPr>
    <p:cSldViewPr snapToGrid="0" snapToObjects="1">
      <p:cViewPr varScale="1">
        <p:scale>
          <a:sx n="100" d="100"/>
          <a:sy n="100" d="100"/>
        </p:scale>
        <p:origin x="2816" y="168"/>
      </p:cViewPr>
      <p:guideLst>
        <p:guide orient="horz" pos="2160"/>
        <p:guide pos="312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FD90D-0C47-AB4F-ACA6-B0417FC4F00E}" type="datetimeFigureOut">
              <a:rPr lang="en-US" smtClean="0"/>
              <a:t>2/4/18</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2D2B22-16C2-3E41-9D2D-5F52A24768A7}" type="slidenum">
              <a:rPr lang="en-US" smtClean="0"/>
              <a:t>‹#›</a:t>
            </a:fld>
            <a:endParaRPr lang="en-US"/>
          </a:p>
        </p:txBody>
      </p:sp>
    </p:spTree>
    <p:extLst>
      <p:ext uri="{BB962C8B-B14F-4D97-AF65-F5344CB8AC3E}">
        <p14:creationId xmlns:p14="http://schemas.microsoft.com/office/powerpoint/2010/main" val="29150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1682AD-9CB2-574B-A576-D3811577F460}" type="datetimeFigureOut">
              <a:rPr lang="en-US" smtClean="0"/>
              <a:t>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F37D4-D2CC-DF43-8BE2-FD3447E776D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1682AD-9CB2-574B-A576-D3811577F460}" type="datetimeFigureOut">
              <a:rPr lang="en-US" smtClean="0"/>
              <a:t>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F37D4-D2CC-DF43-8BE2-FD3447E776D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1682AD-9CB2-574B-A576-D3811577F460}" type="datetimeFigureOut">
              <a:rPr lang="en-US" smtClean="0"/>
              <a:t>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F37D4-D2CC-DF43-8BE2-FD3447E776D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1682AD-9CB2-574B-A576-D3811577F460}" type="datetimeFigureOut">
              <a:rPr lang="en-US" smtClean="0"/>
              <a:t>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F37D4-D2CC-DF43-8BE2-FD3447E776D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1682AD-9CB2-574B-A576-D3811577F460}" type="datetimeFigureOut">
              <a:rPr lang="en-US" smtClean="0"/>
              <a:t>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F37D4-D2CC-DF43-8BE2-FD3447E776D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1682AD-9CB2-574B-A576-D3811577F460}" type="datetimeFigureOut">
              <a:rPr lang="en-US" smtClean="0"/>
              <a:t>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F37D4-D2CC-DF43-8BE2-FD3447E776D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1682AD-9CB2-574B-A576-D3811577F460}" type="datetimeFigureOut">
              <a:rPr lang="en-US" smtClean="0"/>
              <a:t>2/4/18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0F37D4-D2CC-DF43-8BE2-FD3447E776D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1682AD-9CB2-574B-A576-D3811577F460}" type="datetimeFigureOut">
              <a:rPr lang="en-US" smtClean="0"/>
              <a:t>2/4/18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0F37D4-D2CC-DF43-8BE2-FD3447E776D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1682AD-9CB2-574B-A576-D3811577F460}" type="datetimeFigureOut">
              <a:rPr lang="en-US" smtClean="0"/>
              <a:t>2/4/18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0F37D4-D2CC-DF43-8BE2-FD3447E776D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1682AD-9CB2-574B-A576-D3811577F460}" type="datetimeFigureOut">
              <a:rPr lang="en-US" smtClean="0"/>
              <a:t>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F37D4-D2CC-DF43-8BE2-FD3447E776D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1682AD-9CB2-574B-A576-D3811577F460}" type="datetimeFigureOut">
              <a:rPr lang="en-US" smtClean="0"/>
              <a:t>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F37D4-D2CC-DF43-8BE2-FD3447E776D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1682AD-9CB2-574B-A576-D3811577F460}" type="datetimeFigureOut">
              <a:rPr lang="en-US" smtClean="0"/>
              <a:t>2/4/18</a:t>
            </a:fld>
            <a:endParaRPr 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0F37D4-D2CC-DF43-8BE2-FD3447E776D4}" type="slidenum">
              <a:rPr lang="en-US" smtClean="0"/>
              <a:t>‹#›</a:t>
            </a:fld>
            <a:endParaRPr lang="en-US"/>
          </a:p>
        </p:txBody>
      </p:sp>
    </p:spTree>
    <p:extLst>
      <p:ext uri="{BB962C8B-B14F-4D97-AF65-F5344CB8AC3E}">
        <p14:creationId xmlns:p14="http://schemas.microsoft.com/office/powerpoint/2010/main" val="4246466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tiff"/><Relationship Id="rId1" Type="http://schemas.openxmlformats.org/officeDocument/2006/relationships/slideLayout" Target="../slideLayouts/slideLayout7.xml"/><Relationship Id="rId4" Type="http://schemas.openxmlformats.org/officeDocument/2006/relationships/image" Target="../media/image6.tif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6.tiff"/><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tiff"/><Relationship Id="rId13" Type="http://schemas.openxmlformats.org/officeDocument/2006/relationships/image" Target="../media/image22.tiff"/><Relationship Id="rId3" Type="http://schemas.openxmlformats.org/officeDocument/2006/relationships/image" Target="../media/image13.png"/><Relationship Id="rId7" Type="http://schemas.openxmlformats.org/officeDocument/2006/relationships/image" Target="../media/image16.tiff"/><Relationship Id="rId12" Type="http://schemas.openxmlformats.org/officeDocument/2006/relationships/image" Target="../media/image21.tiff"/><Relationship Id="rId2" Type="http://schemas.openxmlformats.org/officeDocument/2006/relationships/image" Target="../media/image12.jpeg"/><Relationship Id="rId16" Type="http://schemas.openxmlformats.org/officeDocument/2006/relationships/image" Target="../media/image25.tiff"/><Relationship Id="rId1" Type="http://schemas.openxmlformats.org/officeDocument/2006/relationships/slideLayout" Target="../slideLayouts/slideLayout7.xml"/><Relationship Id="rId6" Type="http://schemas.openxmlformats.org/officeDocument/2006/relationships/image" Target="../media/image15.tiff"/><Relationship Id="rId11" Type="http://schemas.openxmlformats.org/officeDocument/2006/relationships/image" Target="../media/image20.tiff"/><Relationship Id="rId5" Type="http://schemas.microsoft.com/office/2007/relationships/hdphoto" Target="../media/hdphoto1.wdp"/><Relationship Id="rId15" Type="http://schemas.openxmlformats.org/officeDocument/2006/relationships/image" Target="../media/image24.tiff"/><Relationship Id="rId10" Type="http://schemas.openxmlformats.org/officeDocument/2006/relationships/image" Target="../media/image19.tiff"/><Relationship Id="rId4" Type="http://schemas.openxmlformats.org/officeDocument/2006/relationships/image" Target="../media/image14.png"/><Relationship Id="rId9" Type="http://schemas.openxmlformats.org/officeDocument/2006/relationships/image" Target="../media/image18.tiff"/><Relationship Id="rId1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982862"/>
            <a:ext cx="9906000" cy="174153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95856" y="949419"/>
            <a:ext cx="1547724" cy="631911"/>
          </a:xfrm>
          <a:prstGeom prst="rect">
            <a:avLst/>
          </a:prstGeom>
        </p:spPr>
      </p:pic>
      <p:sp>
        <p:nvSpPr>
          <p:cNvPr id="9" name="TextBox 8"/>
          <p:cNvSpPr txBox="1"/>
          <p:nvPr/>
        </p:nvSpPr>
        <p:spPr>
          <a:xfrm>
            <a:off x="4902201" y="1768986"/>
            <a:ext cx="4431270" cy="1938992"/>
          </a:xfrm>
          <a:prstGeom prst="rect">
            <a:avLst/>
          </a:prstGeom>
          <a:noFill/>
        </p:spPr>
        <p:txBody>
          <a:bodyPr wrap="square" rtlCol="0">
            <a:spAutoFit/>
          </a:bodyPr>
          <a:lstStyle/>
          <a:p>
            <a:pPr algn="r"/>
            <a:r>
              <a:rPr lang="en-US" sz="2000" dirty="0">
                <a:latin typeface="Helvetica Neue Light" charset="0"/>
                <a:ea typeface="Helvetica Neue Light" charset="0"/>
                <a:cs typeface="Helvetica Neue Light" charset="0"/>
              </a:rPr>
              <a:t>A conversation with </a:t>
            </a:r>
            <a:r>
              <a:rPr lang="en-US" sz="2000" dirty="0" err="1">
                <a:latin typeface="Helvetica Neue Light" charset="0"/>
                <a:ea typeface="Helvetica Neue Light" charset="0"/>
                <a:cs typeface="Helvetica Neue Light" charset="0"/>
              </a:rPr>
              <a:t>InterManager</a:t>
            </a:r>
            <a:endParaRPr lang="en-US" sz="2000" dirty="0">
              <a:latin typeface="Helvetica Neue Light" charset="0"/>
              <a:ea typeface="Helvetica Neue Light" charset="0"/>
              <a:cs typeface="Helvetica Neue Light" charset="0"/>
            </a:endParaRPr>
          </a:p>
          <a:p>
            <a:pPr algn="r"/>
            <a:endParaRPr lang="en-US" sz="2000" dirty="0">
              <a:latin typeface="Helvetica Neue Light" charset="0"/>
              <a:ea typeface="Helvetica Neue Light" charset="0"/>
              <a:cs typeface="Helvetica Neue Light" charset="0"/>
            </a:endParaRPr>
          </a:p>
          <a:p>
            <a:pPr algn="r"/>
            <a:r>
              <a:rPr lang="en-US" sz="2000" dirty="0">
                <a:latin typeface="Helvetica Neue Light" charset="0"/>
                <a:ea typeface="Helvetica Neue Light" charset="0"/>
                <a:cs typeface="Helvetica Neue Light" charset="0"/>
              </a:rPr>
              <a:t>February 2018</a:t>
            </a:r>
          </a:p>
          <a:p>
            <a:pPr algn="r"/>
            <a:endParaRPr lang="en-US" sz="2000" dirty="0">
              <a:latin typeface="Helvetica Neue Light" charset="0"/>
              <a:ea typeface="Helvetica Neue Light" charset="0"/>
              <a:cs typeface="Helvetica Neue Light" charset="0"/>
            </a:endParaRPr>
          </a:p>
          <a:p>
            <a:pPr algn="r"/>
            <a:r>
              <a:rPr lang="en-US" sz="2000" b="1" dirty="0">
                <a:latin typeface="Helvetica Neue Light" charset="0"/>
                <a:ea typeface="Helvetica Neue Light" charset="0"/>
                <a:cs typeface="Helvetica Neue Light" charset="0"/>
              </a:rPr>
              <a:t>Grant Gemmell</a:t>
            </a:r>
          </a:p>
          <a:p>
            <a:pPr algn="r"/>
            <a:r>
              <a:rPr lang="en-AU" sz="2000" b="1" dirty="0">
                <a:latin typeface="Helvetica Neue Light" charset="0"/>
                <a:ea typeface="Helvetica Neue Light" charset="0"/>
                <a:cs typeface="Helvetica Neue Light" charset="0"/>
              </a:rPr>
              <a:t>Global Head of Operations</a:t>
            </a:r>
            <a:endParaRPr lang="en-US" sz="2000" dirty="0">
              <a:latin typeface="Helvetica Neue Light" charset="0"/>
              <a:ea typeface="Helvetica Neue Light" charset="0"/>
              <a:cs typeface="Helvetica Neue Light"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0589" y="727332"/>
            <a:ext cx="4093464" cy="2083308"/>
          </a:xfrm>
          <a:prstGeom prst="rect">
            <a:avLst/>
          </a:prstGeom>
        </p:spPr>
      </p:pic>
    </p:spTree>
    <p:extLst>
      <p:ext uri="{BB962C8B-B14F-4D97-AF65-F5344CB8AC3E}">
        <p14:creationId xmlns:p14="http://schemas.microsoft.com/office/powerpoint/2010/main" val="1344703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6208776"/>
            <a:ext cx="9906000" cy="6492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229980" y="5995346"/>
            <a:ext cx="1040409" cy="916257"/>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16965" y="896112"/>
            <a:ext cx="7260336" cy="830997"/>
          </a:xfrm>
          <a:prstGeom prst="rect">
            <a:avLst/>
          </a:prstGeom>
          <a:noFill/>
        </p:spPr>
        <p:txBody>
          <a:bodyPr wrap="square" rtlCol="0">
            <a:spAutoFit/>
          </a:bodyPr>
          <a:lstStyle/>
          <a:p>
            <a:r>
              <a:rPr lang="en-US" sz="2400" b="1" dirty="0">
                <a:solidFill>
                  <a:srgbClr val="E85E0D"/>
                </a:solidFill>
                <a:latin typeface="Helvetica" charset="0"/>
                <a:ea typeface="Helvetica" charset="0"/>
                <a:cs typeface="Helvetica" charset="0"/>
              </a:rPr>
              <a:t>The role of Personality Assessment</a:t>
            </a:r>
          </a:p>
          <a:p>
            <a:r>
              <a:rPr lang="en-US" sz="2400" b="1" dirty="0">
                <a:solidFill>
                  <a:srgbClr val="E85E0D"/>
                </a:solidFill>
                <a:latin typeface="Helvetica" charset="0"/>
                <a:ea typeface="Helvetica" charset="0"/>
                <a:cs typeface="Helvetica" charset="0"/>
              </a:rPr>
              <a:t> </a:t>
            </a:r>
          </a:p>
        </p:txBody>
      </p:sp>
      <p:cxnSp>
        <p:nvCxnSpPr>
          <p:cNvPr id="11" name="Straight Connector 10"/>
          <p:cNvCxnSpPr/>
          <p:nvPr/>
        </p:nvCxnSpPr>
        <p:spPr>
          <a:xfrm>
            <a:off x="1124712" y="1839735"/>
            <a:ext cx="44897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25260" y="1363802"/>
            <a:ext cx="7223760" cy="338554"/>
          </a:xfrm>
          <a:prstGeom prst="rect">
            <a:avLst/>
          </a:prstGeom>
          <a:noFill/>
        </p:spPr>
        <p:txBody>
          <a:bodyPr wrap="square" rtlCol="0">
            <a:spAutoFit/>
          </a:bodyPr>
          <a:lstStyle/>
          <a:p>
            <a:r>
              <a:rPr lang="en-AU" sz="1600" dirty="0">
                <a:latin typeface="Helvetica Neue Light" charset="0"/>
                <a:ea typeface="Helvetica Neue Light" charset="0"/>
                <a:cs typeface="Helvetica Neue Light" charset="0"/>
              </a:rPr>
              <a:t>Personality assessment is one component of a multi part strategy</a:t>
            </a:r>
            <a:endParaRPr lang="en-GB" sz="1600" dirty="0"/>
          </a:p>
        </p:txBody>
      </p:sp>
      <p:pic>
        <p:nvPicPr>
          <p:cNvPr id="16" name="Picture 1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69522" y="6378153"/>
            <a:ext cx="828205" cy="361482"/>
          </a:xfrm>
          <a:prstGeom prst="rect">
            <a:avLst/>
          </a:prstGeom>
        </p:spPr>
      </p:pic>
      <p:sp>
        <p:nvSpPr>
          <p:cNvPr id="20" name="Oval 19"/>
          <p:cNvSpPr/>
          <p:nvPr/>
        </p:nvSpPr>
        <p:spPr>
          <a:xfrm>
            <a:off x="441086" y="6531462"/>
            <a:ext cx="422065" cy="37170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211" y="6099350"/>
            <a:ext cx="989950" cy="758650"/>
          </a:xfrm>
          <a:prstGeom prst="rect">
            <a:avLst/>
          </a:prstGeom>
        </p:spPr>
      </p:pic>
      <p:sp>
        <p:nvSpPr>
          <p:cNvPr id="19" name="Slide Number Placeholder 5"/>
          <p:cNvSpPr>
            <a:spLocks noGrp="1"/>
          </p:cNvSpPr>
          <p:nvPr>
            <p:ph type="sldNum" sz="quarter" idx="4294967295"/>
          </p:nvPr>
        </p:nvSpPr>
        <p:spPr>
          <a:xfrm>
            <a:off x="147768" y="6220463"/>
            <a:ext cx="574023"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chemeClr val="bg1"/>
                </a:solidFill>
              </a:defRPr>
            </a:lvl1pPr>
          </a:lstStyle>
          <a:p>
            <a:pPr>
              <a:defRPr/>
            </a:pPr>
            <a:fld id="{6EE7780B-540C-FC42-86E1-B547B5C2F750}" type="slidenum">
              <a:rPr lang="en-US" smtClean="0"/>
              <a:t>10</a:t>
            </a:fld>
            <a:endParaRPr lang="en-US" dirty="0"/>
          </a:p>
        </p:txBody>
      </p:sp>
      <p:sp>
        <p:nvSpPr>
          <p:cNvPr id="3" name="Rectangle 2">
            <a:extLst>
              <a:ext uri="{FF2B5EF4-FFF2-40B4-BE49-F238E27FC236}">
                <a16:creationId xmlns:a16="http://schemas.microsoft.com/office/drawing/2014/main" id="{AE0E0419-42CE-FB40-B202-384BD9C1BF2A}"/>
              </a:ext>
            </a:extLst>
          </p:cNvPr>
          <p:cNvSpPr/>
          <p:nvPr/>
        </p:nvSpPr>
        <p:spPr>
          <a:xfrm>
            <a:off x="1016965" y="5327803"/>
            <a:ext cx="8276733" cy="4242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latin typeface="Helvetica" pitchFamily="2" charset="0"/>
              </a:rPr>
              <a:t>Organisational Values and Culture</a:t>
            </a:r>
            <a:endParaRPr lang="en-US" sz="1400" b="1" dirty="0">
              <a:latin typeface="Helvetica" pitchFamily="2" charset="0"/>
            </a:endParaRPr>
          </a:p>
        </p:txBody>
      </p:sp>
      <p:sp>
        <p:nvSpPr>
          <p:cNvPr id="28" name="Rectangle 27">
            <a:extLst>
              <a:ext uri="{FF2B5EF4-FFF2-40B4-BE49-F238E27FC236}">
                <a16:creationId xmlns:a16="http://schemas.microsoft.com/office/drawing/2014/main" id="{47389764-3F2C-FD46-9073-71F8B4E666A7}"/>
              </a:ext>
            </a:extLst>
          </p:cNvPr>
          <p:cNvSpPr/>
          <p:nvPr/>
        </p:nvSpPr>
        <p:spPr>
          <a:xfrm>
            <a:off x="1016965" y="3691990"/>
            <a:ext cx="8276733" cy="1497874"/>
          </a:xfrm>
          <a:prstGeom prst="rect">
            <a:avLst/>
          </a:prstGeom>
          <a:solidFill>
            <a:srgbClr val="FB8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AU" sz="1400" b="1" dirty="0">
                <a:solidFill>
                  <a:schemeClr val="bg1"/>
                </a:solidFill>
                <a:latin typeface="Helvetica" pitchFamily="2" charset="0"/>
              </a:rPr>
              <a:t>Core competence (Crew, Engineers, Captains) </a:t>
            </a:r>
            <a:endParaRPr lang="en-US" sz="1400" b="1" dirty="0">
              <a:solidFill>
                <a:schemeClr val="bg1"/>
              </a:solidFill>
              <a:latin typeface="Helvetica" pitchFamily="2" charset="0"/>
            </a:endParaRPr>
          </a:p>
        </p:txBody>
      </p:sp>
      <p:sp>
        <p:nvSpPr>
          <p:cNvPr id="4" name="Rectangle 3">
            <a:extLst>
              <a:ext uri="{FF2B5EF4-FFF2-40B4-BE49-F238E27FC236}">
                <a16:creationId xmlns:a16="http://schemas.microsoft.com/office/drawing/2014/main" id="{21D90CC9-87A5-F149-A86D-512F4785FE70}"/>
              </a:ext>
            </a:extLst>
          </p:cNvPr>
          <p:cNvSpPr/>
          <p:nvPr/>
        </p:nvSpPr>
        <p:spPr>
          <a:xfrm>
            <a:off x="1117519" y="3791234"/>
            <a:ext cx="1341747" cy="829559"/>
          </a:xfrm>
          <a:prstGeom prst="rect">
            <a:avLst/>
          </a:prstGeom>
          <a:solidFill>
            <a:schemeClr val="bg1"/>
          </a:solidFill>
          <a:ln>
            <a:solidFill>
              <a:srgbClr val="E85E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00" dirty="0">
                <a:solidFill>
                  <a:srgbClr val="E85E0D"/>
                </a:solidFill>
                <a:latin typeface="Helvetica" pitchFamily="2" charset="0"/>
              </a:rPr>
              <a:t>Understanding Self</a:t>
            </a:r>
            <a:endParaRPr lang="en-US" sz="1300" dirty="0">
              <a:solidFill>
                <a:srgbClr val="E85E0D"/>
              </a:solidFill>
              <a:latin typeface="Helvetica" pitchFamily="2" charset="0"/>
            </a:endParaRPr>
          </a:p>
        </p:txBody>
      </p:sp>
      <p:sp>
        <p:nvSpPr>
          <p:cNvPr id="29" name="Rectangle 28">
            <a:extLst>
              <a:ext uri="{FF2B5EF4-FFF2-40B4-BE49-F238E27FC236}">
                <a16:creationId xmlns:a16="http://schemas.microsoft.com/office/drawing/2014/main" id="{9B74F3F2-1F8C-DA4D-960D-490F932CC3C4}"/>
              </a:ext>
            </a:extLst>
          </p:cNvPr>
          <p:cNvSpPr/>
          <p:nvPr/>
        </p:nvSpPr>
        <p:spPr>
          <a:xfrm>
            <a:off x="1016965" y="2170046"/>
            <a:ext cx="8276733" cy="14372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latin typeface="Helvetica" pitchFamily="2" charset="0"/>
            </a:endParaRPr>
          </a:p>
        </p:txBody>
      </p:sp>
      <p:sp>
        <p:nvSpPr>
          <p:cNvPr id="30" name="Rectangle 29">
            <a:extLst>
              <a:ext uri="{FF2B5EF4-FFF2-40B4-BE49-F238E27FC236}">
                <a16:creationId xmlns:a16="http://schemas.microsoft.com/office/drawing/2014/main" id="{FF5641A5-3FC2-1C4F-B19E-4A8D1EB75C00}"/>
              </a:ext>
            </a:extLst>
          </p:cNvPr>
          <p:cNvSpPr/>
          <p:nvPr/>
        </p:nvSpPr>
        <p:spPr>
          <a:xfrm>
            <a:off x="1124712" y="2685586"/>
            <a:ext cx="1334554" cy="829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accent6">
                    <a:lumMod val="50000"/>
                  </a:schemeClr>
                </a:solidFill>
                <a:latin typeface="Helvetica" pitchFamily="2" charset="0"/>
              </a:rPr>
              <a:t>Employee Engagement</a:t>
            </a:r>
            <a:endParaRPr lang="en-US" sz="1400" dirty="0">
              <a:solidFill>
                <a:schemeClr val="accent6">
                  <a:lumMod val="50000"/>
                </a:schemeClr>
              </a:solidFill>
              <a:latin typeface="Helvetica" pitchFamily="2" charset="0"/>
            </a:endParaRPr>
          </a:p>
        </p:txBody>
      </p:sp>
      <p:sp>
        <p:nvSpPr>
          <p:cNvPr id="31" name="Rectangle 30">
            <a:extLst>
              <a:ext uri="{FF2B5EF4-FFF2-40B4-BE49-F238E27FC236}">
                <a16:creationId xmlns:a16="http://schemas.microsoft.com/office/drawing/2014/main" id="{86172241-B1C7-D447-82AB-50E28552DE2E}"/>
              </a:ext>
            </a:extLst>
          </p:cNvPr>
          <p:cNvSpPr/>
          <p:nvPr/>
        </p:nvSpPr>
        <p:spPr>
          <a:xfrm>
            <a:off x="2576589" y="2685586"/>
            <a:ext cx="1216058" cy="829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400" dirty="0">
                <a:solidFill>
                  <a:schemeClr val="accent6">
                    <a:lumMod val="50000"/>
                  </a:schemeClr>
                </a:solidFill>
                <a:latin typeface="Helvetica" pitchFamily="2" charset="0"/>
              </a:rPr>
              <a:t>Employee wellbeing</a:t>
            </a:r>
            <a:endParaRPr lang="en-US" sz="1400" dirty="0">
              <a:solidFill>
                <a:schemeClr val="accent6">
                  <a:lumMod val="50000"/>
                </a:schemeClr>
              </a:solidFill>
              <a:latin typeface="Helvetica" pitchFamily="2" charset="0"/>
            </a:endParaRPr>
          </a:p>
        </p:txBody>
      </p:sp>
      <p:sp>
        <p:nvSpPr>
          <p:cNvPr id="32" name="Rectangle 31">
            <a:extLst>
              <a:ext uri="{FF2B5EF4-FFF2-40B4-BE49-F238E27FC236}">
                <a16:creationId xmlns:a16="http://schemas.microsoft.com/office/drawing/2014/main" id="{BBF158B3-6E25-244A-B29B-C188A6A5CD7C}"/>
              </a:ext>
            </a:extLst>
          </p:cNvPr>
          <p:cNvSpPr/>
          <p:nvPr/>
        </p:nvSpPr>
        <p:spPr>
          <a:xfrm>
            <a:off x="3909970" y="2685586"/>
            <a:ext cx="1313027" cy="829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400" dirty="0">
                <a:solidFill>
                  <a:schemeClr val="accent6">
                    <a:lumMod val="50000"/>
                  </a:schemeClr>
                </a:solidFill>
                <a:latin typeface="Helvetica" pitchFamily="2" charset="0"/>
              </a:rPr>
              <a:t>Collaboration &amp; Innovation</a:t>
            </a:r>
            <a:endParaRPr lang="en-US" sz="1400" dirty="0">
              <a:solidFill>
                <a:schemeClr val="accent6">
                  <a:lumMod val="50000"/>
                </a:schemeClr>
              </a:solidFill>
              <a:latin typeface="Helvetica" pitchFamily="2" charset="0"/>
            </a:endParaRPr>
          </a:p>
        </p:txBody>
      </p:sp>
      <p:sp>
        <p:nvSpPr>
          <p:cNvPr id="33" name="Rectangle 32">
            <a:extLst>
              <a:ext uri="{FF2B5EF4-FFF2-40B4-BE49-F238E27FC236}">
                <a16:creationId xmlns:a16="http://schemas.microsoft.com/office/drawing/2014/main" id="{B69E292C-B117-AC43-BEFB-CD9D4F5F1716}"/>
              </a:ext>
            </a:extLst>
          </p:cNvPr>
          <p:cNvSpPr/>
          <p:nvPr/>
        </p:nvSpPr>
        <p:spPr>
          <a:xfrm>
            <a:off x="5340320" y="2685586"/>
            <a:ext cx="1216058" cy="829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400" dirty="0">
                <a:solidFill>
                  <a:schemeClr val="accent6">
                    <a:lumMod val="50000"/>
                  </a:schemeClr>
                </a:solidFill>
                <a:latin typeface="Helvetica" pitchFamily="2" charset="0"/>
              </a:rPr>
              <a:t>Risk &amp; Safety</a:t>
            </a:r>
            <a:endParaRPr lang="en-US" sz="1400" dirty="0">
              <a:solidFill>
                <a:schemeClr val="accent6">
                  <a:lumMod val="50000"/>
                </a:schemeClr>
              </a:solidFill>
              <a:latin typeface="Helvetica" pitchFamily="2" charset="0"/>
            </a:endParaRPr>
          </a:p>
        </p:txBody>
      </p:sp>
      <p:sp>
        <p:nvSpPr>
          <p:cNvPr id="34" name="Rectangle 33">
            <a:extLst>
              <a:ext uri="{FF2B5EF4-FFF2-40B4-BE49-F238E27FC236}">
                <a16:creationId xmlns:a16="http://schemas.microsoft.com/office/drawing/2014/main" id="{9774154E-2E2B-A546-B3EC-0650E678A06E}"/>
              </a:ext>
            </a:extLst>
          </p:cNvPr>
          <p:cNvSpPr/>
          <p:nvPr/>
        </p:nvSpPr>
        <p:spPr>
          <a:xfrm>
            <a:off x="2573959" y="3791234"/>
            <a:ext cx="1216058" cy="829559"/>
          </a:xfrm>
          <a:prstGeom prst="rect">
            <a:avLst/>
          </a:prstGeom>
          <a:solidFill>
            <a:schemeClr val="bg1"/>
          </a:solidFill>
          <a:ln>
            <a:solidFill>
              <a:srgbClr val="E85E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00" dirty="0">
                <a:solidFill>
                  <a:srgbClr val="E85E0D"/>
                </a:solidFill>
                <a:latin typeface="Helvetica" pitchFamily="2" charset="0"/>
              </a:rPr>
              <a:t>Interpersonal &amp; Influencing</a:t>
            </a:r>
            <a:endParaRPr lang="en-US" sz="1300" dirty="0">
              <a:solidFill>
                <a:srgbClr val="E85E0D"/>
              </a:solidFill>
              <a:latin typeface="Helvetica" pitchFamily="2" charset="0"/>
            </a:endParaRPr>
          </a:p>
        </p:txBody>
      </p:sp>
      <p:sp>
        <p:nvSpPr>
          <p:cNvPr id="35" name="Rectangle 34">
            <a:extLst>
              <a:ext uri="{FF2B5EF4-FFF2-40B4-BE49-F238E27FC236}">
                <a16:creationId xmlns:a16="http://schemas.microsoft.com/office/drawing/2014/main" id="{BB92171F-EB6C-1D47-9DB8-C4640621C278}"/>
              </a:ext>
            </a:extLst>
          </p:cNvPr>
          <p:cNvSpPr/>
          <p:nvPr/>
        </p:nvSpPr>
        <p:spPr>
          <a:xfrm>
            <a:off x="3910208" y="3780192"/>
            <a:ext cx="1216058" cy="829559"/>
          </a:xfrm>
          <a:prstGeom prst="rect">
            <a:avLst/>
          </a:prstGeom>
          <a:solidFill>
            <a:schemeClr val="bg1"/>
          </a:solidFill>
          <a:ln>
            <a:solidFill>
              <a:srgbClr val="E85E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00" dirty="0">
                <a:solidFill>
                  <a:srgbClr val="E85E0D"/>
                </a:solidFill>
                <a:latin typeface="Helvetica" pitchFamily="2" charset="0"/>
              </a:rPr>
              <a:t>Decision Making</a:t>
            </a:r>
            <a:endParaRPr lang="en-US" sz="1300" dirty="0">
              <a:solidFill>
                <a:srgbClr val="E85E0D"/>
              </a:solidFill>
              <a:latin typeface="Helvetica" pitchFamily="2" charset="0"/>
            </a:endParaRPr>
          </a:p>
        </p:txBody>
      </p:sp>
      <p:sp>
        <p:nvSpPr>
          <p:cNvPr id="36" name="Rectangle 35">
            <a:extLst>
              <a:ext uri="{FF2B5EF4-FFF2-40B4-BE49-F238E27FC236}">
                <a16:creationId xmlns:a16="http://schemas.microsoft.com/office/drawing/2014/main" id="{5A18ECDC-E8EF-DE42-B3A6-7138D0B8B4C7}"/>
              </a:ext>
            </a:extLst>
          </p:cNvPr>
          <p:cNvSpPr/>
          <p:nvPr/>
        </p:nvSpPr>
        <p:spPr>
          <a:xfrm>
            <a:off x="5246457" y="3791233"/>
            <a:ext cx="1216058" cy="829559"/>
          </a:xfrm>
          <a:prstGeom prst="rect">
            <a:avLst/>
          </a:prstGeom>
          <a:solidFill>
            <a:schemeClr val="bg1"/>
          </a:solidFill>
          <a:ln>
            <a:solidFill>
              <a:srgbClr val="E85E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00" dirty="0">
                <a:solidFill>
                  <a:srgbClr val="E85E0D"/>
                </a:solidFill>
                <a:latin typeface="Helvetica" pitchFamily="2" charset="0"/>
              </a:rPr>
              <a:t>Personal resilience</a:t>
            </a:r>
            <a:endParaRPr lang="en-US" sz="1300" dirty="0">
              <a:solidFill>
                <a:srgbClr val="E85E0D"/>
              </a:solidFill>
              <a:latin typeface="Helvetica" pitchFamily="2" charset="0"/>
            </a:endParaRPr>
          </a:p>
        </p:txBody>
      </p:sp>
      <p:sp>
        <p:nvSpPr>
          <p:cNvPr id="37" name="Rectangle 36">
            <a:extLst>
              <a:ext uri="{FF2B5EF4-FFF2-40B4-BE49-F238E27FC236}">
                <a16:creationId xmlns:a16="http://schemas.microsoft.com/office/drawing/2014/main" id="{8B06C74C-65AB-054D-93D1-DDBD310B0B77}"/>
              </a:ext>
            </a:extLst>
          </p:cNvPr>
          <p:cNvSpPr/>
          <p:nvPr/>
        </p:nvSpPr>
        <p:spPr>
          <a:xfrm>
            <a:off x="6598199" y="3780192"/>
            <a:ext cx="1216058" cy="829559"/>
          </a:xfrm>
          <a:prstGeom prst="rect">
            <a:avLst/>
          </a:prstGeom>
          <a:solidFill>
            <a:schemeClr val="bg1"/>
          </a:solidFill>
          <a:ln>
            <a:solidFill>
              <a:srgbClr val="E85E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00" dirty="0">
                <a:solidFill>
                  <a:srgbClr val="E85E0D"/>
                </a:solidFill>
                <a:latin typeface="Helvetica" pitchFamily="2" charset="0"/>
              </a:rPr>
              <a:t>Diversity &amp; Inclusion</a:t>
            </a:r>
            <a:endParaRPr lang="en-US" sz="1300" dirty="0">
              <a:solidFill>
                <a:srgbClr val="E85E0D"/>
              </a:solidFill>
              <a:latin typeface="Helvetica" pitchFamily="2" charset="0"/>
            </a:endParaRPr>
          </a:p>
        </p:txBody>
      </p:sp>
      <p:sp>
        <p:nvSpPr>
          <p:cNvPr id="5" name="TextBox 4">
            <a:extLst>
              <a:ext uri="{FF2B5EF4-FFF2-40B4-BE49-F238E27FC236}">
                <a16:creationId xmlns:a16="http://schemas.microsoft.com/office/drawing/2014/main" id="{42631316-A5F4-2D43-A406-5D8FEA5E0FE3}"/>
              </a:ext>
            </a:extLst>
          </p:cNvPr>
          <p:cNvSpPr txBox="1"/>
          <p:nvPr/>
        </p:nvSpPr>
        <p:spPr>
          <a:xfrm>
            <a:off x="1016965" y="2254735"/>
            <a:ext cx="8276733" cy="369332"/>
          </a:xfrm>
          <a:prstGeom prst="rect">
            <a:avLst/>
          </a:prstGeom>
          <a:noFill/>
        </p:spPr>
        <p:txBody>
          <a:bodyPr wrap="square" rtlCol="0">
            <a:spAutoFit/>
          </a:bodyPr>
          <a:lstStyle/>
          <a:p>
            <a:pPr algn="ctr"/>
            <a:r>
              <a:rPr lang="en-AU" b="1" dirty="0">
                <a:solidFill>
                  <a:schemeClr val="bg1"/>
                </a:solidFill>
                <a:latin typeface="Helvetica" pitchFamily="2" charset="0"/>
              </a:rPr>
              <a:t>Organisational Performance</a:t>
            </a:r>
            <a:endParaRPr lang="en-US" b="1" dirty="0">
              <a:solidFill>
                <a:schemeClr val="bg1"/>
              </a:solidFill>
              <a:latin typeface="Helvetica" pitchFamily="2" charset="0"/>
            </a:endParaRPr>
          </a:p>
        </p:txBody>
      </p:sp>
      <p:sp>
        <p:nvSpPr>
          <p:cNvPr id="38" name="Rectangle 37">
            <a:extLst>
              <a:ext uri="{FF2B5EF4-FFF2-40B4-BE49-F238E27FC236}">
                <a16:creationId xmlns:a16="http://schemas.microsoft.com/office/drawing/2014/main" id="{9860B638-F538-C741-B7B3-DB34BB756328}"/>
              </a:ext>
            </a:extLst>
          </p:cNvPr>
          <p:cNvSpPr/>
          <p:nvPr/>
        </p:nvSpPr>
        <p:spPr>
          <a:xfrm>
            <a:off x="7934448" y="3791233"/>
            <a:ext cx="1216058" cy="829559"/>
          </a:xfrm>
          <a:prstGeom prst="rect">
            <a:avLst/>
          </a:prstGeom>
          <a:solidFill>
            <a:schemeClr val="bg1"/>
          </a:solidFill>
          <a:ln>
            <a:solidFill>
              <a:srgbClr val="E85E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00" dirty="0">
                <a:solidFill>
                  <a:srgbClr val="E85E0D"/>
                </a:solidFill>
                <a:latin typeface="Helvetica" pitchFamily="2" charset="0"/>
              </a:rPr>
              <a:t>Approach to risk &amp; safety</a:t>
            </a:r>
            <a:endParaRPr lang="en-US" sz="1300" dirty="0">
              <a:solidFill>
                <a:srgbClr val="E85E0D"/>
              </a:solidFill>
              <a:latin typeface="Helvetica" pitchFamily="2" charset="0"/>
            </a:endParaRPr>
          </a:p>
        </p:txBody>
      </p:sp>
      <p:sp>
        <p:nvSpPr>
          <p:cNvPr id="39" name="Rectangle 38">
            <a:extLst>
              <a:ext uri="{FF2B5EF4-FFF2-40B4-BE49-F238E27FC236}">
                <a16:creationId xmlns:a16="http://schemas.microsoft.com/office/drawing/2014/main" id="{BF49C159-F7F3-114F-B837-8B05672FBA57}"/>
              </a:ext>
            </a:extLst>
          </p:cNvPr>
          <p:cNvSpPr/>
          <p:nvPr/>
        </p:nvSpPr>
        <p:spPr>
          <a:xfrm>
            <a:off x="6673701" y="2685586"/>
            <a:ext cx="1216058" cy="829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400" dirty="0">
                <a:solidFill>
                  <a:schemeClr val="accent6">
                    <a:lumMod val="50000"/>
                  </a:schemeClr>
                </a:solidFill>
                <a:latin typeface="Helvetica" pitchFamily="2" charset="0"/>
              </a:rPr>
              <a:t>Excellence</a:t>
            </a:r>
            <a:endParaRPr lang="en-US" sz="1400" dirty="0">
              <a:solidFill>
                <a:schemeClr val="accent6">
                  <a:lumMod val="50000"/>
                </a:schemeClr>
              </a:solidFill>
              <a:latin typeface="Helvetica" pitchFamily="2" charset="0"/>
            </a:endParaRPr>
          </a:p>
        </p:txBody>
      </p:sp>
      <p:sp>
        <p:nvSpPr>
          <p:cNvPr id="40" name="Rectangle 39">
            <a:extLst>
              <a:ext uri="{FF2B5EF4-FFF2-40B4-BE49-F238E27FC236}">
                <a16:creationId xmlns:a16="http://schemas.microsoft.com/office/drawing/2014/main" id="{913B5BD6-4357-9E4F-8860-5C5FF60BDE65}"/>
              </a:ext>
            </a:extLst>
          </p:cNvPr>
          <p:cNvSpPr/>
          <p:nvPr/>
        </p:nvSpPr>
        <p:spPr>
          <a:xfrm>
            <a:off x="8007080" y="2685586"/>
            <a:ext cx="1216058" cy="829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400" dirty="0">
                <a:solidFill>
                  <a:schemeClr val="accent6">
                    <a:lumMod val="50000"/>
                  </a:schemeClr>
                </a:solidFill>
                <a:latin typeface="Helvetica" pitchFamily="2" charset="0"/>
              </a:rPr>
              <a:t>Trust &amp; Commitment</a:t>
            </a:r>
            <a:endParaRPr lang="en-US" sz="1400" dirty="0">
              <a:solidFill>
                <a:schemeClr val="accent6">
                  <a:lumMod val="50000"/>
                </a:schemeClr>
              </a:solidFill>
              <a:latin typeface="Helvetica" pitchFamily="2" charset="0"/>
            </a:endParaRPr>
          </a:p>
        </p:txBody>
      </p:sp>
      <p:sp>
        <p:nvSpPr>
          <p:cNvPr id="6" name="Chevron 5">
            <a:extLst>
              <a:ext uri="{FF2B5EF4-FFF2-40B4-BE49-F238E27FC236}">
                <a16:creationId xmlns:a16="http://schemas.microsoft.com/office/drawing/2014/main" id="{E30880E2-3FC3-6F4C-9967-A45106C54AA4}"/>
              </a:ext>
            </a:extLst>
          </p:cNvPr>
          <p:cNvSpPr/>
          <p:nvPr/>
        </p:nvSpPr>
        <p:spPr>
          <a:xfrm>
            <a:off x="495652" y="3695558"/>
            <a:ext cx="455688" cy="1497873"/>
          </a:xfrm>
          <a:prstGeom prst="chevron">
            <a:avLst/>
          </a:prstGeom>
          <a:solidFill>
            <a:srgbClr val="FB8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418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P spid="4"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p:bldP spid="38" grpId="0" animBg="1"/>
      <p:bldP spid="39" grpId="0" animBg="1"/>
      <p:bldP spid="40"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6208776"/>
            <a:ext cx="9906000" cy="6492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229980" y="5995346"/>
            <a:ext cx="1040409" cy="916257"/>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16965" y="896112"/>
            <a:ext cx="7260336" cy="830997"/>
          </a:xfrm>
          <a:prstGeom prst="rect">
            <a:avLst/>
          </a:prstGeom>
          <a:noFill/>
        </p:spPr>
        <p:txBody>
          <a:bodyPr wrap="square" rtlCol="0">
            <a:spAutoFit/>
          </a:bodyPr>
          <a:lstStyle/>
          <a:p>
            <a:r>
              <a:rPr lang="en-US" sz="2400" b="1" dirty="0">
                <a:solidFill>
                  <a:srgbClr val="E85E0D"/>
                </a:solidFill>
                <a:latin typeface="Helvetica" charset="0"/>
                <a:ea typeface="Helvetica" charset="0"/>
                <a:cs typeface="Helvetica" charset="0"/>
              </a:rPr>
              <a:t>Where does personality assessment add value</a:t>
            </a:r>
          </a:p>
          <a:p>
            <a:r>
              <a:rPr lang="en-US" sz="2400" b="1" dirty="0">
                <a:solidFill>
                  <a:srgbClr val="E85E0D"/>
                </a:solidFill>
                <a:latin typeface="Helvetica" charset="0"/>
                <a:ea typeface="Helvetica" charset="0"/>
                <a:cs typeface="Helvetica" charset="0"/>
              </a:rPr>
              <a:t> </a:t>
            </a:r>
          </a:p>
        </p:txBody>
      </p:sp>
      <p:cxnSp>
        <p:nvCxnSpPr>
          <p:cNvPr id="11" name="Straight Connector 10"/>
          <p:cNvCxnSpPr/>
          <p:nvPr/>
        </p:nvCxnSpPr>
        <p:spPr>
          <a:xfrm>
            <a:off x="1124712" y="1839735"/>
            <a:ext cx="44897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25260" y="1363802"/>
            <a:ext cx="7223760" cy="584775"/>
          </a:xfrm>
          <a:prstGeom prst="rect">
            <a:avLst/>
          </a:prstGeom>
          <a:noFill/>
        </p:spPr>
        <p:txBody>
          <a:bodyPr wrap="square" rtlCol="0">
            <a:spAutoFit/>
          </a:bodyPr>
          <a:lstStyle/>
          <a:p>
            <a:r>
              <a:rPr lang="en-AU" sz="1600" dirty="0">
                <a:latin typeface="Helvetica Neue Light" charset="0"/>
                <a:ea typeface="Helvetica Neue Light" charset="0"/>
                <a:cs typeface="Helvetica Neue Light" charset="0"/>
              </a:rPr>
              <a:t>Supporting individuals, teams and organisations to realise their potential</a:t>
            </a:r>
            <a:endParaRPr lang="en-GB" sz="1600" dirty="0">
              <a:latin typeface="Helvetica Neue Light" charset="0"/>
              <a:ea typeface="Helvetica Neue Light" charset="0"/>
              <a:cs typeface="Helvetica Neue Light" charset="0"/>
            </a:endParaRPr>
          </a:p>
          <a:p>
            <a:r>
              <a:rPr lang="en-GB" sz="1600" dirty="0"/>
              <a:t> </a:t>
            </a:r>
          </a:p>
        </p:txBody>
      </p:sp>
      <p:pic>
        <p:nvPicPr>
          <p:cNvPr id="16" name="Picture 1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69522" y="6378153"/>
            <a:ext cx="828205" cy="361482"/>
          </a:xfrm>
          <a:prstGeom prst="rect">
            <a:avLst/>
          </a:prstGeom>
        </p:spPr>
      </p:pic>
      <p:sp>
        <p:nvSpPr>
          <p:cNvPr id="17" name="Rectangle 16"/>
          <p:cNvSpPr/>
          <p:nvPr/>
        </p:nvSpPr>
        <p:spPr>
          <a:xfrm>
            <a:off x="987552" y="2017454"/>
            <a:ext cx="7781970" cy="1964640"/>
          </a:xfrm>
          <a:prstGeom prst="rect">
            <a:avLst/>
          </a:prstGeom>
        </p:spPr>
        <p:txBody>
          <a:bodyPr wrap="square">
            <a:spAutoFit/>
          </a:bodyPr>
          <a:lstStyle/>
          <a:p>
            <a:pPr marL="285750" indent="-285750">
              <a:lnSpc>
                <a:spcPts val="1920"/>
              </a:lnSpc>
              <a:spcAft>
                <a:spcPts val="800"/>
              </a:spcAft>
              <a:buFont typeface="Arial" panose="020B0604020202020204" pitchFamily="34" charset="0"/>
              <a:buChar char="•"/>
            </a:pPr>
            <a:r>
              <a:rPr lang="en-AU" sz="1600" dirty="0">
                <a:latin typeface="Helvetica Neue Light" charset="0"/>
                <a:ea typeface="Helvetica Neue Light" charset="0"/>
                <a:cs typeface="Helvetica Neue Light" charset="0"/>
              </a:rPr>
              <a:t>Work with organisations to understand their culture – strengths and risks</a:t>
            </a:r>
          </a:p>
          <a:p>
            <a:pPr marL="285750" indent="-285750">
              <a:lnSpc>
                <a:spcPts val="1920"/>
              </a:lnSpc>
              <a:spcAft>
                <a:spcPts val="800"/>
              </a:spcAft>
              <a:buFont typeface="Arial" panose="020B0604020202020204" pitchFamily="34" charset="0"/>
              <a:buChar char="•"/>
            </a:pPr>
            <a:r>
              <a:rPr lang="en-AU" sz="1600" dirty="0">
                <a:latin typeface="Helvetica Neue Light" charset="0"/>
                <a:ea typeface="Helvetica Neue Light" charset="0"/>
                <a:cs typeface="Helvetica Neue Light" charset="0"/>
              </a:rPr>
              <a:t>Supporting the definition of ‘Top Performer’ profiles (both current and future state)</a:t>
            </a:r>
          </a:p>
          <a:p>
            <a:pPr marL="285750" indent="-285750">
              <a:lnSpc>
                <a:spcPts val="1920"/>
              </a:lnSpc>
              <a:spcAft>
                <a:spcPts val="800"/>
              </a:spcAft>
              <a:buFont typeface="Arial" panose="020B0604020202020204" pitchFamily="34" charset="0"/>
              <a:buChar char="•"/>
            </a:pPr>
            <a:r>
              <a:rPr lang="en-AU" sz="1600" dirty="0">
                <a:latin typeface="Helvetica Neue Light" charset="0"/>
                <a:ea typeface="Helvetica Neue Light" charset="0"/>
                <a:cs typeface="Helvetica Neue Light" charset="0"/>
              </a:rPr>
              <a:t>Support effective recruitment and selection</a:t>
            </a:r>
          </a:p>
          <a:p>
            <a:pPr marL="285750" indent="-285750">
              <a:lnSpc>
                <a:spcPts val="1920"/>
              </a:lnSpc>
              <a:spcAft>
                <a:spcPts val="800"/>
              </a:spcAft>
              <a:buFont typeface="Arial" panose="020B0604020202020204" pitchFamily="34" charset="0"/>
              <a:buChar char="•"/>
            </a:pPr>
            <a:r>
              <a:rPr lang="en-AU" sz="1600" dirty="0">
                <a:latin typeface="Helvetica Neue Light" charset="0"/>
                <a:ea typeface="Helvetica Neue Light" charset="0"/>
                <a:cs typeface="Helvetica Neue Light" charset="0"/>
              </a:rPr>
              <a:t>Enable individuals to realise their potential through intrinsic understanding of self and targeted development</a:t>
            </a:r>
          </a:p>
          <a:p>
            <a:pPr marL="285750" indent="-285750">
              <a:lnSpc>
                <a:spcPts val="1920"/>
              </a:lnSpc>
              <a:spcAft>
                <a:spcPts val="800"/>
              </a:spcAft>
              <a:buFont typeface="Arial" panose="020B0604020202020204" pitchFamily="34" charset="0"/>
              <a:buChar char="•"/>
            </a:pPr>
            <a:r>
              <a:rPr lang="en-AU" sz="1600" dirty="0">
                <a:latin typeface="Helvetica Neue Light" charset="0"/>
                <a:ea typeface="Helvetica Neue Light" charset="0"/>
                <a:cs typeface="Helvetica Neue Light" charset="0"/>
              </a:rPr>
              <a:t>Enable leaders to understand their leadership style and how to lead more effectively</a:t>
            </a:r>
          </a:p>
        </p:txBody>
      </p:sp>
      <p:sp>
        <p:nvSpPr>
          <p:cNvPr id="20" name="Oval 19"/>
          <p:cNvSpPr/>
          <p:nvPr/>
        </p:nvSpPr>
        <p:spPr>
          <a:xfrm>
            <a:off x="441086" y="6531462"/>
            <a:ext cx="422065" cy="37170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211" y="6099350"/>
            <a:ext cx="989950" cy="758650"/>
          </a:xfrm>
          <a:prstGeom prst="rect">
            <a:avLst/>
          </a:prstGeom>
        </p:spPr>
      </p:pic>
      <p:sp>
        <p:nvSpPr>
          <p:cNvPr id="19" name="Slide Number Placeholder 5"/>
          <p:cNvSpPr>
            <a:spLocks noGrp="1"/>
          </p:cNvSpPr>
          <p:nvPr>
            <p:ph type="sldNum" sz="quarter" idx="4294967295"/>
          </p:nvPr>
        </p:nvSpPr>
        <p:spPr>
          <a:xfrm>
            <a:off x="147768" y="6220463"/>
            <a:ext cx="574023"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chemeClr val="bg1"/>
                </a:solidFill>
              </a:defRPr>
            </a:lvl1pPr>
          </a:lstStyle>
          <a:p>
            <a:pPr>
              <a:defRPr/>
            </a:pPr>
            <a:fld id="{6EE7780B-540C-FC42-86E1-B547B5C2F750}" type="slidenum">
              <a:rPr lang="en-US" smtClean="0"/>
              <a:t>11</a:t>
            </a:fld>
            <a:endParaRPr lang="en-US" dirty="0"/>
          </a:p>
        </p:txBody>
      </p:sp>
    </p:spTree>
    <p:extLst>
      <p:ext uri="{BB962C8B-B14F-4D97-AF65-F5344CB8AC3E}">
        <p14:creationId xmlns:p14="http://schemas.microsoft.com/office/powerpoint/2010/main" val="47962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11E369-B35F-E941-8A20-A1CE8FCA8D2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9041717" cy="6858000"/>
          </a:xfrm>
          <a:prstGeom prst="rect">
            <a:avLst/>
          </a:prstGeom>
        </p:spPr>
      </p:pic>
      <p:sp>
        <p:nvSpPr>
          <p:cNvPr id="14" name="Rectangle 13">
            <a:extLst>
              <a:ext uri="{FF2B5EF4-FFF2-40B4-BE49-F238E27FC236}">
                <a16:creationId xmlns:a16="http://schemas.microsoft.com/office/drawing/2014/main" id="{9CDE90A3-8228-3E49-A97E-6ECBD12DB293}"/>
              </a:ext>
            </a:extLst>
          </p:cNvPr>
          <p:cNvSpPr/>
          <p:nvPr/>
        </p:nvSpPr>
        <p:spPr>
          <a:xfrm>
            <a:off x="6674594" y="0"/>
            <a:ext cx="3231406" cy="7104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683237" y="3856384"/>
            <a:ext cx="3814155"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593592" y="4421512"/>
            <a:ext cx="2903800" cy="425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582214" y="5559628"/>
            <a:ext cx="391517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82214" y="4979912"/>
            <a:ext cx="3915178"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195848" y="3710556"/>
            <a:ext cx="4350207" cy="2277547"/>
          </a:xfrm>
          <a:prstGeom prst="rect">
            <a:avLst/>
          </a:prstGeom>
          <a:noFill/>
        </p:spPr>
        <p:txBody>
          <a:bodyPr wrap="square" rtlCol="0">
            <a:spAutoFit/>
          </a:bodyPr>
          <a:lstStyle/>
          <a:p>
            <a:pPr algn="r">
              <a:lnSpc>
                <a:spcPct val="150000"/>
              </a:lnSpc>
              <a:spcAft>
                <a:spcPts val="1800"/>
              </a:spcAft>
            </a:pPr>
            <a:r>
              <a:rPr lang="en-US" sz="2400" b="1" dirty="0">
                <a:solidFill>
                  <a:srgbClr val="EB793D"/>
                </a:solidFill>
                <a:latin typeface="Helvetica" charset="0"/>
                <a:ea typeface="Helvetica" charset="0"/>
                <a:cs typeface="Helvetica" charset="0"/>
              </a:rPr>
              <a:t>Facet5 is a multi-lingual, global measure of personality, powered by a passion for development.</a:t>
            </a:r>
          </a:p>
        </p:txBody>
      </p:sp>
      <p:sp>
        <p:nvSpPr>
          <p:cNvPr id="9" name="TextBox 8"/>
          <p:cNvSpPr txBox="1"/>
          <p:nvPr/>
        </p:nvSpPr>
        <p:spPr>
          <a:xfrm>
            <a:off x="6999667" y="678348"/>
            <a:ext cx="2716025" cy="4678204"/>
          </a:xfrm>
          <a:prstGeom prst="rect">
            <a:avLst/>
          </a:prstGeom>
          <a:noFill/>
        </p:spPr>
        <p:txBody>
          <a:bodyPr wrap="square" rtlCol="0">
            <a:spAutoFit/>
          </a:bodyPr>
          <a:lstStyle/>
          <a:p>
            <a:r>
              <a:rPr lang="en-US" sz="2000" i="1" dirty="0">
                <a:latin typeface="Helvetica Light"/>
                <a:cs typeface="Helvetica Light"/>
              </a:rPr>
              <a:t>“As psychologists we adhere strongly to scientific principles but as practitioners we know that nothing works unless it is easy to understand and apply. Our mission has been to turn reliable data into information that is presented in the most practical and usable way possible.”</a:t>
            </a:r>
          </a:p>
          <a:p>
            <a:endParaRPr lang="en-GB" sz="2000" dirty="0">
              <a:solidFill>
                <a:srgbClr val="404040"/>
              </a:solidFill>
              <a:latin typeface="Helvetica Light"/>
              <a:ea typeface="Helvetica Neue Light" charset="0"/>
              <a:cs typeface="Helvetica Light"/>
            </a:endParaRPr>
          </a:p>
        </p:txBody>
      </p:sp>
      <p:sp>
        <p:nvSpPr>
          <p:cNvPr id="10" name="TextBox 9"/>
          <p:cNvSpPr txBox="1"/>
          <p:nvPr/>
        </p:nvSpPr>
        <p:spPr>
          <a:xfrm>
            <a:off x="7128206" y="5328795"/>
            <a:ext cx="3001550" cy="646331"/>
          </a:xfrm>
          <a:prstGeom prst="rect">
            <a:avLst/>
          </a:prstGeom>
          <a:noFill/>
        </p:spPr>
        <p:txBody>
          <a:bodyPr wrap="square" rtlCol="0">
            <a:spAutoFit/>
          </a:bodyPr>
          <a:lstStyle/>
          <a:p>
            <a:r>
              <a:rPr lang="en-US" sz="1200" i="1" dirty="0">
                <a:latin typeface="Helvetica Neue Light" charset="0"/>
                <a:ea typeface="Helvetica Neue Light" charset="0"/>
                <a:cs typeface="Helvetica Neue Light" charset="0"/>
              </a:rPr>
              <a:t>Norman Buckley</a:t>
            </a:r>
          </a:p>
          <a:p>
            <a:r>
              <a:rPr lang="en-US" sz="1200" i="1" dirty="0">
                <a:latin typeface="Helvetica Neue Light" charset="0"/>
                <a:ea typeface="Helvetica Neue Light" charset="0"/>
                <a:cs typeface="Helvetica Neue Light" charset="0"/>
              </a:rPr>
              <a:t>Rebekah Williams</a:t>
            </a:r>
          </a:p>
          <a:p>
            <a:r>
              <a:rPr lang="en-US" sz="1200" i="1" dirty="0">
                <a:latin typeface="Helvetica Neue Light" charset="0"/>
                <a:ea typeface="Helvetica Neue Light" charset="0"/>
                <a:cs typeface="Helvetica Neue Light" charset="0"/>
              </a:rPr>
              <a:t>Authors</a:t>
            </a:r>
          </a:p>
        </p:txBody>
      </p:sp>
      <p:pic>
        <p:nvPicPr>
          <p:cNvPr id="15" name="Picture 14">
            <a:extLst>
              <a:ext uri="{FF2B5EF4-FFF2-40B4-BE49-F238E27FC236}">
                <a16:creationId xmlns:a16="http://schemas.microsoft.com/office/drawing/2014/main" id="{A045CE93-FBA6-A540-A7F0-E6F417D611C9}"/>
              </a:ext>
            </a:extLst>
          </p:cNvPr>
          <p:cNvPicPr>
            <a:picLocks noChangeAspect="1"/>
          </p:cNvPicPr>
          <p:nvPr/>
        </p:nvPicPr>
        <p:blipFill>
          <a:blip r:embed="rId3"/>
          <a:stretch>
            <a:fillRect/>
          </a:stretch>
        </p:blipFill>
        <p:spPr>
          <a:xfrm>
            <a:off x="7718794" y="6083092"/>
            <a:ext cx="577002" cy="556756"/>
          </a:xfrm>
          <a:prstGeom prst="rect">
            <a:avLst/>
          </a:prstGeom>
        </p:spPr>
      </p:pic>
      <p:pic>
        <p:nvPicPr>
          <p:cNvPr id="16" name="Picture 15">
            <a:extLst>
              <a:ext uri="{FF2B5EF4-FFF2-40B4-BE49-F238E27FC236}">
                <a16:creationId xmlns:a16="http://schemas.microsoft.com/office/drawing/2014/main" id="{A32D6756-9F6E-0744-B1E6-FBE179216DE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19552" y="6142197"/>
            <a:ext cx="1386447" cy="469370"/>
          </a:xfrm>
          <a:prstGeom prst="rect">
            <a:avLst/>
          </a:prstGeom>
        </p:spPr>
      </p:pic>
    </p:spTree>
    <p:extLst>
      <p:ext uri="{BB962C8B-B14F-4D97-AF65-F5344CB8AC3E}">
        <p14:creationId xmlns:p14="http://schemas.microsoft.com/office/powerpoint/2010/main" val="1048800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29980" y="5995346"/>
            <a:ext cx="1040409" cy="916257"/>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50976" y="313369"/>
            <a:ext cx="7260336" cy="830997"/>
          </a:xfrm>
          <a:prstGeom prst="rect">
            <a:avLst/>
          </a:prstGeom>
          <a:noFill/>
        </p:spPr>
        <p:txBody>
          <a:bodyPr wrap="square" rtlCol="0">
            <a:spAutoFit/>
          </a:bodyPr>
          <a:lstStyle/>
          <a:p>
            <a:r>
              <a:rPr lang="en-US" sz="2400" b="1" dirty="0">
                <a:solidFill>
                  <a:srgbClr val="EB793D"/>
                </a:solidFill>
                <a:latin typeface="Helvetica" charset="0"/>
                <a:ea typeface="Helvetica" charset="0"/>
                <a:cs typeface="Helvetica" charset="0"/>
              </a:rPr>
              <a:t>Facet5 Facts</a:t>
            </a:r>
          </a:p>
          <a:p>
            <a:r>
              <a:rPr lang="en-US" sz="2400" b="1" dirty="0">
                <a:solidFill>
                  <a:srgbClr val="EB793D"/>
                </a:solidFill>
                <a:latin typeface="Helvetica" charset="0"/>
                <a:ea typeface="Helvetica" charset="0"/>
                <a:cs typeface="Helvetica" charset="0"/>
              </a:rPr>
              <a:t> </a:t>
            </a:r>
          </a:p>
        </p:txBody>
      </p:sp>
      <p:sp>
        <p:nvSpPr>
          <p:cNvPr id="12" name="TextBox 11"/>
          <p:cNvSpPr txBox="1"/>
          <p:nvPr/>
        </p:nvSpPr>
        <p:spPr>
          <a:xfrm>
            <a:off x="987551" y="781059"/>
            <a:ext cx="6161229" cy="584775"/>
          </a:xfrm>
          <a:prstGeom prst="rect">
            <a:avLst/>
          </a:prstGeom>
          <a:noFill/>
        </p:spPr>
        <p:txBody>
          <a:bodyPr wrap="square" rtlCol="0">
            <a:spAutoFit/>
          </a:bodyPr>
          <a:lstStyle/>
          <a:p>
            <a:r>
              <a:rPr lang="en-US" sz="1600" dirty="0">
                <a:latin typeface="Helvetica Neue Light" charset="0"/>
                <a:ea typeface="Helvetica Neue Light" charset="0"/>
                <a:cs typeface="Helvetica Neue Light" charset="0"/>
              </a:rPr>
              <a:t>We have been partnering with organisations for over 27 years across the globe</a:t>
            </a:r>
          </a:p>
        </p:txBody>
      </p:sp>
      <p:pic>
        <p:nvPicPr>
          <p:cNvPr id="16" name="Picture 1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69522" y="6378153"/>
            <a:ext cx="828205" cy="361482"/>
          </a:xfrm>
          <a:prstGeom prst="rect">
            <a:avLst/>
          </a:prstGeom>
        </p:spPr>
      </p:pic>
      <p:sp>
        <p:nvSpPr>
          <p:cNvPr id="20" name="Oval 19"/>
          <p:cNvSpPr/>
          <p:nvPr/>
        </p:nvSpPr>
        <p:spPr>
          <a:xfrm>
            <a:off x="441086" y="6531462"/>
            <a:ext cx="422065" cy="37170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211" y="6099350"/>
            <a:ext cx="989950" cy="758650"/>
          </a:xfrm>
          <a:prstGeom prst="rect">
            <a:avLst/>
          </a:prstGeom>
        </p:spPr>
      </p:pic>
      <p:sp>
        <p:nvSpPr>
          <p:cNvPr id="19" name="Slide Number Placeholder 5"/>
          <p:cNvSpPr>
            <a:spLocks noGrp="1"/>
          </p:cNvSpPr>
          <p:nvPr>
            <p:ph type="sldNum" sz="quarter" idx="4294967295"/>
          </p:nvPr>
        </p:nvSpPr>
        <p:spPr>
          <a:xfrm>
            <a:off x="147768" y="6220463"/>
            <a:ext cx="574023"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chemeClr val="bg1"/>
                </a:solidFill>
              </a:defRPr>
            </a:lvl1pPr>
          </a:lstStyle>
          <a:p>
            <a:pPr>
              <a:defRPr/>
            </a:pPr>
            <a:fld id="{749C0E8D-945C-324B-B5E5-92AE3C797891}" type="slidenum">
              <a:rPr lang="en-US" smtClean="0"/>
              <a:t>3</a:t>
            </a:fld>
            <a:endParaRPr lang="en-US" dirty="0"/>
          </a:p>
        </p:txBody>
      </p:sp>
      <p:grpSp>
        <p:nvGrpSpPr>
          <p:cNvPr id="22" name="Group 21"/>
          <p:cNvGrpSpPr/>
          <p:nvPr/>
        </p:nvGrpSpPr>
        <p:grpSpPr>
          <a:xfrm>
            <a:off x="1018321" y="1299314"/>
            <a:ext cx="8197332" cy="5425252"/>
            <a:chOff x="1018321" y="1299314"/>
            <a:chExt cx="8197332" cy="5425252"/>
          </a:xfrm>
        </p:grpSpPr>
        <p:sp>
          <p:nvSpPr>
            <p:cNvPr id="23" name="Oval 22"/>
            <p:cNvSpPr>
              <a:spLocks noChangeAspect="1"/>
            </p:cNvSpPr>
            <p:nvPr/>
          </p:nvSpPr>
          <p:spPr>
            <a:xfrm>
              <a:off x="1018321" y="2517399"/>
              <a:ext cx="1229799" cy="1229799"/>
            </a:xfrm>
            <a:prstGeom prst="ellipse">
              <a:avLst/>
            </a:prstGeom>
            <a:solidFill>
              <a:srgbClr val="E42F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bg1"/>
                  </a:solidFill>
                  <a:latin typeface="Helvetica"/>
                  <a:cs typeface="Helvetica"/>
                </a:rPr>
                <a:t>42</a:t>
              </a:r>
              <a:endParaRPr lang="en-US" b="1" dirty="0">
                <a:solidFill>
                  <a:schemeClr val="bg1"/>
                </a:solidFill>
                <a:latin typeface="Helvetica"/>
                <a:cs typeface="Helvetica"/>
              </a:endParaRPr>
            </a:p>
          </p:txBody>
        </p:sp>
        <p:sp>
          <p:nvSpPr>
            <p:cNvPr id="24" name="TextBox 23"/>
            <p:cNvSpPr txBox="1"/>
            <p:nvPr/>
          </p:nvSpPr>
          <p:spPr>
            <a:xfrm>
              <a:off x="1018321" y="3796040"/>
              <a:ext cx="2070321" cy="523220"/>
            </a:xfrm>
            <a:prstGeom prst="rect">
              <a:avLst/>
            </a:prstGeom>
            <a:noFill/>
          </p:spPr>
          <p:txBody>
            <a:bodyPr wrap="none" rtlCol="0">
              <a:spAutoFit/>
            </a:bodyPr>
            <a:lstStyle/>
            <a:p>
              <a:r>
                <a:rPr lang="en-US" sz="1400" b="1" dirty="0">
                  <a:latin typeface="Helvetica"/>
                  <a:cs typeface="Helvetica"/>
                </a:rPr>
                <a:t>42 Norm Groups </a:t>
              </a:r>
              <a:r>
                <a:rPr lang="en-US" sz="1400" dirty="0">
                  <a:latin typeface="Helvetica Light"/>
                  <a:cs typeface="Helvetica Light"/>
                </a:rPr>
                <a:t>for</a:t>
              </a:r>
            </a:p>
            <a:p>
              <a:r>
                <a:rPr lang="en-US" sz="1400" dirty="0">
                  <a:latin typeface="Helvetica Light"/>
                  <a:cs typeface="Helvetica Light"/>
                </a:rPr>
                <a:t>meaningful comparison</a:t>
              </a:r>
            </a:p>
          </p:txBody>
        </p:sp>
        <p:sp>
          <p:nvSpPr>
            <p:cNvPr id="25" name="Oval 24"/>
            <p:cNvSpPr/>
            <p:nvPr/>
          </p:nvSpPr>
          <p:spPr>
            <a:xfrm>
              <a:off x="3377188" y="1299314"/>
              <a:ext cx="1200076" cy="1200076"/>
            </a:xfrm>
            <a:prstGeom prst="ellipse">
              <a:avLst/>
            </a:prstGeom>
            <a:solidFill>
              <a:srgbClr val="CC2F7B"/>
            </a:solidFill>
            <a:ln>
              <a:noFill/>
            </a:ln>
            <a:effectLst/>
          </p:spPr>
          <p:style>
            <a:lnRef idx="1">
              <a:schemeClr val="accent1"/>
            </a:lnRef>
            <a:fillRef idx="3">
              <a:schemeClr val="accent1"/>
            </a:fillRef>
            <a:effectRef idx="2">
              <a:schemeClr val="accent1"/>
            </a:effectRef>
            <a:fontRef idx="minor">
              <a:schemeClr val="lt1"/>
            </a:fontRef>
          </p:style>
          <p:txBody>
            <a:bodyPr lIns="0" rIns="36000" rtlCol="0" anchor="ctr"/>
            <a:lstStyle/>
            <a:p>
              <a:pPr algn="ctr"/>
              <a:r>
                <a:rPr lang="en-US" sz="3600" b="1" dirty="0">
                  <a:solidFill>
                    <a:schemeClr val="bg1"/>
                  </a:solidFill>
                  <a:latin typeface="Helvetica"/>
                  <a:cs typeface="Helvetica"/>
                </a:rPr>
                <a:t>40+</a:t>
              </a:r>
              <a:endParaRPr lang="en-US" b="1" dirty="0">
                <a:solidFill>
                  <a:schemeClr val="bg1"/>
                </a:solidFill>
                <a:latin typeface="Helvetica"/>
                <a:cs typeface="Helvetica"/>
              </a:endParaRPr>
            </a:p>
          </p:txBody>
        </p:sp>
        <p:sp>
          <p:nvSpPr>
            <p:cNvPr id="26" name="TextBox 25"/>
            <p:cNvSpPr txBox="1"/>
            <p:nvPr/>
          </p:nvSpPr>
          <p:spPr>
            <a:xfrm>
              <a:off x="3020428" y="2499390"/>
              <a:ext cx="1390124" cy="523220"/>
            </a:xfrm>
            <a:prstGeom prst="rect">
              <a:avLst/>
            </a:prstGeom>
            <a:noFill/>
          </p:spPr>
          <p:txBody>
            <a:bodyPr wrap="none" rtlCol="0">
              <a:spAutoFit/>
            </a:bodyPr>
            <a:lstStyle/>
            <a:p>
              <a:r>
                <a:rPr lang="en-US" sz="1400" dirty="0">
                  <a:latin typeface="Helvetica Light"/>
                  <a:cs typeface="Helvetica Light"/>
                </a:rPr>
                <a:t>We speak over</a:t>
              </a:r>
            </a:p>
            <a:p>
              <a:r>
                <a:rPr lang="en-US" sz="1400" b="1" dirty="0">
                  <a:latin typeface="Helvetica"/>
                  <a:cs typeface="Helvetica"/>
                </a:rPr>
                <a:t>40 Languages</a:t>
              </a:r>
              <a:endParaRPr lang="en-US" sz="1400" dirty="0">
                <a:latin typeface="Helvetica Light"/>
                <a:cs typeface="Helvetica Light"/>
              </a:endParaRPr>
            </a:p>
          </p:txBody>
        </p:sp>
        <p:sp>
          <p:nvSpPr>
            <p:cNvPr id="27" name="Oval 26"/>
            <p:cNvSpPr/>
            <p:nvPr/>
          </p:nvSpPr>
          <p:spPr>
            <a:xfrm>
              <a:off x="4347939" y="1866900"/>
              <a:ext cx="870847" cy="899190"/>
            </a:xfrm>
            <a:prstGeom prst="ellipse">
              <a:avLst/>
            </a:prstGeom>
            <a:solidFill>
              <a:srgbClr val="E94F25"/>
            </a:solidFill>
            <a:ln>
              <a:noFill/>
            </a:ln>
            <a:effectLst/>
          </p:spPr>
          <p:style>
            <a:lnRef idx="1">
              <a:schemeClr val="accent1"/>
            </a:lnRef>
            <a:fillRef idx="3">
              <a:schemeClr val="accent1"/>
            </a:fillRef>
            <a:effectRef idx="2">
              <a:schemeClr val="accent1"/>
            </a:effectRef>
            <a:fontRef idx="minor">
              <a:schemeClr val="lt1"/>
            </a:fontRef>
          </p:style>
          <p:txBody>
            <a:bodyPr lIns="0" rIns="36000" rtlCol="0" anchor="ctr"/>
            <a:lstStyle/>
            <a:p>
              <a:pPr algn="ctr"/>
              <a:r>
                <a:rPr lang="en-US" sz="2800" b="1" dirty="0">
                  <a:solidFill>
                    <a:schemeClr val="bg1"/>
                  </a:solidFill>
                  <a:latin typeface="Helvetica"/>
                  <a:cs typeface="Helvetica"/>
                </a:rPr>
                <a:t>32</a:t>
              </a:r>
              <a:endParaRPr lang="en-US" sz="1400" b="1" dirty="0">
                <a:solidFill>
                  <a:schemeClr val="bg1"/>
                </a:solidFill>
                <a:latin typeface="Helvetica"/>
                <a:cs typeface="Helvetica"/>
              </a:endParaRPr>
            </a:p>
          </p:txBody>
        </p:sp>
        <p:sp>
          <p:nvSpPr>
            <p:cNvPr id="28" name="TextBox 27"/>
            <p:cNvSpPr txBox="1"/>
            <p:nvPr/>
          </p:nvSpPr>
          <p:spPr>
            <a:xfrm>
              <a:off x="4577264" y="2791778"/>
              <a:ext cx="1390124" cy="523220"/>
            </a:xfrm>
            <a:prstGeom prst="rect">
              <a:avLst/>
            </a:prstGeom>
            <a:noFill/>
          </p:spPr>
          <p:txBody>
            <a:bodyPr wrap="none" rtlCol="0">
              <a:spAutoFit/>
            </a:bodyPr>
            <a:lstStyle/>
            <a:p>
              <a:r>
                <a:rPr lang="en-US" sz="1400" dirty="0">
                  <a:latin typeface="Helvetica Light"/>
                  <a:cs typeface="Helvetica Light"/>
                </a:rPr>
                <a:t>Available in</a:t>
              </a:r>
            </a:p>
            <a:p>
              <a:r>
                <a:rPr lang="en-US" sz="1400" b="1" dirty="0">
                  <a:latin typeface="Helvetica"/>
                  <a:cs typeface="Helvetica"/>
                </a:rPr>
                <a:t>32 Languages</a:t>
              </a:r>
              <a:endParaRPr lang="en-US" sz="1400" dirty="0">
                <a:latin typeface="Helvetica Light"/>
                <a:cs typeface="Helvetica Light"/>
              </a:endParaRPr>
            </a:p>
          </p:txBody>
        </p:sp>
        <p:sp>
          <p:nvSpPr>
            <p:cNvPr id="29" name="Oval 28"/>
            <p:cNvSpPr>
              <a:spLocks noChangeAspect="1"/>
            </p:cNvSpPr>
            <p:nvPr/>
          </p:nvSpPr>
          <p:spPr>
            <a:xfrm>
              <a:off x="1335150" y="4647980"/>
              <a:ext cx="1229799" cy="1229799"/>
            </a:xfrm>
            <a:prstGeom prst="ellipse">
              <a:avLst/>
            </a:prstGeom>
            <a:solidFill>
              <a:srgbClr val="7DBE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bg1"/>
                  </a:solidFill>
                  <a:latin typeface="Helvetica"/>
                  <a:cs typeface="Helvetica"/>
                </a:rPr>
                <a:t>42</a:t>
              </a:r>
              <a:endParaRPr lang="en-US" b="1" dirty="0">
                <a:solidFill>
                  <a:schemeClr val="bg1"/>
                </a:solidFill>
                <a:latin typeface="Helvetica"/>
                <a:cs typeface="Helvetica"/>
              </a:endParaRPr>
            </a:p>
          </p:txBody>
        </p:sp>
        <p:sp>
          <p:nvSpPr>
            <p:cNvPr id="30" name="TextBox 29"/>
            <p:cNvSpPr txBox="1"/>
            <p:nvPr/>
          </p:nvSpPr>
          <p:spPr>
            <a:xfrm>
              <a:off x="1377390" y="5890537"/>
              <a:ext cx="2854275" cy="738664"/>
            </a:xfrm>
            <a:prstGeom prst="rect">
              <a:avLst/>
            </a:prstGeom>
            <a:noFill/>
          </p:spPr>
          <p:txBody>
            <a:bodyPr wrap="square" rtlCol="0">
              <a:spAutoFit/>
            </a:bodyPr>
            <a:lstStyle/>
            <a:p>
              <a:r>
                <a:rPr lang="en-US" sz="1400" b="1" dirty="0">
                  <a:latin typeface="Helvetica"/>
                  <a:cs typeface="Helvetica"/>
                </a:rPr>
                <a:t>National Character </a:t>
              </a:r>
              <a:br>
                <a:rPr lang="en-US" sz="1400" b="1" dirty="0">
                  <a:latin typeface="Helvetica"/>
                  <a:cs typeface="Helvetica"/>
                </a:rPr>
              </a:br>
              <a:r>
                <a:rPr lang="en-US" sz="1400" b="1" dirty="0">
                  <a:latin typeface="Helvetica"/>
                  <a:cs typeface="Helvetica"/>
                </a:rPr>
                <a:t>Research </a:t>
              </a:r>
              <a:r>
                <a:rPr lang="en-US" sz="1400" dirty="0">
                  <a:latin typeface="Helvetica Light"/>
                  <a:cs typeface="Helvetica Light"/>
                </a:rPr>
                <a:t>across </a:t>
              </a:r>
              <a:br>
                <a:rPr lang="en-US" sz="1400" dirty="0">
                  <a:latin typeface="Helvetica Light"/>
                  <a:cs typeface="Helvetica Light"/>
                </a:rPr>
              </a:br>
              <a:r>
                <a:rPr lang="en-US" sz="1400" b="1" dirty="0">
                  <a:latin typeface="Helvetica"/>
                  <a:cs typeface="Helvetica"/>
                </a:rPr>
                <a:t>42</a:t>
              </a:r>
              <a:r>
                <a:rPr lang="en-US" sz="1400" dirty="0">
                  <a:latin typeface="Helvetica Light"/>
                  <a:cs typeface="Helvetica Light"/>
                </a:rPr>
                <a:t> countries</a:t>
              </a:r>
            </a:p>
          </p:txBody>
        </p:sp>
        <p:sp>
          <p:nvSpPr>
            <p:cNvPr id="31" name="Oval 30"/>
            <p:cNvSpPr/>
            <p:nvPr/>
          </p:nvSpPr>
          <p:spPr>
            <a:xfrm>
              <a:off x="7071053" y="2175964"/>
              <a:ext cx="1017450" cy="1017450"/>
            </a:xfrm>
            <a:prstGeom prst="ellipse">
              <a:avLst/>
            </a:prstGeom>
            <a:solidFill>
              <a:srgbClr val="144177"/>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800" b="1" dirty="0">
                  <a:solidFill>
                    <a:schemeClr val="bg1"/>
                  </a:solidFill>
                  <a:latin typeface="Helvetica"/>
                  <a:cs typeface="Helvetica"/>
                </a:rPr>
                <a:t>20+</a:t>
              </a:r>
              <a:endParaRPr lang="en-US" sz="1400" b="1" dirty="0">
                <a:solidFill>
                  <a:schemeClr val="bg1"/>
                </a:solidFill>
                <a:latin typeface="Helvetica"/>
                <a:cs typeface="Helvetica"/>
              </a:endParaRPr>
            </a:p>
          </p:txBody>
        </p:sp>
        <p:sp>
          <p:nvSpPr>
            <p:cNvPr id="32" name="TextBox 31"/>
            <p:cNvSpPr txBox="1"/>
            <p:nvPr/>
          </p:nvSpPr>
          <p:spPr>
            <a:xfrm>
              <a:off x="6116778" y="3219102"/>
              <a:ext cx="2164244" cy="1384995"/>
            </a:xfrm>
            <a:prstGeom prst="rect">
              <a:avLst/>
            </a:prstGeom>
            <a:noFill/>
          </p:spPr>
          <p:txBody>
            <a:bodyPr wrap="none" rtlCol="0">
              <a:spAutoFit/>
            </a:bodyPr>
            <a:lstStyle/>
            <a:p>
              <a:pPr algn="r"/>
              <a:r>
                <a:rPr lang="en-US" sz="1400" b="1" dirty="0">
                  <a:latin typeface="Helvetica"/>
                  <a:cs typeface="Helvetica"/>
                </a:rPr>
                <a:t>Over 20 report types</a:t>
              </a:r>
            </a:p>
            <a:p>
              <a:pPr algn="r"/>
              <a:r>
                <a:rPr lang="en-US" sz="1400" dirty="0">
                  <a:latin typeface="Helvetica Light"/>
                  <a:cs typeface="Helvetica Light"/>
                </a:rPr>
                <a:t>That cover the spectrum </a:t>
              </a:r>
              <a:br>
                <a:rPr lang="en-US" sz="1400" dirty="0">
                  <a:latin typeface="Helvetica Light"/>
                  <a:cs typeface="Helvetica Light"/>
                </a:rPr>
              </a:br>
              <a:r>
                <a:rPr lang="en-US" sz="1400" dirty="0">
                  <a:latin typeface="Helvetica Light"/>
                  <a:cs typeface="Helvetica Light"/>
                </a:rPr>
                <a:t>of individual, team </a:t>
              </a:r>
              <a:br>
                <a:rPr lang="en-US" sz="1400" dirty="0">
                  <a:latin typeface="Helvetica Light"/>
                  <a:cs typeface="Helvetica Light"/>
                </a:rPr>
              </a:br>
              <a:r>
                <a:rPr lang="en-US" sz="1400" dirty="0">
                  <a:latin typeface="Helvetica Light"/>
                  <a:cs typeface="Helvetica Light"/>
                </a:rPr>
                <a:t>and organisational</a:t>
              </a:r>
              <a:br>
                <a:rPr lang="en-US" sz="1400" dirty="0">
                  <a:latin typeface="Helvetica Light"/>
                  <a:cs typeface="Helvetica Light"/>
                </a:rPr>
              </a:br>
              <a:r>
                <a:rPr lang="en-US" sz="1400" dirty="0">
                  <a:latin typeface="Helvetica Light"/>
                  <a:cs typeface="Helvetica Light"/>
                </a:rPr>
                <a:t>development reporting</a:t>
              </a:r>
            </a:p>
            <a:p>
              <a:pPr algn="r"/>
              <a:endParaRPr lang="en-US" sz="1400" dirty="0">
                <a:latin typeface="Helvetica Light"/>
                <a:cs typeface="Helvetica Light"/>
              </a:endParaRPr>
            </a:p>
          </p:txBody>
        </p:sp>
        <p:sp>
          <p:nvSpPr>
            <p:cNvPr id="33" name="Oval 32"/>
            <p:cNvSpPr/>
            <p:nvPr/>
          </p:nvSpPr>
          <p:spPr>
            <a:xfrm>
              <a:off x="5668624" y="5262880"/>
              <a:ext cx="1200076" cy="1200076"/>
            </a:xfrm>
            <a:prstGeom prst="ellipse">
              <a:avLst/>
            </a:prstGeom>
            <a:solidFill>
              <a:srgbClr val="202279"/>
            </a:solidFill>
            <a:ln>
              <a:noFill/>
            </a:ln>
            <a:effectLst/>
          </p:spPr>
          <p:style>
            <a:lnRef idx="1">
              <a:schemeClr val="accent1"/>
            </a:lnRef>
            <a:fillRef idx="3">
              <a:schemeClr val="accent1"/>
            </a:fillRef>
            <a:effectRef idx="2">
              <a:schemeClr val="accent1"/>
            </a:effectRef>
            <a:fontRef idx="minor">
              <a:schemeClr val="lt1"/>
            </a:fontRef>
          </p:style>
          <p:txBody>
            <a:bodyPr lIns="0" rIns="36000" rtlCol="0" anchor="ctr"/>
            <a:lstStyle/>
            <a:p>
              <a:pPr algn="ctr"/>
              <a:r>
                <a:rPr lang="en-US" sz="3600" b="1" dirty="0">
                  <a:solidFill>
                    <a:schemeClr val="bg1"/>
                  </a:solidFill>
                  <a:latin typeface="Helvetica"/>
                  <a:cs typeface="Helvetica"/>
                </a:rPr>
                <a:t>40</a:t>
              </a:r>
              <a:endParaRPr lang="en-US" b="1" dirty="0">
                <a:solidFill>
                  <a:schemeClr val="bg1"/>
                </a:solidFill>
                <a:latin typeface="Helvetica"/>
                <a:cs typeface="Helvetica"/>
              </a:endParaRPr>
            </a:p>
          </p:txBody>
        </p:sp>
        <p:sp>
          <p:nvSpPr>
            <p:cNvPr id="34" name="TextBox 33"/>
            <p:cNvSpPr txBox="1"/>
            <p:nvPr/>
          </p:nvSpPr>
          <p:spPr>
            <a:xfrm>
              <a:off x="6915806" y="5765903"/>
              <a:ext cx="2299847" cy="738664"/>
            </a:xfrm>
            <a:prstGeom prst="rect">
              <a:avLst/>
            </a:prstGeom>
            <a:noFill/>
          </p:spPr>
          <p:txBody>
            <a:bodyPr wrap="none" rtlCol="0">
              <a:spAutoFit/>
            </a:bodyPr>
            <a:lstStyle/>
            <a:p>
              <a:r>
                <a:rPr lang="en-US" sz="1400" dirty="0">
                  <a:latin typeface="Helvetica Light"/>
                  <a:cs typeface="Helvetica Light"/>
                </a:rPr>
                <a:t>A growing network </a:t>
              </a:r>
              <a:br>
                <a:rPr lang="en-US" sz="1400" dirty="0">
                  <a:latin typeface="Helvetica Light"/>
                  <a:cs typeface="Helvetica Light"/>
                </a:rPr>
              </a:br>
              <a:r>
                <a:rPr lang="en-US" sz="1400" dirty="0">
                  <a:latin typeface="Helvetica Light"/>
                  <a:cs typeface="Helvetica Light"/>
                </a:rPr>
                <a:t>of </a:t>
              </a:r>
              <a:r>
                <a:rPr lang="en-US" sz="1400" b="1" dirty="0">
                  <a:latin typeface="Helvetica"/>
                  <a:cs typeface="Helvetica"/>
                </a:rPr>
                <a:t>30 partners </a:t>
              </a:r>
              <a:r>
                <a:rPr lang="en-US" sz="1400" dirty="0">
                  <a:latin typeface="Helvetica Light"/>
                  <a:cs typeface="Helvetica Light"/>
                </a:rPr>
                <a:t>distributing</a:t>
              </a:r>
              <a:br>
                <a:rPr lang="en-US" sz="1400" dirty="0">
                  <a:latin typeface="Helvetica Light"/>
                  <a:cs typeface="Helvetica Light"/>
                </a:rPr>
              </a:br>
              <a:r>
                <a:rPr lang="en-US" sz="1400" dirty="0">
                  <a:latin typeface="Helvetica Light"/>
                  <a:cs typeface="Helvetica Light"/>
                </a:rPr>
                <a:t> in over </a:t>
              </a:r>
              <a:r>
                <a:rPr lang="en-US" sz="1400" b="1" dirty="0">
                  <a:latin typeface="Helvetica"/>
                  <a:cs typeface="Helvetica Light"/>
                </a:rPr>
                <a:t>62</a:t>
              </a:r>
              <a:r>
                <a:rPr lang="en-US" sz="1400" b="1" dirty="0">
                  <a:latin typeface="Helvetica"/>
                  <a:cs typeface="Helvetica"/>
                </a:rPr>
                <a:t> countries</a:t>
              </a:r>
              <a:endParaRPr lang="en-US" sz="1400" dirty="0">
                <a:latin typeface="Helvetica Light"/>
                <a:cs typeface="Helvetica Light"/>
              </a:endParaRPr>
            </a:p>
          </p:txBody>
        </p:sp>
        <p:sp>
          <p:nvSpPr>
            <p:cNvPr id="35" name="Oval 34"/>
            <p:cNvSpPr/>
            <p:nvPr/>
          </p:nvSpPr>
          <p:spPr>
            <a:xfrm>
              <a:off x="6391440" y="4824055"/>
              <a:ext cx="954519" cy="954519"/>
            </a:xfrm>
            <a:prstGeom prst="ellipse">
              <a:avLst/>
            </a:prstGeom>
            <a:solidFill>
              <a:srgbClr val="419B42"/>
            </a:solidFill>
            <a:ln>
              <a:noFill/>
            </a:ln>
            <a:effectLst/>
          </p:spPr>
          <p:style>
            <a:lnRef idx="1">
              <a:schemeClr val="accent1"/>
            </a:lnRef>
            <a:fillRef idx="3">
              <a:schemeClr val="accent1"/>
            </a:fillRef>
            <a:effectRef idx="2">
              <a:schemeClr val="accent1"/>
            </a:effectRef>
            <a:fontRef idx="minor">
              <a:schemeClr val="lt1"/>
            </a:fontRef>
          </p:style>
          <p:txBody>
            <a:bodyPr lIns="0" rIns="36000" rtlCol="0" anchor="ctr"/>
            <a:lstStyle/>
            <a:p>
              <a:pPr algn="ctr"/>
              <a:r>
                <a:rPr lang="en-US" sz="2800" b="1" dirty="0">
                  <a:solidFill>
                    <a:schemeClr val="bg1"/>
                  </a:solidFill>
                  <a:latin typeface="Helvetica"/>
                  <a:cs typeface="Helvetica"/>
                </a:rPr>
                <a:t>30</a:t>
              </a:r>
              <a:endParaRPr lang="en-US" sz="1400" b="1" dirty="0">
                <a:solidFill>
                  <a:schemeClr val="bg1"/>
                </a:solidFill>
                <a:latin typeface="Helvetica"/>
                <a:cs typeface="Helvetica"/>
              </a:endParaRPr>
            </a:p>
          </p:txBody>
        </p:sp>
        <p:sp>
          <p:nvSpPr>
            <p:cNvPr id="36" name="Oval 35"/>
            <p:cNvSpPr>
              <a:spLocks noChangeAspect="1"/>
            </p:cNvSpPr>
            <p:nvPr/>
          </p:nvSpPr>
          <p:spPr>
            <a:xfrm>
              <a:off x="3543301" y="3395922"/>
              <a:ext cx="1582478" cy="1582478"/>
            </a:xfrm>
            <a:prstGeom prst="ellipse">
              <a:avLst/>
            </a:prstGeom>
            <a:solidFill>
              <a:srgbClr val="F9DA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bg1"/>
                  </a:solidFill>
                  <a:latin typeface="Helvetica"/>
                  <a:cs typeface="Helvetica"/>
                </a:rPr>
                <a:t>4000</a:t>
              </a:r>
              <a:endParaRPr lang="en-US" sz="1600" b="1" dirty="0">
                <a:solidFill>
                  <a:schemeClr val="bg1"/>
                </a:solidFill>
                <a:latin typeface="Helvetica"/>
                <a:cs typeface="Helvetica"/>
              </a:endParaRPr>
            </a:p>
          </p:txBody>
        </p:sp>
        <p:sp>
          <p:nvSpPr>
            <p:cNvPr id="37" name="TextBox 36"/>
            <p:cNvSpPr txBox="1"/>
            <p:nvPr/>
          </p:nvSpPr>
          <p:spPr>
            <a:xfrm>
              <a:off x="3262503" y="4978201"/>
              <a:ext cx="2854275" cy="523220"/>
            </a:xfrm>
            <a:prstGeom prst="rect">
              <a:avLst/>
            </a:prstGeom>
            <a:noFill/>
          </p:spPr>
          <p:txBody>
            <a:bodyPr wrap="square" rtlCol="0">
              <a:spAutoFit/>
            </a:bodyPr>
            <a:lstStyle/>
            <a:p>
              <a:r>
                <a:rPr lang="en-US" sz="1400" dirty="0">
                  <a:latin typeface="Helvetica Light"/>
                  <a:cs typeface="Helvetica Light"/>
                </a:rPr>
                <a:t>A global network of over </a:t>
              </a:r>
              <a:r>
                <a:rPr lang="en-US" sz="1400" b="1" dirty="0">
                  <a:latin typeface="Helvetica"/>
                  <a:cs typeface="Helvetica"/>
                </a:rPr>
                <a:t>4000 active practitioners</a:t>
              </a:r>
              <a:endParaRPr lang="en-US" sz="1400" dirty="0">
                <a:latin typeface="Helvetica Light"/>
                <a:cs typeface="Helvetica Light"/>
              </a:endParaRPr>
            </a:p>
          </p:txBody>
        </p:sp>
        <p:sp>
          <p:nvSpPr>
            <p:cNvPr id="38" name="Oval 37"/>
            <p:cNvSpPr/>
            <p:nvPr/>
          </p:nvSpPr>
          <p:spPr>
            <a:xfrm>
              <a:off x="3576891" y="5650156"/>
              <a:ext cx="870847" cy="899190"/>
            </a:xfrm>
            <a:prstGeom prst="ellipse">
              <a:avLst/>
            </a:prstGeom>
            <a:solidFill>
              <a:srgbClr val="842150"/>
            </a:solidFill>
            <a:ln>
              <a:noFill/>
            </a:ln>
            <a:effectLst/>
          </p:spPr>
          <p:style>
            <a:lnRef idx="1">
              <a:schemeClr val="accent1"/>
            </a:lnRef>
            <a:fillRef idx="3">
              <a:schemeClr val="accent1"/>
            </a:fillRef>
            <a:effectRef idx="2">
              <a:schemeClr val="accent1"/>
            </a:effectRef>
            <a:fontRef idx="minor">
              <a:schemeClr val="lt1"/>
            </a:fontRef>
          </p:style>
          <p:txBody>
            <a:bodyPr lIns="0" rIns="36000" rtlCol="0" anchor="ctr"/>
            <a:lstStyle/>
            <a:p>
              <a:pPr algn="ctr"/>
              <a:r>
                <a:rPr lang="en-US" sz="2800" b="1" dirty="0">
                  <a:solidFill>
                    <a:schemeClr val="bg1"/>
                  </a:solidFill>
                  <a:latin typeface="Helvetica"/>
                  <a:cs typeface="Helvetica"/>
                </a:rPr>
                <a:t>27</a:t>
              </a:r>
              <a:endParaRPr lang="en-US" sz="1400" b="1" dirty="0">
                <a:solidFill>
                  <a:schemeClr val="bg1"/>
                </a:solidFill>
                <a:latin typeface="Helvetica"/>
                <a:cs typeface="Helvetica"/>
              </a:endParaRPr>
            </a:p>
          </p:txBody>
        </p:sp>
        <p:sp>
          <p:nvSpPr>
            <p:cNvPr id="39" name="TextBox 38"/>
            <p:cNvSpPr txBox="1"/>
            <p:nvPr/>
          </p:nvSpPr>
          <p:spPr>
            <a:xfrm>
              <a:off x="4339402" y="6201346"/>
              <a:ext cx="1390124" cy="523220"/>
            </a:xfrm>
            <a:prstGeom prst="rect">
              <a:avLst/>
            </a:prstGeom>
            <a:noFill/>
          </p:spPr>
          <p:txBody>
            <a:bodyPr wrap="none" rtlCol="0">
              <a:spAutoFit/>
            </a:bodyPr>
            <a:lstStyle/>
            <a:p>
              <a:r>
                <a:rPr lang="en-US" sz="1400" dirty="0">
                  <a:latin typeface="Helvetica Light"/>
                  <a:cs typeface="Helvetica Light"/>
                </a:rPr>
                <a:t>Developing for</a:t>
              </a:r>
            </a:p>
            <a:p>
              <a:r>
                <a:rPr lang="en-US" sz="1400" b="1" dirty="0">
                  <a:latin typeface="Helvetica"/>
                  <a:cs typeface="Helvetica"/>
                </a:rPr>
                <a:t>27 Years</a:t>
              </a:r>
              <a:endParaRPr lang="en-US" sz="1400" dirty="0">
                <a:latin typeface="Helvetica Light"/>
                <a:cs typeface="Helvetica Light"/>
              </a:endParaRPr>
            </a:p>
          </p:txBody>
        </p:sp>
      </p:grpSp>
      <p:pic>
        <p:nvPicPr>
          <p:cNvPr id="4" name="Picture 3">
            <a:extLst>
              <a:ext uri="{FF2B5EF4-FFF2-40B4-BE49-F238E27FC236}">
                <a16:creationId xmlns:a16="http://schemas.microsoft.com/office/drawing/2014/main" id="{FEBC30C1-97CA-AF48-A5B5-6982288A8B42}"/>
              </a:ext>
            </a:extLst>
          </p:cNvPr>
          <p:cNvPicPr>
            <a:picLocks noChangeAspect="1"/>
          </p:cNvPicPr>
          <p:nvPr/>
        </p:nvPicPr>
        <p:blipFill>
          <a:blip r:embed="rId4"/>
          <a:stretch>
            <a:fillRect/>
          </a:stretch>
        </p:blipFill>
        <p:spPr>
          <a:xfrm>
            <a:off x="7318096" y="82559"/>
            <a:ext cx="723900" cy="698500"/>
          </a:xfrm>
          <a:prstGeom prst="rect">
            <a:avLst/>
          </a:prstGeom>
        </p:spPr>
      </p:pic>
      <p:pic>
        <p:nvPicPr>
          <p:cNvPr id="5" name="Picture 4">
            <a:extLst>
              <a:ext uri="{FF2B5EF4-FFF2-40B4-BE49-F238E27FC236}">
                <a16:creationId xmlns:a16="http://schemas.microsoft.com/office/drawing/2014/main" id="{F2FDE7BB-CAF9-0440-856D-0A57F74D70F7}"/>
              </a:ext>
            </a:extLst>
          </p:cNvPr>
          <p:cNvPicPr>
            <a:picLocks noChangeAspect="1"/>
          </p:cNvPicPr>
          <p:nvPr/>
        </p:nvPicPr>
        <p:blipFill>
          <a:blip r:embed="rId5"/>
          <a:stretch>
            <a:fillRect/>
          </a:stretch>
        </p:blipFill>
        <p:spPr>
          <a:xfrm>
            <a:off x="8159999" y="135616"/>
            <a:ext cx="1739420" cy="588866"/>
          </a:xfrm>
          <a:prstGeom prst="rect">
            <a:avLst/>
          </a:prstGeom>
        </p:spPr>
      </p:pic>
    </p:spTree>
    <p:extLst>
      <p:ext uri="{BB962C8B-B14F-4D97-AF65-F5344CB8AC3E}">
        <p14:creationId xmlns:p14="http://schemas.microsoft.com/office/powerpoint/2010/main" val="1111759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map.png"/>
          <p:cNvPicPr>
            <a:picLocks noChangeAspect="1"/>
          </p:cNvPicPr>
          <p:nvPr/>
        </p:nvPicPr>
        <p:blipFill rotWithShape="1">
          <a:blip r:embed="rId2" cstate="print">
            <a:extLst>
              <a:ext uri="{28A0092B-C50C-407E-A947-70E740481C1C}">
                <a14:useLocalDpi xmlns:a14="http://schemas.microsoft.com/office/drawing/2010/main"/>
              </a:ext>
            </a:extLst>
          </a:blip>
          <a:srcRect t="7982" r="-6539" b="2"/>
          <a:stretch/>
        </p:blipFill>
        <p:spPr>
          <a:xfrm>
            <a:off x="-243129" y="-348732"/>
            <a:ext cx="10708782" cy="7260335"/>
          </a:xfrm>
          <a:prstGeom prst="teardrop">
            <a:avLst/>
          </a:prstGeom>
        </p:spPr>
      </p:pic>
      <p:sp>
        <p:nvSpPr>
          <p:cNvPr id="2" name="Oval 1"/>
          <p:cNvSpPr/>
          <p:nvPr/>
        </p:nvSpPr>
        <p:spPr>
          <a:xfrm>
            <a:off x="-229980" y="5995346"/>
            <a:ext cx="1040409" cy="916257"/>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50976" y="313369"/>
            <a:ext cx="7260336" cy="830997"/>
          </a:xfrm>
          <a:prstGeom prst="rect">
            <a:avLst/>
          </a:prstGeom>
          <a:noFill/>
        </p:spPr>
        <p:txBody>
          <a:bodyPr wrap="square" rtlCol="0">
            <a:spAutoFit/>
          </a:bodyPr>
          <a:lstStyle/>
          <a:p>
            <a:r>
              <a:rPr lang="en-US" sz="2400" b="1" dirty="0">
                <a:solidFill>
                  <a:srgbClr val="EB793D"/>
                </a:solidFill>
                <a:latin typeface="Helvetica" charset="0"/>
                <a:ea typeface="Helvetica" charset="0"/>
                <a:cs typeface="Helvetica" charset="0"/>
              </a:rPr>
              <a:t>Our Reach</a:t>
            </a:r>
          </a:p>
          <a:p>
            <a:r>
              <a:rPr lang="en-US" sz="2400" b="1" dirty="0">
                <a:solidFill>
                  <a:srgbClr val="EB793D"/>
                </a:solidFill>
                <a:latin typeface="Helvetica" charset="0"/>
                <a:ea typeface="Helvetica" charset="0"/>
                <a:cs typeface="Helvetica" charset="0"/>
              </a:rPr>
              <a:t> </a:t>
            </a:r>
          </a:p>
        </p:txBody>
      </p:sp>
      <p:sp>
        <p:nvSpPr>
          <p:cNvPr id="12" name="TextBox 11"/>
          <p:cNvSpPr txBox="1"/>
          <p:nvPr/>
        </p:nvSpPr>
        <p:spPr>
          <a:xfrm>
            <a:off x="987551" y="781059"/>
            <a:ext cx="8228101" cy="338554"/>
          </a:xfrm>
          <a:prstGeom prst="rect">
            <a:avLst/>
          </a:prstGeom>
          <a:noFill/>
        </p:spPr>
        <p:txBody>
          <a:bodyPr wrap="square" rtlCol="0">
            <a:spAutoFit/>
          </a:bodyPr>
          <a:lstStyle/>
          <a:p>
            <a:r>
              <a:rPr lang="en-US" sz="1600" dirty="0">
                <a:latin typeface="Helvetica Neue Light" charset="0"/>
                <a:ea typeface="Helvetica Neue Light" charset="0"/>
                <a:cs typeface="Helvetica Neue Light" charset="0"/>
              </a:rPr>
              <a:t>We are a global company with extensive experience and reach</a:t>
            </a: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69522" y="6378153"/>
            <a:ext cx="828205" cy="361482"/>
          </a:xfrm>
          <a:prstGeom prst="rect">
            <a:avLst/>
          </a:prstGeom>
        </p:spPr>
      </p:pic>
      <p:sp>
        <p:nvSpPr>
          <p:cNvPr id="20" name="Oval 19"/>
          <p:cNvSpPr/>
          <p:nvPr/>
        </p:nvSpPr>
        <p:spPr>
          <a:xfrm>
            <a:off x="441086" y="6531462"/>
            <a:ext cx="422065" cy="37170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8211" y="6099350"/>
            <a:ext cx="989950" cy="758650"/>
          </a:xfrm>
          <a:prstGeom prst="rect">
            <a:avLst/>
          </a:prstGeom>
        </p:spPr>
      </p:pic>
      <p:sp>
        <p:nvSpPr>
          <p:cNvPr id="19" name="Slide Number Placeholder 5"/>
          <p:cNvSpPr>
            <a:spLocks noGrp="1"/>
          </p:cNvSpPr>
          <p:nvPr>
            <p:ph type="sldNum" sz="quarter" idx="4294967295"/>
          </p:nvPr>
        </p:nvSpPr>
        <p:spPr>
          <a:xfrm>
            <a:off x="147768" y="6220463"/>
            <a:ext cx="574023"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chemeClr val="bg1"/>
                </a:solidFill>
              </a:defRPr>
            </a:lvl1pPr>
          </a:lstStyle>
          <a:p>
            <a:pPr>
              <a:defRPr/>
            </a:pPr>
            <a:fld id="{447FBE65-91FD-704F-969D-8758A7EE4180}" type="slidenum">
              <a:rPr lang="en-US" smtClean="0"/>
              <a:t>4</a:t>
            </a:fld>
            <a:endParaRPr lang="en-US" dirty="0"/>
          </a:p>
        </p:txBody>
      </p:sp>
      <p:pic>
        <p:nvPicPr>
          <p:cNvPr id="41" name="Picture 40"/>
          <p:cNvPicPr>
            <a:picLocks noChangeAspect="1"/>
          </p:cNvPicPr>
          <p:nvPr/>
        </p:nvPicPr>
        <p:blipFill>
          <a:blip r:embed="rId5">
            <a:alphaModFix amt="92000"/>
          </a:blip>
          <a:stretch>
            <a:fillRect/>
          </a:stretch>
        </p:blipFill>
        <p:spPr>
          <a:xfrm>
            <a:off x="1240052" y="1693334"/>
            <a:ext cx="7975600" cy="3346165"/>
          </a:xfrm>
          <a:prstGeom prst="rect">
            <a:avLst/>
          </a:prstGeom>
        </p:spPr>
      </p:pic>
    </p:spTree>
    <p:extLst>
      <p:ext uri="{BB962C8B-B14F-4D97-AF65-F5344CB8AC3E}">
        <p14:creationId xmlns:p14="http://schemas.microsoft.com/office/powerpoint/2010/main" val="105200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29980" y="5995346"/>
            <a:ext cx="1040409" cy="916257"/>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50976" y="313369"/>
            <a:ext cx="7260336" cy="830997"/>
          </a:xfrm>
          <a:prstGeom prst="rect">
            <a:avLst/>
          </a:prstGeom>
          <a:noFill/>
        </p:spPr>
        <p:txBody>
          <a:bodyPr wrap="square" rtlCol="0">
            <a:spAutoFit/>
          </a:bodyPr>
          <a:lstStyle/>
          <a:p>
            <a:r>
              <a:rPr lang="en-US" sz="2400" b="1" dirty="0">
                <a:solidFill>
                  <a:srgbClr val="EB793D"/>
                </a:solidFill>
                <a:latin typeface="Helvetica" charset="0"/>
                <a:ea typeface="Helvetica" charset="0"/>
                <a:cs typeface="Helvetica" charset="0"/>
              </a:rPr>
              <a:t>Our Products and Solutions</a:t>
            </a:r>
          </a:p>
          <a:p>
            <a:r>
              <a:rPr lang="en-US" sz="2400" b="1" dirty="0">
                <a:solidFill>
                  <a:srgbClr val="EB793D"/>
                </a:solidFill>
                <a:latin typeface="Helvetica" charset="0"/>
                <a:ea typeface="Helvetica" charset="0"/>
                <a:cs typeface="Helvetica" charset="0"/>
              </a:rPr>
              <a:t> </a:t>
            </a:r>
          </a:p>
        </p:txBody>
      </p:sp>
      <p:sp>
        <p:nvSpPr>
          <p:cNvPr id="12" name="TextBox 11"/>
          <p:cNvSpPr txBox="1"/>
          <p:nvPr/>
        </p:nvSpPr>
        <p:spPr>
          <a:xfrm>
            <a:off x="987551" y="781059"/>
            <a:ext cx="8228101" cy="338554"/>
          </a:xfrm>
          <a:prstGeom prst="rect">
            <a:avLst/>
          </a:prstGeom>
          <a:noFill/>
        </p:spPr>
        <p:txBody>
          <a:bodyPr wrap="square" rtlCol="0">
            <a:spAutoFit/>
          </a:bodyPr>
          <a:lstStyle/>
          <a:p>
            <a:r>
              <a:rPr lang="en-US" sz="1600" dirty="0">
                <a:latin typeface="Helvetica Neue Light" charset="0"/>
                <a:ea typeface="Helvetica Neue Light" charset="0"/>
                <a:cs typeface="Helvetica Neue Light" charset="0"/>
              </a:rPr>
              <a:t>Our solutions support individuals, teams, leaders and organisations </a:t>
            </a:r>
          </a:p>
        </p:txBody>
      </p:sp>
      <p:pic>
        <p:nvPicPr>
          <p:cNvPr id="16" name="Picture 1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69522" y="6378153"/>
            <a:ext cx="828205" cy="361482"/>
          </a:xfrm>
          <a:prstGeom prst="rect">
            <a:avLst/>
          </a:prstGeom>
        </p:spPr>
      </p:pic>
      <p:sp>
        <p:nvSpPr>
          <p:cNvPr id="20" name="Oval 19"/>
          <p:cNvSpPr/>
          <p:nvPr/>
        </p:nvSpPr>
        <p:spPr>
          <a:xfrm>
            <a:off x="441086" y="6531462"/>
            <a:ext cx="422065" cy="37170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211" y="6099350"/>
            <a:ext cx="989950" cy="758650"/>
          </a:xfrm>
          <a:prstGeom prst="rect">
            <a:avLst/>
          </a:prstGeom>
        </p:spPr>
      </p:pic>
      <p:sp>
        <p:nvSpPr>
          <p:cNvPr id="19" name="Slide Number Placeholder 5"/>
          <p:cNvSpPr>
            <a:spLocks noGrp="1"/>
          </p:cNvSpPr>
          <p:nvPr>
            <p:ph type="sldNum" sz="quarter" idx="4294967295"/>
          </p:nvPr>
        </p:nvSpPr>
        <p:spPr>
          <a:xfrm>
            <a:off x="147768" y="6220463"/>
            <a:ext cx="574023"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chemeClr val="bg1"/>
                </a:solidFill>
              </a:defRPr>
            </a:lvl1pPr>
          </a:lstStyle>
          <a:p>
            <a:pPr>
              <a:defRPr/>
            </a:pPr>
            <a:fld id="{3A3091BC-967E-5F48-8C40-C853749CDBA9}" type="slidenum">
              <a:rPr lang="en-US" smtClean="0"/>
              <a:t>5</a:t>
            </a:fld>
            <a:endParaRPr lang="en-US" dirty="0"/>
          </a:p>
        </p:txBody>
      </p:sp>
      <p:cxnSp>
        <p:nvCxnSpPr>
          <p:cNvPr id="13" name="Straight Connector 12"/>
          <p:cNvCxnSpPr/>
          <p:nvPr/>
        </p:nvCxnSpPr>
        <p:spPr>
          <a:xfrm>
            <a:off x="1101851" y="1240707"/>
            <a:ext cx="44897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469900" y="1276911"/>
            <a:ext cx="6417172" cy="1941897"/>
            <a:chOff x="190500" y="1276911"/>
            <a:chExt cx="6417172" cy="1941897"/>
          </a:xfrm>
        </p:grpSpPr>
        <p:sp>
          <p:nvSpPr>
            <p:cNvPr id="15" name="Circular Arrow 14"/>
            <p:cNvSpPr/>
            <p:nvPr/>
          </p:nvSpPr>
          <p:spPr>
            <a:xfrm rot="808760">
              <a:off x="3508373" y="1276911"/>
              <a:ext cx="3099299" cy="1702101"/>
            </a:xfrm>
            <a:prstGeom prst="circularArrow">
              <a:avLst>
                <a:gd name="adj1" fmla="val 8213"/>
                <a:gd name="adj2" fmla="val 1481087"/>
                <a:gd name="adj3" fmla="val 14730076"/>
                <a:gd name="adj4" fmla="val 11711256"/>
                <a:gd name="adj5" fmla="val 15598"/>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a:cs typeface="Helvetica"/>
              </a:endParaRPr>
            </a:p>
          </p:txBody>
        </p:sp>
        <p:sp>
          <p:nvSpPr>
            <p:cNvPr id="17" name="Circular Arrow 16"/>
            <p:cNvSpPr/>
            <p:nvPr/>
          </p:nvSpPr>
          <p:spPr>
            <a:xfrm rot="19337133">
              <a:off x="2014333" y="1516707"/>
              <a:ext cx="3099299" cy="1702101"/>
            </a:xfrm>
            <a:prstGeom prst="circularArrow">
              <a:avLst>
                <a:gd name="adj1" fmla="val 8213"/>
                <a:gd name="adj2" fmla="val 1481087"/>
                <a:gd name="adj3" fmla="val 14730076"/>
                <a:gd name="adj4" fmla="val 11711256"/>
                <a:gd name="adj5" fmla="val 15598"/>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a:cs typeface="Helvetica"/>
              </a:endParaRPr>
            </a:p>
          </p:txBody>
        </p:sp>
        <p:sp>
          <p:nvSpPr>
            <p:cNvPr id="21" name="TextBox 20"/>
            <p:cNvSpPr txBox="1"/>
            <p:nvPr/>
          </p:nvSpPr>
          <p:spPr>
            <a:xfrm>
              <a:off x="190500" y="1327389"/>
              <a:ext cx="3861737" cy="954107"/>
            </a:xfrm>
            <a:prstGeom prst="rect">
              <a:avLst/>
            </a:prstGeom>
            <a:noFill/>
          </p:spPr>
          <p:txBody>
            <a:bodyPr wrap="square" rtlCol="0">
              <a:spAutoFit/>
            </a:bodyPr>
            <a:lstStyle/>
            <a:p>
              <a:pPr algn="r"/>
              <a:r>
                <a:rPr lang="en-US" sz="1400" b="1" dirty="0">
                  <a:latin typeface="Helvetica"/>
                  <a:cs typeface="Helvetica"/>
                </a:rPr>
                <a:t>Encourage advocacy on exit or separation</a:t>
              </a:r>
              <a:r>
                <a:rPr lang="en-US" sz="1400" dirty="0">
                  <a:latin typeface="Helvetica"/>
                  <a:cs typeface="Helvetica"/>
                </a:rPr>
                <a:t> from your organisation. Provide a learning opportunity for both employee and manager</a:t>
              </a:r>
            </a:p>
            <a:p>
              <a:pPr algn="r"/>
              <a:endParaRPr lang="en-US" sz="1400" dirty="0">
                <a:solidFill>
                  <a:schemeClr val="tx1">
                    <a:lumMod val="75000"/>
                    <a:lumOff val="25000"/>
                  </a:schemeClr>
                </a:solidFill>
                <a:latin typeface="Helvetica"/>
                <a:cs typeface="Helvetica"/>
              </a:endParaRPr>
            </a:p>
          </p:txBody>
        </p:sp>
      </p:grpSp>
      <p:grpSp>
        <p:nvGrpSpPr>
          <p:cNvPr id="22" name="Group 21"/>
          <p:cNvGrpSpPr/>
          <p:nvPr/>
        </p:nvGrpSpPr>
        <p:grpSpPr>
          <a:xfrm>
            <a:off x="325095" y="1942499"/>
            <a:ext cx="3687681" cy="3099299"/>
            <a:chOff x="45695" y="1942499"/>
            <a:chExt cx="3687681" cy="3099299"/>
          </a:xfrm>
        </p:grpSpPr>
        <p:sp>
          <p:nvSpPr>
            <p:cNvPr id="23" name="Circular Arrow 22"/>
            <p:cNvSpPr/>
            <p:nvPr/>
          </p:nvSpPr>
          <p:spPr>
            <a:xfrm rot="16883835">
              <a:off x="1332676" y="2641098"/>
              <a:ext cx="3099299" cy="1702101"/>
            </a:xfrm>
            <a:prstGeom prst="circularArrow">
              <a:avLst>
                <a:gd name="adj1" fmla="val 8213"/>
                <a:gd name="adj2" fmla="val 1481087"/>
                <a:gd name="adj3" fmla="val 14730076"/>
                <a:gd name="adj4" fmla="val 11711256"/>
                <a:gd name="adj5" fmla="val 15598"/>
              </a:avLst>
            </a:prstGeom>
            <a:solidFill>
              <a:schemeClr val="accent6">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a:cs typeface="Helvetica"/>
              </a:endParaRPr>
            </a:p>
          </p:txBody>
        </p:sp>
        <p:sp>
          <p:nvSpPr>
            <p:cNvPr id="24" name="TextBox 23"/>
            <p:cNvSpPr txBox="1"/>
            <p:nvPr/>
          </p:nvSpPr>
          <p:spPr>
            <a:xfrm>
              <a:off x="45695" y="2577374"/>
              <a:ext cx="3018431" cy="1169551"/>
            </a:xfrm>
            <a:prstGeom prst="rect">
              <a:avLst/>
            </a:prstGeom>
            <a:noFill/>
          </p:spPr>
          <p:txBody>
            <a:bodyPr wrap="square" rtlCol="0">
              <a:spAutoFit/>
            </a:bodyPr>
            <a:lstStyle/>
            <a:p>
              <a:pPr algn="r"/>
              <a:r>
                <a:rPr lang="en-US" sz="1400" dirty="0">
                  <a:latin typeface="Helvetica"/>
                  <a:cs typeface="Helvetica"/>
                </a:rPr>
                <a:t>Develop their ability to </a:t>
              </a:r>
              <a:r>
                <a:rPr lang="en-US" sz="1400" b="1" dirty="0">
                  <a:latin typeface="Helvetica"/>
                  <a:cs typeface="Helvetica"/>
                </a:rPr>
                <a:t>manage and lead change</a:t>
              </a:r>
              <a:r>
                <a:rPr lang="en-US" sz="1400" dirty="0">
                  <a:latin typeface="Helvetica"/>
                  <a:cs typeface="Helvetica"/>
                </a:rPr>
                <a:t>.  Identify the culture of your organisation and their role in its ongoing transformation to meet market demands</a:t>
              </a:r>
            </a:p>
          </p:txBody>
        </p:sp>
      </p:grpSp>
      <p:grpSp>
        <p:nvGrpSpPr>
          <p:cNvPr id="25" name="Group 24"/>
          <p:cNvGrpSpPr/>
          <p:nvPr/>
        </p:nvGrpSpPr>
        <p:grpSpPr>
          <a:xfrm>
            <a:off x="320813" y="3128929"/>
            <a:ext cx="3851761" cy="3099299"/>
            <a:chOff x="41413" y="3128929"/>
            <a:chExt cx="3851761" cy="3099299"/>
          </a:xfrm>
        </p:grpSpPr>
        <p:sp>
          <p:nvSpPr>
            <p:cNvPr id="26" name="Circular Arrow 25"/>
            <p:cNvSpPr/>
            <p:nvPr/>
          </p:nvSpPr>
          <p:spPr>
            <a:xfrm rot="14490485">
              <a:off x="1492474" y="3827528"/>
              <a:ext cx="3099299" cy="1702101"/>
            </a:xfrm>
            <a:prstGeom prst="circularArrow">
              <a:avLst>
                <a:gd name="adj1" fmla="val 8213"/>
                <a:gd name="adj2" fmla="val 1481087"/>
                <a:gd name="adj3" fmla="val 14730076"/>
                <a:gd name="adj4" fmla="val 11711256"/>
                <a:gd name="adj5" fmla="val 15598"/>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a:cs typeface="Helvetica"/>
              </a:endParaRPr>
            </a:p>
          </p:txBody>
        </p:sp>
        <p:sp>
          <p:nvSpPr>
            <p:cNvPr id="27" name="TextBox 26"/>
            <p:cNvSpPr txBox="1"/>
            <p:nvPr/>
          </p:nvSpPr>
          <p:spPr>
            <a:xfrm>
              <a:off x="41413" y="4262959"/>
              <a:ext cx="2919271" cy="954107"/>
            </a:xfrm>
            <a:prstGeom prst="rect">
              <a:avLst/>
            </a:prstGeom>
            <a:noFill/>
          </p:spPr>
          <p:txBody>
            <a:bodyPr wrap="square" rtlCol="0">
              <a:spAutoFit/>
            </a:bodyPr>
            <a:lstStyle/>
            <a:p>
              <a:pPr lvl="0" algn="r">
                <a:spcBef>
                  <a:spcPct val="20000"/>
                </a:spcBef>
                <a:spcAft>
                  <a:spcPts val="600"/>
                </a:spcAft>
              </a:pPr>
              <a:r>
                <a:rPr lang="en-US" sz="1400" dirty="0">
                  <a:latin typeface="Helvetica"/>
                  <a:cs typeface="Helvetica"/>
                </a:rPr>
                <a:t>Understand their pathway in your organisation through effective </a:t>
              </a:r>
              <a:r>
                <a:rPr lang="en-US" sz="1400" b="1" dirty="0">
                  <a:latin typeface="Helvetica"/>
                  <a:cs typeface="Helvetica"/>
                </a:rPr>
                <a:t>Talent identification &amp; management</a:t>
              </a:r>
              <a:r>
                <a:rPr lang="en-US" sz="1400" dirty="0">
                  <a:latin typeface="Helvetica"/>
                  <a:cs typeface="Helvetica"/>
                </a:rPr>
                <a:t> strategies </a:t>
              </a:r>
            </a:p>
          </p:txBody>
        </p:sp>
      </p:grpSp>
      <p:pic>
        <p:nvPicPr>
          <p:cNvPr id="28" name="Picture 27" descr="TeamModel.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83768" y="2228229"/>
            <a:ext cx="3224560" cy="3224560"/>
          </a:xfrm>
          <a:prstGeom prst="rect">
            <a:avLst/>
          </a:prstGeom>
        </p:spPr>
      </p:pic>
      <p:grpSp>
        <p:nvGrpSpPr>
          <p:cNvPr id="29" name="Group 28"/>
          <p:cNvGrpSpPr/>
          <p:nvPr/>
        </p:nvGrpSpPr>
        <p:grpSpPr>
          <a:xfrm>
            <a:off x="839318" y="4695304"/>
            <a:ext cx="5133709" cy="2097061"/>
            <a:chOff x="559918" y="4695304"/>
            <a:chExt cx="5133709" cy="2097061"/>
          </a:xfrm>
        </p:grpSpPr>
        <p:sp>
          <p:nvSpPr>
            <p:cNvPr id="30" name="Circular Arrow 29"/>
            <p:cNvSpPr/>
            <p:nvPr/>
          </p:nvSpPr>
          <p:spPr>
            <a:xfrm rot="11695717">
              <a:off x="2594328" y="4695304"/>
              <a:ext cx="3099299" cy="1702101"/>
            </a:xfrm>
            <a:prstGeom prst="circularArrow">
              <a:avLst>
                <a:gd name="adj1" fmla="val 8213"/>
                <a:gd name="adj2" fmla="val 1481087"/>
                <a:gd name="adj3" fmla="val 14730076"/>
                <a:gd name="adj4" fmla="val 11711256"/>
                <a:gd name="adj5" fmla="val 15598"/>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a:cs typeface="Helvetica"/>
              </a:endParaRPr>
            </a:p>
          </p:txBody>
        </p:sp>
        <p:sp>
          <p:nvSpPr>
            <p:cNvPr id="31" name="TextBox 30"/>
            <p:cNvSpPr txBox="1"/>
            <p:nvPr/>
          </p:nvSpPr>
          <p:spPr>
            <a:xfrm>
              <a:off x="559918" y="5622814"/>
              <a:ext cx="3595037" cy="1169551"/>
            </a:xfrm>
            <a:prstGeom prst="rect">
              <a:avLst/>
            </a:prstGeom>
            <a:noFill/>
          </p:spPr>
          <p:txBody>
            <a:bodyPr wrap="square" rtlCol="0">
              <a:spAutoFit/>
            </a:bodyPr>
            <a:lstStyle/>
            <a:p>
              <a:pPr algn="r"/>
              <a:r>
                <a:rPr lang="en-US" sz="1400" b="1" dirty="0">
                  <a:latin typeface="Helvetica"/>
                  <a:cs typeface="Helvetica"/>
                </a:rPr>
                <a:t>Build their capability to lead</a:t>
              </a:r>
              <a:r>
                <a:rPr lang="en-US" sz="1400" dirty="0">
                  <a:latin typeface="Helvetica"/>
                  <a:cs typeface="Helvetica"/>
                </a:rPr>
                <a:t> others and the organisation through understanding their leadership style and development areas</a:t>
              </a:r>
            </a:p>
            <a:p>
              <a:pPr algn="r"/>
              <a:endParaRPr lang="en-US" sz="1400" dirty="0">
                <a:solidFill>
                  <a:schemeClr val="tx1">
                    <a:lumMod val="75000"/>
                    <a:lumOff val="25000"/>
                  </a:schemeClr>
                </a:solidFill>
                <a:latin typeface="Helvetica"/>
                <a:cs typeface="Helvetica"/>
              </a:endParaRPr>
            </a:p>
          </p:txBody>
        </p:sp>
      </p:grpSp>
      <p:grpSp>
        <p:nvGrpSpPr>
          <p:cNvPr id="32" name="Group 31"/>
          <p:cNvGrpSpPr/>
          <p:nvPr/>
        </p:nvGrpSpPr>
        <p:grpSpPr>
          <a:xfrm>
            <a:off x="4239029" y="4476295"/>
            <a:ext cx="4584416" cy="2316070"/>
            <a:chOff x="3959629" y="4476295"/>
            <a:chExt cx="4584416" cy="2316070"/>
          </a:xfrm>
        </p:grpSpPr>
        <p:sp>
          <p:nvSpPr>
            <p:cNvPr id="33" name="Circular Arrow 32"/>
            <p:cNvSpPr/>
            <p:nvPr/>
          </p:nvSpPr>
          <p:spPr>
            <a:xfrm rot="9164704">
              <a:off x="3959629" y="4476295"/>
              <a:ext cx="3099299" cy="1702101"/>
            </a:xfrm>
            <a:prstGeom prst="circularArrow">
              <a:avLst>
                <a:gd name="adj1" fmla="val 8213"/>
                <a:gd name="adj2" fmla="val 1481087"/>
                <a:gd name="adj3" fmla="val 14730076"/>
                <a:gd name="adj4" fmla="val 11711256"/>
                <a:gd name="adj5" fmla="val 15598"/>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a:cs typeface="Helvetica"/>
              </a:endParaRPr>
            </a:p>
          </p:txBody>
        </p:sp>
        <p:sp>
          <p:nvSpPr>
            <p:cNvPr id="34" name="TextBox 33"/>
            <p:cNvSpPr txBox="1"/>
            <p:nvPr/>
          </p:nvSpPr>
          <p:spPr>
            <a:xfrm>
              <a:off x="4949008" y="5622814"/>
              <a:ext cx="3595037" cy="1169551"/>
            </a:xfrm>
            <a:prstGeom prst="rect">
              <a:avLst/>
            </a:prstGeom>
            <a:noFill/>
          </p:spPr>
          <p:txBody>
            <a:bodyPr wrap="square" rtlCol="0">
              <a:spAutoFit/>
            </a:bodyPr>
            <a:lstStyle/>
            <a:p>
              <a:r>
                <a:rPr lang="en-US" sz="1400" dirty="0">
                  <a:latin typeface="Helvetica"/>
                  <a:cs typeface="Helvetica"/>
                </a:rPr>
                <a:t>Harness their </a:t>
              </a:r>
              <a:r>
                <a:rPr lang="en-US" sz="1400" b="1" dirty="0">
                  <a:latin typeface="Helvetica"/>
                  <a:cs typeface="Helvetica"/>
                </a:rPr>
                <a:t>individual strengths and manage ris</a:t>
              </a:r>
              <a:r>
                <a:rPr lang="en-US" sz="1400" dirty="0">
                  <a:latin typeface="Helvetica"/>
                  <a:cs typeface="Helvetica"/>
                </a:rPr>
                <a:t>k areas with focused personal development planning, work preferences and career planning</a:t>
              </a:r>
            </a:p>
            <a:p>
              <a:endParaRPr lang="en-US" sz="1400" dirty="0">
                <a:solidFill>
                  <a:schemeClr val="tx1">
                    <a:lumMod val="75000"/>
                    <a:lumOff val="25000"/>
                  </a:schemeClr>
                </a:solidFill>
                <a:latin typeface="Helvetica"/>
                <a:cs typeface="Helvetica"/>
              </a:endParaRPr>
            </a:p>
          </p:txBody>
        </p:sp>
      </p:grpSp>
      <p:grpSp>
        <p:nvGrpSpPr>
          <p:cNvPr id="35" name="Group 34"/>
          <p:cNvGrpSpPr/>
          <p:nvPr/>
        </p:nvGrpSpPr>
        <p:grpSpPr>
          <a:xfrm>
            <a:off x="5751881" y="2667083"/>
            <a:ext cx="3556086" cy="3099299"/>
            <a:chOff x="5472481" y="2667083"/>
            <a:chExt cx="3556086" cy="3099299"/>
          </a:xfrm>
        </p:grpSpPr>
        <p:sp>
          <p:nvSpPr>
            <p:cNvPr id="36" name="Circular Arrow 35"/>
            <p:cNvSpPr/>
            <p:nvPr/>
          </p:nvSpPr>
          <p:spPr>
            <a:xfrm rot="6058847">
              <a:off x="4773882" y="3365682"/>
              <a:ext cx="3099299" cy="1702101"/>
            </a:xfrm>
            <a:prstGeom prst="circularArrow">
              <a:avLst>
                <a:gd name="adj1" fmla="val 8213"/>
                <a:gd name="adj2" fmla="val 1481087"/>
                <a:gd name="adj3" fmla="val 14730076"/>
                <a:gd name="adj4" fmla="val 11711256"/>
                <a:gd name="adj5" fmla="val 15598"/>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a:cs typeface="Helvetica"/>
              </a:endParaRPr>
            </a:p>
          </p:txBody>
        </p:sp>
        <p:sp>
          <p:nvSpPr>
            <p:cNvPr id="37" name="TextBox 36"/>
            <p:cNvSpPr txBox="1"/>
            <p:nvPr/>
          </p:nvSpPr>
          <p:spPr>
            <a:xfrm>
              <a:off x="6246963" y="3872071"/>
              <a:ext cx="2781604" cy="1384995"/>
            </a:xfrm>
            <a:prstGeom prst="rect">
              <a:avLst/>
            </a:prstGeom>
            <a:noFill/>
          </p:spPr>
          <p:txBody>
            <a:bodyPr wrap="square" rtlCol="0">
              <a:spAutoFit/>
            </a:bodyPr>
            <a:lstStyle/>
            <a:p>
              <a:pPr lvl="0">
                <a:spcBef>
                  <a:spcPct val="20000"/>
                </a:spcBef>
                <a:spcAft>
                  <a:spcPts val="600"/>
                </a:spcAft>
              </a:pPr>
              <a:r>
                <a:rPr lang="en-US" sz="1400" dirty="0">
                  <a:latin typeface="Helvetica"/>
                  <a:cs typeface="Helvetica"/>
                </a:rPr>
                <a:t>Understand their contribution to the team, and its work. Provide a common language to assist with communication, understanding, feedback and overall </a:t>
              </a:r>
              <a:r>
                <a:rPr lang="en-US" sz="1400" b="1" dirty="0">
                  <a:latin typeface="Helvetica"/>
                  <a:cs typeface="Helvetica"/>
                </a:rPr>
                <a:t>team performance</a:t>
              </a:r>
            </a:p>
          </p:txBody>
        </p:sp>
      </p:grpSp>
      <p:grpSp>
        <p:nvGrpSpPr>
          <p:cNvPr id="38" name="Group 37"/>
          <p:cNvGrpSpPr/>
          <p:nvPr/>
        </p:nvGrpSpPr>
        <p:grpSpPr>
          <a:xfrm>
            <a:off x="5536354" y="1489815"/>
            <a:ext cx="3771614" cy="3099299"/>
            <a:chOff x="5256954" y="1489815"/>
            <a:chExt cx="3771614" cy="3099299"/>
          </a:xfrm>
        </p:grpSpPr>
        <p:sp>
          <p:nvSpPr>
            <p:cNvPr id="39" name="Circular Arrow 38"/>
            <p:cNvSpPr/>
            <p:nvPr/>
          </p:nvSpPr>
          <p:spPr>
            <a:xfrm rot="3947456">
              <a:off x="4558355" y="2188414"/>
              <a:ext cx="3099299" cy="1702101"/>
            </a:xfrm>
            <a:prstGeom prst="circularArrow">
              <a:avLst>
                <a:gd name="adj1" fmla="val 8213"/>
                <a:gd name="adj2" fmla="val 1481087"/>
                <a:gd name="adj3" fmla="val 14730076"/>
                <a:gd name="adj4" fmla="val 11711256"/>
                <a:gd name="adj5" fmla="val 15598"/>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a:cs typeface="Helvetica"/>
              </a:endParaRPr>
            </a:p>
          </p:txBody>
        </p:sp>
        <p:sp>
          <p:nvSpPr>
            <p:cNvPr id="40" name="TextBox 39"/>
            <p:cNvSpPr txBox="1"/>
            <p:nvPr/>
          </p:nvSpPr>
          <p:spPr>
            <a:xfrm>
              <a:off x="6218950" y="2402235"/>
              <a:ext cx="2809618" cy="1384995"/>
            </a:xfrm>
            <a:prstGeom prst="rect">
              <a:avLst/>
            </a:prstGeom>
            <a:noFill/>
          </p:spPr>
          <p:txBody>
            <a:bodyPr wrap="square" rtlCol="0">
              <a:spAutoFit/>
            </a:bodyPr>
            <a:lstStyle/>
            <a:p>
              <a:r>
                <a:rPr lang="en-US" sz="1400" b="1" dirty="0">
                  <a:latin typeface="Helvetica"/>
                  <a:cs typeface="Helvetica"/>
                </a:rPr>
                <a:t>Integrate</a:t>
              </a:r>
              <a:r>
                <a:rPr lang="en-US" sz="1400" dirty="0">
                  <a:latin typeface="Helvetica"/>
                  <a:cs typeface="Helvetica"/>
                </a:rPr>
                <a:t> them quickly. Increase productivity and return by understanding individual motivators, drivers and work preferences </a:t>
              </a:r>
            </a:p>
            <a:p>
              <a:endParaRPr lang="en-US" sz="1400" dirty="0">
                <a:solidFill>
                  <a:schemeClr val="tx1">
                    <a:lumMod val="75000"/>
                    <a:lumOff val="25000"/>
                  </a:schemeClr>
                </a:solidFill>
                <a:latin typeface="Helvetica"/>
                <a:cs typeface="Helvetica"/>
              </a:endParaRPr>
            </a:p>
          </p:txBody>
        </p:sp>
      </p:grpSp>
      <p:sp>
        <p:nvSpPr>
          <p:cNvPr id="41" name="TextBox 40"/>
          <p:cNvSpPr txBox="1"/>
          <p:nvPr/>
        </p:nvSpPr>
        <p:spPr>
          <a:xfrm>
            <a:off x="5107014" y="1313583"/>
            <a:ext cx="3595037" cy="954107"/>
          </a:xfrm>
          <a:prstGeom prst="rect">
            <a:avLst/>
          </a:prstGeom>
          <a:noFill/>
        </p:spPr>
        <p:txBody>
          <a:bodyPr wrap="square" rtlCol="0">
            <a:spAutoFit/>
          </a:bodyPr>
          <a:lstStyle/>
          <a:p>
            <a:r>
              <a:rPr lang="en-US" sz="1400" b="1" dirty="0">
                <a:latin typeface="Helvetica"/>
                <a:cs typeface="Helvetica"/>
              </a:rPr>
              <a:t>Attract &amp; Select</a:t>
            </a:r>
            <a:r>
              <a:rPr lang="en-US" sz="1400" dirty="0">
                <a:latin typeface="Helvetica"/>
                <a:cs typeface="Helvetica"/>
              </a:rPr>
              <a:t> the right talent, by defining the  success elements for the role, team and organisation</a:t>
            </a:r>
          </a:p>
          <a:p>
            <a:endParaRPr lang="en-US" sz="1400" dirty="0">
              <a:latin typeface="Helvetica"/>
              <a:cs typeface="Helvetica"/>
            </a:endParaRPr>
          </a:p>
        </p:txBody>
      </p:sp>
    </p:spTree>
    <p:extLst>
      <p:ext uri="{BB962C8B-B14F-4D97-AF65-F5344CB8AC3E}">
        <p14:creationId xmlns:p14="http://schemas.microsoft.com/office/powerpoint/2010/main" val="362011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1270268" y="0"/>
            <a:ext cx="8635732" cy="6858000"/>
          </a:xfrm>
          <a:prstGeom prst="rect">
            <a:avLst/>
          </a:prstGeom>
        </p:spPr>
      </p:pic>
      <p:sp>
        <p:nvSpPr>
          <p:cNvPr id="11" name="Rectangle 10"/>
          <p:cNvSpPr/>
          <p:nvPr/>
        </p:nvSpPr>
        <p:spPr>
          <a:xfrm>
            <a:off x="-150829" y="-1"/>
            <a:ext cx="4714453" cy="7104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258599" y="2482013"/>
            <a:ext cx="1968500" cy="897168"/>
          </a:xfrm>
          <a:prstGeom prst="rect">
            <a:avLst/>
          </a:prstGeom>
        </p:spPr>
      </p:pic>
      <p:pic>
        <p:nvPicPr>
          <p:cNvPr id="18" name="Picture 17"/>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a:stretch/>
        </p:blipFill>
        <p:spPr>
          <a:xfrm>
            <a:off x="2466131" y="3715936"/>
            <a:ext cx="1549874" cy="935103"/>
          </a:xfrm>
          <a:prstGeom prst="rect">
            <a:avLst/>
          </a:prstGeom>
        </p:spPr>
      </p:pic>
      <p:pic>
        <p:nvPicPr>
          <p:cNvPr id="4" name="Picture 3">
            <a:extLst>
              <a:ext uri="{FF2B5EF4-FFF2-40B4-BE49-F238E27FC236}">
                <a16:creationId xmlns:a16="http://schemas.microsoft.com/office/drawing/2014/main" id="{E4DAD079-C77C-7741-8C40-A2F0BA6D300C}"/>
              </a:ext>
            </a:extLst>
          </p:cNvPr>
          <p:cNvPicPr>
            <a:picLocks noChangeAspect="1"/>
          </p:cNvPicPr>
          <p:nvPr/>
        </p:nvPicPr>
        <p:blipFill>
          <a:blip r:embed="rId6"/>
          <a:stretch>
            <a:fillRect/>
          </a:stretch>
        </p:blipFill>
        <p:spPr>
          <a:xfrm>
            <a:off x="278579" y="2944384"/>
            <a:ext cx="1300646" cy="650323"/>
          </a:xfrm>
          <a:prstGeom prst="rect">
            <a:avLst/>
          </a:prstGeom>
        </p:spPr>
      </p:pic>
      <p:pic>
        <p:nvPicPr>
          <p:cNvPr id="5" name="Picture 4">
            <a:extLst>
              <a:ext uri="{FF2B5EF4-FFF2-40B4-BE49-F238E27FC236}">
                <a16:creationId xmlns:a16="http://schemas.microsoft.com/office/drawing/2014/main" id="{70849F54-E15E-1046-939A-42750FBD5C76}"/>
              </a:ext>
            </a:extLst>
          </p:cNvPr>
          <p:cNvPicPr>
            <a:picLocks noChangeAspect="1"/>
          </p:cNvPicPr>
          <p:nvPr/>
        </p:nvPicPr>
        <p:blipFill>
          <a:blip r:embed="rId7"/>
          <a:stretch>
            <a:fillRect/>
          </a:stretch>
        </p:blipFill>
        <p:spPr>
          <a:xfrm>
            <a:off x="298945" y="302861"/>
            <a:ext cx="1438315" cy="665489"/>
          </a:xfrm>
          <a:prstGeom prst="rect">
            <a:avLst/>
          </a:prstGeom>
        </p:spPr>
      </p:pic>
      <p:pic>
        <p:nvPicPr>
          <p:cNvPr id="6" name="Picture 5">
            <a:extLst>
              <a:ext uri="{FF2B5EF4-FFF2-40B4-BE49-F238E27FC236}">
                <a16:creationId xmlns:a16="http://schemas.microsoft.com/office/drawing/2014/main" id="{3802D9E0-18CD-594F-B490-F3B384A44C45}"/>
              </a:ext>
            </a:extLst>
          </p:cNvPr>
          <p:cNvPicPr>
            <a:picLocks noChangeAspect="1"/>
          </p:cNvPicPr>
          <p:nvPr/>
        </p:nvPicPr>
        <p:blipFill>
          <a:blip r:embed="rId8"/>
          <a:stretch>
            <a:fillRect/>
          </a:stretch>
        </p:blipFill>
        <p:spPr>
          <a:xfrm>
            <a:off x="155758" y="1171691"/>
            <a:ext cx="2229023" cy="514390"/>
          </a:xfrm>
          <a:prstGeom prst="rect">
            <a:avLst/>
          </a:prstGeom>
        </p:spPr>
      </p:pic>
      <p:pic>
        <p:nvPicPr>
          <p:cNvPr id="7" name="Picture 6">
            <a:extLst>
              <a:ext uri="{FF2B5EF4-FFF2-40B4-BE49-F238E27FC236}">
                <a16:creationId xmlns:a16="http://schemas.microsoft.com/office/drawing/2014/main" id="{845ABDB8-CA7F-ED4A-B6C3-42C7CCF60625}"/>
              </a:ext>
            </a:extLst>
          </p:cNvPr>
          <p:cNvPicPr>
            <a:picLocks noChangeAspect="1"/>
          </p:cNvPicPr>
          <p:nvPr/>
        </p:nvPicPr>
        <p:blipFill>
          <a:blip r:embed="rId9"/>
          <a:stretch>
            <a:fillRect/>
          </a:stretch>
        </p:blipFill>
        <p:spPr>
          <a:xfrm>
            <a:off x="2614375" y="4987794"/>
            <a:ext cx="1323459" cy="952890"/>
          </a:xfrm>
          <a:prstGeom prst="rect">
            <a:avLst/>
          </a:prstGeom>
        </p:spPr>
      </p:pic>
      <p:pic>
        <p:nvPicPr>
          <p:cNvPr id="8" name="Picture 7">
            <a:extLst>
              <a:ext uri="{FF2B5EF4-FFF2-40B4-BE49-F238E27FC236}">
                <a16:creationId xmlns:a16="http://schemas.microsoft.com/office/drawing/2014/main" id="{E0F2A13F-0703-B04E-B94C-494436B64D30}"/>
              </a:ext>
            </a:extLst>
          </p:cNvPr>
          <p:cNvPicPr>
            <a:picLocks noChangeAspect="1"/>
          </p:cNvPicPr>
          <p:nvPr/>
        </p:nvPicPr>
        <p:blipFill>
          <a:blip r:embed="rId10"/>
          <a:stretch>
            <a:fillRect/>
          </a:stretch>
        </p:blipFill>
        <p:spPr>
          <a:xfrm>
            <a:off x="371370" y="4811477"/>
            <a:ext cx="1295400" cy="1231900"/>
          </a:xfrm>
          <a:prstGeom prst="rect">
            <a:avLst/>
          </a:prstGeom>
        </p:spPr>
      </p:pic>
      <p:pic>
        <p:nvPicPr>
          <p:cNvPr id="12" name="Picture 11">
            <a:extLst>
              <a:ext uri="{FF2B5EF4-FFF2-40B4-BE49-F238E27FC236}">
                <a16:creationId xmlns:a16="http://schemas.microsoft.com/office/drawing/2014/main" id="{C725A783-7361-DA49-BB9F-30F60B0E80A5}"/>
              </a:ext>
            </a:extLst>
          </p:cNvPr>
          <p:cNvPicPr>
            <a:picLocks noChangeAspect="1"/>
          </p:cNvPicPr>
          <p:nvPr/>
        </p:nvPicPr>
        <p:blipFill>
          <a:blip r:embed="rId11"/>
          <a:stretch>
            <a:fillRect/>
          </a:stretch>
        </p:blipFill>
        <p:spPr>
          <a:xfrm>
            <a:off x="233688" y="6043377"/>
            <a:ext cx="1713026" cy="658856"/>
          </a:xfrm>
          <a:prstGeom prst="rect">
            <a:avLst/>
          </a:prstGeom>
        </p:spPr>
      </p:pic>
      <p:pic>
        <p:nvPicPr>
          <p:cNvPr id="20" name="Picture 19">
            <a:extLst>
              <a:ext uri="{FF2B5EF4-FFF2-40B4-BE49-F238E27FC236}">
                <a16:creationId xmlns:a16="http://schemas.microsoft.com/office/drawing/2014/main" id="{730A40F1-3F6C-4A4E-936F-A06A6C7FC130}"/>
              </a:ext>
            </a:extLst>
          </p:cNvPr>
          <p:cNvPicPr>
            <a:picLocks noChangeAspect="1"/>
          </p:cNvPicPr>
          <p:nvPr/>
        </p:nvPicPr>
        <p:blipFill>
          <a:blip r:embed="rId12"/>
          <a:stretch>
            <a:fillRect/>
          </a:stretch>
        </p:blipFill>
        <p:spPr>
          <a:xfrm>
            <a:off x="298945" y="1893813"/>
            <a:ext cx="1698093" cy="665919"/>
          </a:xfrm>
          <a:prstGeom prst="rect">
            <a:avLst/>
          </a:prstGeom>
        </p:spPr>
      </p:pic>
      <p:pic>
        <p:nvPicPr>
          <p:cNvPr id="23" name="Picture 22">
            <a:extLst>
              <a:ext uri="{FF2B5EF4-FFF2-40B4-BE49-F238E27FC236}">
                <a16:creationId xmlns:a16="http://schemas.microsoft.com/office/drawing/2014/main" id="{5D615F96-961D-AE49-B1EB-4B78FF499043}"/>
              </a:ext>
            </a:extLst>
          </p:cNvPr>
          <p:cNvPicPr>
            <a:picLocks noChangeAspect="1"/>
          </p:cNvPicPr>
          <p:nvPr/>
        </p:nvPicPr>
        <p:blipFill>
          <a:blip r:embed="rId13"/>
          <a:stretch>
            <a:fillRect/>
          </a:stretch>
        </p:blipFill>
        <p:spPr>
          <a:xfrm>
            <a:off x="270127" y="3973045"/>
            <a:ext cx="1718459" cy="1076044"/>
          </a:xfrm>
          <a:prstGeom prst="rect">
            <a:avLst/>
          </a:prstGeom>
        </p:spPr>
      </p:pic>
      <p:pic>
        <p:nvPicPr>
          <p:cNvPr id="28" name="Picture 27" descr="standardchartered.jpg">
            <a:extLst>
              <a:ext uri="{FF2B5EF4-FFF2-40B4-BE49-F238E27FC236}">
                <a16:creationId xmlns:a16="http://schemas.microsoft.com/office/drawing/2014/main" id="{492D6A67-8047-0946-9AE1-57A387A2915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623159" y="6119447"/>
            <a:ext cx="1461898" cy="559790"/>
          </a:xfrm>
          <a:prstGeom prst="rect">
            <a:avLst/>
          </a:prstGeom>
          <a:ln>
            <a:noFill/>
          </a:ln>
          <a:effectLst/>
        </p:spPr>
      </p:pic>
      <p:pic>
        <p:nvPicPr>
          <p:cNvPr id="26" name="Picture 25">
            <a:extLst>
              <a:ext uri="{FF2B5EF4-FFF2-40B4-BE49-F238E27FC236}">
                <a16:creationId xmlns:a16="http://schemas.microsoft.com/office/drawing/2014/main" id="{5BC06E5D-94C0-7C40-B763-20020A11DBD2}"/>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2479703" y="361108"/>
            <a:ext cx="1949567" cy="920937"/>
          </a:xfrm>
          <a:prstGeom prst="rect">
            <a:avLst/>
          </a:prstGeom>
        </p:spPr>
      </p:pic>
      <p:pic>
        <p:nvPicPr>
          <p:cNvPr id="30" name="Picture 29">
            <a:extLst>
              <a:ext uri="{FF2B5EF4-FFF2-40B4-BE49-F238E27FC236}">
                <a16:creationId xmlns:a16="http://schemas.microsoft.com/office/drawing/2014/main" id="{55C25305-3823-FC43-AE00-5BA884451A14}"/>
              </a:ext>
            </a:extLst>
          </p:cNvPr>
          <p:cNvPicPr>
            <a:picLocks noChangeAspect="1"/>
          </p:cNvPicPr>
          <p:nvPr/>
        </p:nvPicPr>
        <p:blipFill>
          <a:blip r:embed="rId16"/>
          <a:stretch>
            <a:fillRect/>
          </a:stretch>
        </p:blipFill>
        <p:spPr>
          <a:xfrm>
            <a:off x="2505393" y="1858315"/>
            <a:ext cx="1474913" cy="196655"/>
          </a:xfrm>
          <a:prstGeom prst="rect">
            <a:avLst/>
          </a:prstGeom>
        </p:spPr>
      </p:pic>
    </p:spTree>
    <p:extLst>
      <p:ext uri="{BB962C8B-B14F-4D97-AF65-F5344CB8AC3E}">
        <p14:creationId xmlns:p14="http://schemas.microsoft.com/office/powerpoint/2010/main" val="3675715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6208776"/>
            <a:ext cx="9906000" cy="6492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229980" y="5995346"/>
            <a:ext cx="1040409" cy="916257"/>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16965" y="896112"/>
            <a:ext cx="7260336" cy="830997"/>
          </a:xfrm>
          <a:prstGeom prst="rect">
            <a:avLst/>
          </a:prstGeom>
          <a:noFill/>
        </p:spPr>
        <p:txBody>
          <a:bodyPr wrap="square" rtlCol="0">
            <a:spAutoFit/>
          </a:bodyPr>
          <a:lstStyle/>
          <a:p>
            <a:r>
              <a:rPr lang="en-US" sz="2400" b="1" dirty="0">
                <a:solidFill>
                  <a:srgbClr val="E85E0D"/>
                </a:solidFill>
                <a:latin typeface="Helvetica" charset="0"/>
                <a:ea typeface="Helvetica" charset="0"/>
                <a:cs typeface="Helvetica" charset="0"/>
              </a:rPr>
              <a:t>A snapshot of our conversation</a:t>
            </a:r>
          </a:p>
          <a:p>
            <a:r>
              <a:rPr lang="en-US" sz="2400" b="1" dirty="0">
                <a:solidFill>
                  <a:srgbClr val="E85E0D"/>
                </a:solidFill>
                <a:latin typeface="Helvetica" charset="0"/>
                <a:ea typeface="Helvetica" charset="0"/>
                <a:cs typeface="Helvetica" charset="0"/>
              </a:rPr>
              <a:t> </a:t>
            </a:r>
          </a:p>
        </p:txBody>
      </p:sp>
      <p:cxnSp>
        <p:nvCxnSpPr>
          <p:cNvPr id="11" name="Straight Connector 10"/>
          <p:cNvCxnSpPr/>
          <p:nvPr/>
        </p:nvCxnSpPr>
        <p:spPr>
          <a:xfrm>
            <a:off x="1124712" y="1839735"/>
            <a:ext cx="44897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25260" y="1363802"/>
            <a:ext cx="7223760" cy="584775"/>
          </a:xfrm>
          <a:prstGeom prst="rect">
            <a:avLst/>
          </a:prstGeom>
          <a:noFill/>
        </p:spPr>
        <p:txBody>
          <a:bodyPr wrap="square" rtlCol="0">
            <a:spAutoFit/>
          </a:bodyPr>
          <a:lstStyle/>
          <a:p>
            <a:r>
              <a:rPr lang="en-AU" sz="1600" dirty="0">
                <a:latin typeface="Helvetica Neue Light" charset="0"/>
                <a:ea typeface="Helvetica Neue Light" charset="0"/>
                <a:cs typeface="Helvetica Neue Light" charset="0"/>
              </a:rPr>
              <a:t>Shipping is a global industry which is very large, complex and expanding!	</a:t>
            </a:r>
            <a:endParaRPr lang="en-GB" sz="1600" dirty="0">
              <a:latin typeface="Helvetica Neue Light" charset="0"/>
              <a:ea typeface="Helvetica Neue Light" charset="0"/>
              <a:cs typeface="Helvetica Neue Light" charset="0"/>
            </a:endParaRPr>
          </a:p>
          <a:p>
            <a:r>
              <a:rPr lang="en-GB" sz="1600" dirty="0"/>
              <a:t> </a:t>
            </a:r>
          </a:p>
        </p:txBody>
      </p:sp>
      <p:pic>
        <p:nvPicPr>
          <p:cNvPr id="16" name="Picture 1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69522" y="6378153"/>
            <a:ext cx="828205" cy="361482"/>
          </a:xfrm>
          <a:prstGeom prst="rect">
            <a:avLst/>
          </a:prstGeom>
        </p:spPr>
      </p:pic>
      <p:sp>
        <p:nvSpPr>
          <p:cNvPr id="17" name="Rectangle 16"/>
          <p:cNvSpPr/>
          <p:nvPr/>
        </p:nvSpPr>
        <p:spPr>
          <a:xfrm>
            <a:off x="987552" y="1876049"/>
            <a:ext cx="7781970" cy="3285515"/>
          </a:xfrm>
          <a:prstGeom prst="rect">
            <a:avLst/>
          </a:prstGeom>
        </p:spPr>
        <p:txBody>
          <a:bodyPr wrap="square">
            <a:spAutoFit/>
          </a:bodyPr>
          <a:lstStyle/>
          <a:p>
            <a:pPr marL="285750" indent="-285750">
              <a:lnSpc>
                <a:spcPts val="1920"/>
              </a:lnSpc>
              <a:spcAft>
                <a:spcPts val="800"/>
              </a:spcAft>
              <a:buFont typeface="Arial" panose="020B0604020202020204" pitchFamily="34" charset="0"/>
              <a:buChar char="•"/>
            </a:pPr>
            <a:r>
              <a:rPr lang="en-AU" sz="1600" dirty="0">
                <a:latin typeface="Helvetica Neue Light" charset="0"/>
                <a:ea typeface="Helvetica Neue Light" charset="0"/>
                <a:cs typeface="Helvetica Neue Light" charset="0"/>
              </a:rPr>
              <a:t>The speed of technological development and advancement across the Shipping industry is increasing</a:t>
            </a:r>
          </a:p>
          <a:p>
            <a:pPr marL="285750" indent="-285750">
              <a:lnSpc>
                <a:spcPts val="1920"/>
              </a:lnSpc>
              <a:spcAft>
                <a:spcPts val="800"/>
              </a:spcAft>
              <a:buFont typeface="Arial" panose="020B0604020202020204" pitchFamily="34" charset="0"/>
              <a:buChar char="•"/>
            </a:pPr>
            <a:r>
              <a:rPr lang="en-AU" sz="1600" dirty="0">
                <a:latin typeface="Helvetica Neue Light" charset="0"/>
                <a:ea typeface="Helvetica Neue Light" charset="0"/>
                <a:cs typeface="Helvetica Neue Light" charset="0"/>
              </a:rPr>
              <a:t>While this is having a positive shift in the overall decline on number of safety related incidents*</a:t>
            </a:r>
          </a:p>
          <a:p>
            <a:pPr marL="285750" indent="-285750">
              <a:lnSpc>
                <a:spcPts val="1920"/>
              </a:lnSpc>
              <a:spcAft>
                <a:spcPts val="800"/>
              </a:spcAft>
              <a:buFont typeface="Arial" panose="020B0604020202020204" pitchFamily="34" charset="0"/>
              <a:buChar char="•"/>
            </a:pPr>
            <a:r>
              <a:rPr lang="en-AU" sz="1600" dirty="0">
                <a:latin typeface="Helvetica Neue Light" charset="0"/>
                <a:ea typeface="Helvetica Neue Light" charset="0"/>
                <a:cs typeface="Helvetica Neue Light" charset="0"/>
              </a:rPr>
              <a:t>Some areas of the globe are struggling to keep pace in people terms – with a potential over reliance on technology </a:t>
            </a:r>
          </a:p>
          <a:p>
            <a:pPr marL="285750" indent="-285750">
              <a:lnSpc>
                <a:spcPts val="1920"/>
              </a:lnSpc>
              <a:spcAft>
                <a:spcPts val="800"/>
              </a:spcAft>
              <a:buFont typeface="Arial" panose="020B0604020202020204" pitchFamily="34" charset="0"/>
              <a:buChar char="•"/>
            </a:pPr>
            <a:r>
              <a:rPr lang="en-AU" sz="1600" dirty="0">
                <a:latin typeface="Helvetica Neue Light" charset="0"/>
                <a:ea typeface="Helvetica Neue Light" charset="0"/>
                <a:cs typeface="Helvetica Neue Light" charset="0"/>
              </a:rPr>
              <a:t>This is driven by Board and Owners demanding more economies of scale in business process and practices, and an</a:t>
            </a:r>
          </a:p>
          <a:p>
            <a:pPr marL="285750" indent="-285750">
              <a:lnSpc>
                <a:spcPts val="1920"/>
              </a:lnSpc>
              <a:spcAft>
                <a:spcPts val="800"/>
              </a:spcAft>
              <a:buFont typeface="Arial" panose="020B0604020202020204" pitchFamily="34" charset="0"/>
              <a:buChar char="•"/>
            </a:pPr>
            <a:r>
              <a:rPr lang="en-AU" sz="1600" dirty="0">
                <a:latin typeface="Helvetica Neue Light" charset="0"/>
                <a:ea typeface="Helvetica Neue Light" charset="0"/>
                <a:cs typeface="Helvetica Neue Light" charset="0"/>
              </a:rPr>
              <a:t>Increase in regulation</a:t>
            </a:r>
          </a:p>
          <a:p>
            <a:pPr marL="285750" indent="-285750">
              <a:lnSpc>
                <a:spcPts val="1920"/>
              </a:lnSpc>
              <a:spcAft>
                <a:spcPts val="800"/>
              </a:spcAft>
              <a:buFont typeface="Arial" panose="020B0604020202020204" pitchFamily="34" charset="0"/>
              <a:buChar char="•"/>
            </a:pPr>
            <a:r>
              <a:rPr lang="en-AU" sz="1600" dirty="0">
                <a:latin typeface="Helvetica Neue Light" charset="0"/>
                <a:ea typeface="Helvetica Neue Light" charset="0"/>
                <a:cs typeface="Helvetica Neue Light" charset="0"/>
              </a:rPr>
              <a:t>This complexity has lead to a ‘tick in the box’ culture for certain aspects of the business – particularly around people practices</a:t>
            </a:r>
            <a:endParaRPr lang="en-GB" sz="1600" dirty="0">
              <a:latin typeface="Helvetica Neue Light" charset="0"/>
              <a:ea typeface="Helvetica Neue Light" charset="0"/>
              <a:cs typeface="Helvetica Neue Light" charset="0"/>
            </a:endParaRPr>
          </a:p>
        </p:txBody>
      </p:sp>
      <p:sp>
        <p:nvSpPr>
          <p:cNvPr id="20" name="Oval 19"/>
          <p:cNvSpPr/>
          <p:nvPr/>
        </p:nvSpPr>
        <p:spPr>
          <a:xfrm>
            <a:off x="441086" y="6531462"/>
            <a:ext cx="422065" cy="37170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211" y="6099350"/>
            <a:ext cx="989950" cy="758650"/>
          </a:xfrm>
          <a:prstGeom prst="rect">
            <a:avLst/>
          </a:prstGeom>
        </p:spPr>
      </p:pic>
      <p:sp>
        <p:nvSpPr>
          <p:cNvPr id="19" name="Slide Number Placeholder 5"/>
          <p:cNvSpPr>
            <a:spLocks noGrp="1"/>
          </p:cNvSpPr>
          <p:nvPr>
            <p:ph type="sldNum" sz="quarter" idx="4294967295"/>
          </p:nvPr>
        </p:nvSpPr>
        <p:spPr>
          <a:xfrm>
            <a:off x="147768" y="6220463"/>
            <a:ext cx="574023"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chemeClr val="bg1"/>
                </a:solidFill>
              </a:defRPr>
            </a:lvl1pPr>
          </a:lstStyle>
          <a:p>
            <a:pPr>
              <a:defRPr/>
            </a:pPr>
            <a:fld id="{6EE7780B-540C-FC42-86E1-B547B5C2F750}" type="slidenum">
              <a:rPr lang="en-US" smtClean="0"/>
              <a:t>7</a:t>
            </a:fld>
            <a:endParaRPr lang="en-US" dirty="0"/>
          </a:p>
        </p:txBody>
      </p:sp>
      <p:sp>
        <p:nvSpPr>
          <p:cNvPr id="3" name="TextBox 2">
            <a:extLst>
              <a:ext uri="{FF2B5EF4-FFF2-40B4-BE49-F238E27FC236}">
                <a16:creationId xmlns:a16="http://schemas.microsoft.com/office/drawing/2014/main" id="{70B96BEE-6F5D-6F47-BE9C-D8DAF00BC9F2}"/>
              </a:ext>
            </a:extLst>
          </p:cNvPr>
          <p:cNvSpPr txBox="1"/>
          <p:nvPr/>
        </p:nvSpPr>
        <p:spPr>
          <a:xfrm>
            <a:off x="1124712" y="5910606"/>
            <a:ext cx="7124308" cy="261610"/>
          </a:xfrm>
          <a:prstGeom prst="rect">
            <a:avLst/>
          </a:prstGeom>
          <a:noFill/>
        </p:spPr>
        <p:txBody>
          <a:bodyPr wrap="square" rtlCol="0">
            <a:spAutoFit/>
          </a:bodyPr>
          <a:lstStyle/>
          <a:p>
            <a:r>
              <a:rPr lang="en-AU" sz="1050" dirty="0">
                <a:latin typeface="Helvetica" pitchFamily="2" charset="0"/>
              </a:rPr>
              <a:t>*AGCS Safety Shipping Review 2017</a:t>
            </a:r>
            <a:endParaRPr lang="en-US" sz="1050" dirty="0">
              <a:latin typeface="Helvetica" pitchFamily="2" charset="0"/>
            </a:endParaRPr>
          </a:p>
        </p:txBody>
      </p:sp>
    </p:spTree>
    <p:extLst>
      <p:ext uri="{BB962C8B-B14F-4D97-AF65-F5344CB8AC3E}">
        <p14:creationId xmlns:p14="http://schemas.microsoft.com/office/powerpoint/2010/main" val="75159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6208776"/>
            <a:ext cx="9906000" cy="6492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229980" y="5995346"/>
            <a:ext cx="1040409" cy="916257"/>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16965" y="896112"/>
            <a:ext cx="7260336" cy="830997"/>
          </a:xfrm>
          <a:prstGeom prst="rect">
            <a:avLst/>
          </a:prstGeom>
          <a:noFill/>
        </p:spPr>
        <p:txBody>
          <a:bodyPr wrap="square" rtlCol="0">
            <a:spAutoFit/>
          </a:bodyPr>
          <a:lstStyle/>
          <a:p>
            <a:r>
              <a:rPr lang="en-US" sz="2400" b="1" dirty="0">
                <a:solidFill>
                  <a:srgbClr val="E85E0D"/>
                </a:solidFill>
                <a:latin typeface="Helvetica" charset="0"/>
                <a:ea typeface="Helvetica" charset="0"/>
                <a:cs typeface="Helvetica" charset="0"/>
              </a:rPr>
              <a:t>People Practices</a:t>
            </a:r>
          </a:p>
          <a:p>
            <a:r>
              <a:rPr lang="en-US" sz="2400" b="1" dirty="0">
                <a:solidFill>
                  <a:srgbClr val="E85E0D"/>
                </a:solidFill>
                <a:latin typeface="Helvetica" charset="0"/>
                <a:ea typeface="Helvetica" charset="0"/>
                <a:cs typeface="Helvetica" charset="0"/>
              </a:rPr>
              <a:t> </a:t>
            </a:r>
          </a:p>
        </p:txBody>
      </p:sp>
      <p:cxnSp>
        <p:nvCxnSpPr>
          <p:cNvPr id="11" name="Straight Connector 10"/>
          <p:cNvCxnSpPr/>
          <p:nvPr/>
        </p:nvCxnSpPr>
        <p:spPr>
          <a:xfrm>
            <a:off x="1124712" y="1839735"/>
            <a:ext cx="44897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25260" y="1363802"/>
            <a:ext cx="7223760" cy="584775"/>
          </a:xfrm>
          <a:prstGeom prst="rect">
            <a:avLst/>
          </a:prstGeom>
          <a:noFill/>
        </p:spPr>
        <p:txBody>
          <a:bodyPr wrap="square" rtlCol="0">
            <a:spAutoFit/>
          </a:bodyPr>
          <a:lstStyle/>
          <a:p>
            <a:r>
              <a:rPr lang="en-AU" sz="1600" dirty="0">
                <a:latin typeface="Helvetica Neue Light" charset="0"/>
                <a:ea typeface="Helvetica Neue Light" charset="0"/>
                <a:cs typeface="Helvetica Neue Light" charset="0"/>
              </a:rPr>
              <a:t>Shipping is a global industry which is very large, complex and expanding!	</a:t>
            </a:r>
            <a:endParaRPr lang="en-GB" sz="1600" dirty="0">
              <a:latin typeface="Helvetica Neue Light" charset="0"/>
              <a:ea typeface="Helvetica Neue Light" charset="0"/>
              <a:cs typeface="Helvetica Neue Light" charset="0"/>
            </a:endParaRPr>
          </a:p>
          <a:p>
            <a:r>
              <a:rPr lang="en-GB" sz="1600" dirty="0"/>
              <a:t> </a:t>
            </a:r>
          </a:p>
        </p:txBody>
      </p:sp>
      <p:pic>
        <p:nvPicPr>
          <p:cNvPr id="16" name="Picture 1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69522" y="6378153"/>
            <a:ext cx="828205" cy="361482"/>
          </a:xfrm>
          <a:prstGeom prst="rect">
            <a:avLst/>
          </a:prstGeom>
        </p:spPr>
      </p:pic>
      <p:sp>
        <p:nvSpPr>
          <p:cNvPr id="17" name="Rectangle 16"/>
          <p:cNvSpPr/>
          <p:nvPr/>
        </p:nvSpPr>
        <p:spPr>
          <a:xfrm>
            <a:off x="987552" y="1876049"/>
            <a:ext cx="7781970" cy="4324261"/>
          </a:xfrm>
          <a:prstGeom prst="rect">
            <a:avLst/>
          </a:prstGeom>
        </p:spPr>
        <p:txBody>
          <a:bodyPr wrap="square">
            <a:spAutoFit/>
          </a:bodyPr>
          <a:lstStyle/>
          <a:p>
            <a:pPr marL="285750" indent="-285750">
              <a:lnSpc>
                <a:spcPts val="1920"/>
              </a:lnSpc>
              <a:spcAft>
                <a:spcPts val="800"/>
              </a:spcAft>
              <a:buFont typeface="Arial" panose="020B0604020202020204" pitchFamily="34" charset="0"/>
              <a:buChar char="•"/>
            </a:pPr>
            <a:r>
              <a:rPr lang="en-AU" sz="1600" dirty="0">
                <a:latin typeface="Helvetica Neue Light" charset="0"/>
                <a:ea typeface="Helvetica Neue Light" charset="0"/>
                <a:cs typeface="Helvetica Neue Light" charset="0"/>
              </a:rPr>
              <a:t>The cyclical nature of shipping has lead, historically, to ‘short termism’ in the development of people – with a stronger focus on technical training vs soft skills training</a:t>
            </a:r>
          </a:p>
          <a:p>
            <a:pPr marL="285750" indent="-285750">
              <a:lnSpc>
                <a:spcPts val="1920"/>
              </a:lnSpc>
              <a:spcAft>
                <a:spcPts val="800"/>
              </a:spcAft>
              <a:buFont typeface="Arial" panose="020B0604020202020204" pitchFamily="34" charset="0"/>
              <a:buChar char="•"/>
            </a:pPr>
            <a:r>
              <a:rPr lang="en-AU" sz="1600" dirty="0">
                <a:latin typeface="Helvetica Neue Light" charset="0"/>
                <a:ea typeface="Helvetica Neue Light" charset="0"/>
                <a:cs typeface="Helvetica Neue Light" charset="0"/>
              </a:rPr>
              <a:t>These soft skills include:</a:t>
            </a:r>
          </a:p>
          <a:p>
            <a:pPr marL="742950" lvl="1" indent="-285750">
              <a:buFont typeface="Arial" panose="020B0604020202020204" pitchFamily="34" charset="0"/>
              <a:buChar char="•"/>
            </a:pPr>
            <a:r>
              <a:rPr lang="en-GB" sz="1600" dirty="0">
                <a:latin typeface="Helvetica Neue Light" charset="0"/>
                <a:ea typeface="Helvetica Neue Light" charset="0"/>
                <a:cs typeface="Helvetica Neue Light" charset="0"/>
              </a:rPr>
              <a:t>Feedback &amp; recognition</a:t>
            </a:r>
          </a:p>
          <a:p>
            <a:pPr marL="742950" lvl="1" indent="-285750">
              <a:buFont typeface="Arial" panose="020B0604020202020204" pitchFamily="34" charset="0"/>
              <a:buChar char="•"/>
            </a:pPr>
            <a:r>
              <a:rPr lang="en-GB" sz="1600" dirty="0">
                <a:latin typeface="Helvetica Neue Light" charset="0"/>
                <a:ea typeface="Helvetica Neue Light" charset="0"/>
                <a:cs typeface="Helvetica Neue Light" charset="0"/>
              </a:rPr>
              <a:t>Trust</a:t>
            </a:r>
          </a:p>
          <a:p>
            <a:pPr marL="742950" lvl="1" indent="-285750">
              <a:buFont typeface="Arial" panose="020B0604020202020204" pitchFamily="34" charset="0"/>
              <a:buChar char="•"/>
            </a:pPr>
            <a:r>
              <a:rPr lang="en-GB" sz="1600" dirty="0">
                <a:latin typeface="Helvetica Neue Light" charset="0"/>
                <a:ea typeface="Helvetica Neue Light" charset="0"/>
                <a:cs typeface="Helvetica Neue Light" charset="0"/>
              </a:rPr>
              <a:t>Respect and understanding of diversity</a:t>
            </a:r>
          </a:p>
          <a:p>
            <a:pPr marL="742950" lvl="1" indent="-285750">
              <a:buFont typeface="Arial" panose="020B0604020202020204" pitchFamily="34" charset="0"/>
              <a:buChar char="•"/>
            </a:pPr>
            <a:r>
              <a:rPr lang="en-GB" sz="1600" dirty="0">
                <a:latin typeface="Helvetica Neue Light" charset="0"/>
                <a:ea typeface="Helvetica Neue Light" charset="0"/>
                <a:cs typeface="Helvetica Neue Light" charset="0"/>
              </a:rPr>
              <a:t>Collaboration &amp; Innovation</a:t>
            </a:r>
          </a:p>
          <a:p>
            <a:pPr marL="742950" lvl="1" indent="-285750">
              <a:buFont typeface="Arial" panose="020B0604020202020204" pitchFamily="34" charset="0"/>
              <a:buChar char="•"/>
            </a:pPr>
            <a:r>
              <a:rPr lang="en-GB" sz="1600" dirty="0">
                <a:latin typeface="Helvetica Neue Light" charset="0"/>
                <a:ea typeface="Helvetica Neue Light" charset="0"/>
                <a:cs typeface="Helvetica Neue Light" charset="0"/>
              </a:rPr>
              <a:t>Conflict management</a:t>
            </a:r>
          </a:p>
          <a:p>
            <a:pPr marL="742950" lvl="1" indent="-285750">
              <a:buFont typeface="Arial" panose="020B0604020202020204" pitchFamily="34" charset="0"/>
              <a:buChar char="•"/>
            </a:pPr>
            <a:r>
              <a:rPr lang="en-GB" sz="1600" dirty="0">
                <a:latin typeface="Helvetica Neue Light" charset="0"/>
                <a:ea typeface="Helvetica Neue Light" charset="0"/>
                <a:cs typeface="Helvetica Neue Light" charset="0"/>
              </a:rPr>
              <a:t>Personal accountability</a:t>
            </a:r>
          </a:p>
          <a:p>
            <a:pPr marL="742950" lvl="1" indent="-285750">
              <a:buFont typeface="Arial" panose="020B0604020202020204" pitchFamily="34" charset="0"/>
              <a:buChar char="•"/>
            </a:pPr>
            <a:r>
              <a:rPr lang="en-GB" sz="1600" dirty="0">
                <a:latin typeface="Helvetica Neue Light" charset="0"/>
                <a:ea typeface="Helvetica Neue Light" charset="0"/>
                <a:cs typeface="Helvetica Neue Light" charset="0"/>
              </a:rPr>
              <a:t>Personal awareness and emotional awareness</a:t>
            </a:r>
          </a:p>
          <a:p>
            <a:pPr marL="742950" lvl="1" indent="-285750">
              <a:buFont typeface="Arial" panose="020B0604020202020204" pitchFamily="34" charset="0"/>
              <a:buChar char="•"/>
            </a:pPr>
            <a:r>
              <a:rPr lang="en-GB" sz="1600" dirty="0">
                <a:latin typeface="Helvetica Neue Light" charset="0"/>
                <a:ea typeface="Helvetica Neue Light" charset="0"/>
                <a:cs typeface="Helvetica Neue Light" charset="0"/>
              </a:rPr>
              <a:t>Leadership</a:t>
            </a:r>
          </a:p>
          <a:p>
            <a:pPr marL="285750" indent="-285750">
              <a:buFont typeface="Arial" panose="020B0604020202020204" pitchFamily="34" charset="0"/>
              <a:buChar char="•"/>
            </a:pPr>
            <a:endParaRPr lang="en-GB" sz="1600" dirty="0">
              <a:latin typeface="Helvetica Neue Light" charset="0"/>
              <a:ea typeface="Helvetica Neue Light" charset="0"/>
              <a:cs typeface="Helvetica Neue Light" charset="0"/>
            </a:endParaRPr>
          </a:p>
          <a:p>
            <a:pPr marL="285750" indent="-285750">
              <a:buFont typeface="Arial" panose="020B0604020202020204" pitchFamily="34" charset="0"/>
              <a:buChar char="•"/>
            </a:pPr>
            <a:r>
              <a:rPr lang="en-GB" sz="1600" dirty="0">
                <a:latin typeface="Helvetica Neue Light" charset="0"/>
                <a:ea typeface="Helvetica Neue Light" charset="0"/>
                <a:cs typeface="Helvetica Neue Light" charset="0"/>
              </a:rPr>
              <a:t>And importantly developing and maintaining a strong ‘Safety Culture’</a:t>
            </a:r>
          </a:p>
          <a:p>
            <a:pPr marL="742950" lvl="1" indent="-285750">
              <a:lnSpc>
                <a:spcPts val="1920"/>
              </a:lnSpc>
              <a:spcAft>
                <a:spcPts val="800"/>
              </a:spcAft>
              <a:buFont typeface="Arial" panose="020B0604020202020204" pitchFamily="34" charset="0"/>
              <a:buChar char="•"/>
            </a:pPr>
            <a:endParaRPr lang="en-AU" sz="1600" dirty="0">
              <a:latin typeface="Helvetica Neue Light" charset="0"/>
              <a:ea typeface="Helvetica Neue Light" charset="0"/>
              <a:cs typeface="Helvetica Neue Light" charset="0"/>
            </a:endParaRPr>
          </a:p>
          <a:p>
            <a:pPr marL="285750" indent="-285750">
              <a:lnSpc>
                <a:spcPts val="1920"/>
              </a:lnSpc>
              <a:spcAft>
                <a:spcPts val="800"/>
              </a:spcAft>
              <a:buFont typeface="Arial" panose="020B0604020202020204" pitchFamily="34" charset="0"/>
              <a:buChar char="•"/>
            </a:pPr>
            <a:endParaRPr lang="en-GB" sz="1600" dirty="0">
              <a:latin typeface="Helvetica Neue Light" charset="0"/>
              <a:ea typeface="Helvetica Neue Light" charset="0"/>
              <a:cs typeface="Helvetica Neue Light" charset="0"/>
            </a:endParaRPr>
          </a:p>
        </p:txBody>
      </p:sp>
      <p:sp>
        <p:nvSpPr>
          <p:cNvPr id="20" name="Oval 19"/>
          <p:cNvSpPr/>
          <p:nvPr/>
        </p:nvSpPr>
        <p:spPr>
          <a:xfrm>
            <a:off x="441086" y="6531462"/>
            <a:ext cx="422065" cy="37170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211" y="6099350"/>
            <a:ext cx="989950" cy="758650"/>
          </a:xfrm>
          <a:prstGeom prst="rect">
            <a:avLst/>
          </a:prstGeom>
        </p:spPr>
      </p:pic>
      <p:sp>
        <p:nvSpPr>
          <p:cNvPr id="19" name="Slide Number Placeholder 5"/>
          <p:cNvSpPr>
            <a:spLocks noGrp="1"/>
          </p:cNvSpPr>
          <p:nvPr>
            <p:ph type="sldNum" sz="quarter" idx="4294967295"/>
          </p:nvPr>
        </p:nvSpPr>
        <p:spPr>
          <a:xfrm>
            <a:off x="147768" y="6220463"/>
            <a:ext cx="574023"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chemeClr val="bg1"/>
                </a:solidFill>
              </a:defRPr>
            </a:lvl1pPr>
          </a:lstStyle>
          <a:p>
            <a:pPr>
              <a:defRPr/>
            </a:pPr>
            <a:fld id="{6EE7780B-540C-FC42-86E1-B547B5C2F750}" type="slidenum">
              <a:rPr lang="en-US" smtClean="0"/>
              <a:t>8</a:t>
            </a:fld>
            <a:endParaRPr lang="en-US" dirty="0"/>
          </a:p>
        </p:txBody>
      </p:sp>
    </p:spTree>
    <p:extLst>
      <p:ext uri="{BB962C8B-B14F-4D97-AF65-F5344CB8AC3E}">
        <p14:creationId xmlns:p14="http://schemas.microsoft.com/office/powerpoint/2010/main" val="193026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4926"/>
            <a:ext cx="9906000" cy="6753198"/>
          </a:xfrm>
          <a:prstGeom prst="rect">
            <a:avLst/>
          </a:prstGeom>
        </p:spPr>
      </p:pic>
      <p:sp>
        <p:nvSpPr>
          <p:cNvPr id="3" name="Rectangle 2"/>
          <p:cNvSpPr/>
          <p:nvPr/>
        </p:nvSpPr>
        <p:spPr>
          <a:xfrm>
            <a:off x="0" y="-4926"/>
            <a:ext cx="5015060" cy="6916529"/>
          </a:xfrm>
          <a:prstGeom prst="rect">
            <a:avLst/>
          </a:prstGeom>
          <a:gradFill flip="none" rotWithShape="1">
            <a:gsLst>
              <a:gs pos="79000">
                <a:srgbClr val="FFFFFF">
                  <a:alpha val="79000"/>
                </a:srgbClr>
              </a:gs>
              <a:gs pos="65000">
                <a:schemeClr val="bg1">
                  <a:alpha val="91000"/>
                </a:schemeClr>
              </a:gs>
              <a:gs pos="100000">
                <a:schemeClr val="bg1">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6208776"/>
            <a:ext cx="9906000" cy="6492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69522" y="6378153"/>
            <a:ext cx="828205" cy="361482"/>
          </a:xfrm>
          <a:prstGeom prst="rect">
            <a:avLst/>
          </a:prstGeom>
        </p:spPr>
      </p:pic>
      <p:sp>
        <p:nvSpPr>
          <p:cNvPr id="8" name="Rectangle 7"/>
          <p:cNvSpPr/>
          <p:nvPr/>
        </p:nvSpPr>
        <p:spPr>
          <a:xfrm>
            <a:off x="362161" y="2409301"/>
            <a:ext cx="3275076" cy="2492990"/>
          </a:xfrm>
          <a:prstGeom prst="rect">
            <a:avLst/>
          </a:prstGeom>
        </p:spPr>
        <p:txBody>
          <a:bodyPr wrap="square">
            <a:spAutoFit/>
          </a:bodyPr>
          <a:lstStyle/>
          <a:p>
            <a:r>
              <a:rPr lang="en-AU" dirty="0">
                <a:solidFill>
                  <a:srgbClr val="E85E0D"/>
                </a:solidFill>
                <a:latin typeface="Helvetica" charset="0"/>
              </a:rPr>
              <a:t>Human error has long been regarded as contributing to the majority of incidents in the shipping sector. It is estimated that 75% to 96% of marine accidents can be attributed to human error</a:t>
            </a:r>
          </a:p>
          <a:p>
            <a:r>
              <a:rPr lang="en-US" dirty="0">
                <a:solidFill>
                  <a:srgbClr val="E85E0D"/>
                </a:solidFill>
                <a:latin typeface="Helvetica" charset="0"/>
              </a:rPr>
              <a:t> </a:t>
            </a:r>
          </a:p>
          <a:p>
            <a:r>
              <a:rPr lang="en-AU" sz="1200" dirty="0">
                <a:solidFill>
                  <a:srgbClr val="E85E0D"/>
                </a:solidFill>
                <a:latin typeface="Helvetica" charset="0"/>
              </a:rPr>
              <a:t>AGCS Safety Shipping Review 2017</a:t>
            </a:r>
            <a:endParaRPr lang="en-US" sz="1200" dirty="0">
              <a:solidFill>
                <a:srgbClr val="E85E0D"/>
              </a:solidFill>
              <a:effectLst/>
              <a:latin typeface="Helvetica" charset="0"/>
            </a:endParaRPr>
          </a:p>
        </p:txBody>
      </p:sp>
      <p:sp>
        <p:nvSpPr>
          <p:cNvPr id="9" name="TextBox 8"/>
          <p:cNvSpPr txBox="1"/>
          <p:nvPr/>
        </p:nvSpPr>
        <p:spPr>
          <a:xfrm>
            <a:off x="362161" y="787474"/>
            <a:ext cx="2680716" cy="1446550"/>
          </a:xfrm>
          <a:prstGeom prst="rect">
            <a:avLst/>
          </a:prstGeom>
          <a:noFill/>
        </p:spPr>
        <p:txBody>
          <a:bodyPr wrap="square" rtlCol="0">
            <a:spAutoFit/>
          </a:bodyPr>
          <a:lstStyle/>
          <a:p>
            <a:r>
              <a:rPr lang="en-US" sz="8800" b="1" dirty="0">
                <a:solidFill>
                  <a:srgbClr val="E85E0D"/>
                </a:solidFill>
                <a:latin typeface="Helvetica Neue" charset="0"/>
                <a:ea typeface="Helvetica Neue" charset="0"/>
                <a:cs typeface="Helvetica Neue" charset="0"/>
              </a:rPr>
              <a:t>75%</a:t>
            </a:r>
          </a:p>
        </p:txBody>
      </p:sp>
      <p:cxnSp>
        <p:nvCxnSpPr>
          <p:cNvPr id="11" name="Straight Connector 10"/>
          <p:cNvCxnSpPr/>
          <p:nvPr/>
        </p:nvCxnSpPr>
        <p:spPr>
          <a:xfrm>
            <a:off x="464269" y="2305378"/>
            <a:ext cx="2999232" cy="0"/>
          </a:xfrm>
          <a:prstGeom prst="line">
            <a:avLst/>
          </a:prstGeom>
          <a:ln w="19050">
            <a:solidFill>
              <a:srgbClr val="E85E0D"/>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29980" y="5995346"/>
            <a:ext cx="1040409" cy="916257"/>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41086" y="6531462"/>
            <a:ext cx="422065" cy="37170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8211" y="6099350"/>
            <a:ext cx="989950" cy="758650"/>
          </a:xfrm>
          <a:prstGeom prst="rect">
            <a:avLst/>
          </a:prstGeom>
        </p:spPr>
      </p:pic>
      <p:sp>
        <p:nvSpPr>
          <p:cNvPr id="15" name="Slide Number Placeholder 5"/>
          <p:cNvSpPr>
            <a:spLocks noGrp="1"/>
          </p:cNvSpPr>
          <p:nvPr>
            <p:ph type="sldNum" sz="quarter" idx="4294967295"/>
          </p:nvPr>
        </p:nvSpPr>
        <p:spPr>
          <a:xfrm>
            <a:off x="147768" y="6220463"/>
            <a:ext cx="574023"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chemeClr val="bg1"/>
                </a:solidFill>
              </a:defRPr>
            </a:lvl1pPr>
          </a:lstStyle>
          <a:p>
            <a:pPr>
              <a:defRPr/>
            </a:pPr>
            <a:fld id="{8ACB3523-EABB-B446-BBEF-98E0099B75E4}" type="slidenum">
              <a:rPr lang="en-US" smtClean="0"/>
              <a:t>9</a:t>
            </a:fld>
            <a:endParaRPr lang="en-US" dirty="0"/>
          </a:p>
        </p:txBody>
      </p:sp>
    </p:spTree>
    <p:extLst>
      <p:ext uri="{BB962C8B-B14F-4D97-AF65-F5344CB8AC3E}">
        <p14:creationId xmlns:p14="http://schemas.microsoft.com/office/powerpoint/2010/main" val="3442132811"/>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E75E0D"/>
      </a:hlink>
      <a:folHlink>
        <a:srgbClr val="E75E0D"/>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5040</TotalTime>
  <Words>736</Words>
  <Application>Microsoft Macintosh PowerPoint</Application>
  <PresentationFormat>A4 Paper (210x297 mm)</PresentationFormat>
  <Paragraphs>116</Paragraphs>
  <Slides>11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Calibri Light</vt:lpstr>
      <vt:lpstr>Helvetica</vt:lpstr>
      <vt:lpstr>Helvetica Light</vt:lpstr>
      <vt:lpstr>Helvetica Neue</vt:lpstr>
      <vt:lpstr>Helvetica Neue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Grant Gemmell</dc:creator>
  <cp:lastModifiedBy>Grant Gemmell</cp:lastModifiedBy>
  <cp:revision>226</cp:revision>
  <cp:lastPrinted>2017-07-27T06:59:33Z</cp:lastPrinted>
  <dcterms:created xsi:type="dcterms:W3CDTF">2017-07-01T08:17:29Z</dcterms:created>
  <dcterms:modified xsi:type="dcterms:W3CDTF">2018-02-04T22:23:02Z</dcterms:modified>
</cp:coreProperties>
</file>