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691" r:id="rId2"/>
    <p:sldId id="740" r:id="rId3"/>
    <p:sldId id="732" r:id="rId4"/>
    <p:sldId id="741" r:id="rId5"/>
    <p:sldId id="744" r:id="rId6"/>
    <p:sldId id="742" r:id="rId7"/>
    <p:sldId id="743" r:id="rId8"/>
    <p:sldId id="739" r:id="rId9"/>
  </p:sldIdLst>
  <p:sldSz cx="9144000" cy="6858000" type="screen4x3"/>
  <p:notesSz cx="6865938" cy="9998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3998">
          <p15:clr>
            <a:srgbClr val="A4A3A4"/>
          </p15:clr>
        </p15:guide>
        <p15:guide id="2" pos="2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84" userDrawn="1">
          <p15:clr>
            <a:srgbClr val="A4A3A4"/>
          </p15:clr>
        </p15:guide>
        <p15:guide id="2" pos="2115" userDrawn="1">
          <p15:clr>
            <a:srgbClr val="A4A3A4"/>
          </p15:clr>
        </p15:guide>
        <p15:guide id="3" orient="horz" pos="3149" userDrawn="1">
          <p15:clr>
            <a:srgbClr val="A4A3A4"/>
          </p15:clr>
        </p15:guide>
        <p15:guide id="4" pos="216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203"/>
    <a:srgbClr val="0000FF"/>
    <a:srgbClr val="FFFFFF"/>
    <a:srgbClr val="225070"/>
    <a:srgbClr val="EA0000"/>
    <a:srgbClr val="3885BA"/>
    <a:srgbClr val="BCD7EA"/>
    <a:srgbClr val="AC0000"/>
    <a:srgbClr val="949494"/>
    <a:srgbClr val="B8C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1" autoAdjust="0"/>
    <p:restoredTop sz="95913" autoAdjust="0"/>
  </p:normalViewPr>
  <p:slideViewPr>
    <p:cSldViewPr snapToGrid="0" snapToObjects="1">
      <p:cViewPr varScale="1">
        <p:scale>
          <a:sx n="96" d="100"/>
          <a:sy n="96" d="100"/>
        </p:scale>
        <p:origin x="984" y="68"/>
      </p:cViewPr>
      <p:guideLst>
        <p:guide orient="horz" pos="3998"/>
        <p:guide pos="2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2130" y="360"/>
      </p:cViewPr>
      <p:guideLst>
        <p:guide orient="horz" pos="3384"/>
        <p:guide pos="2115"/>
        <p:guide orient="horz" pos="3149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AAFC0E-225F-4FB8-BBCB-52173FE9835D}" type="doc">
      <dgm:prSet loTypeId="urn:microsoft.com/office/officeart/2005/8/layout/cycle3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9ED55D83-5747-4BF1-AF85-346F67A1BA54}">
      <dgm:prSet phldrT="[Text]"/>
      <dgm:spPr>
        <a:xfrm>
          <a:off x="2464067" y="611"/>
          <a:ext cx="2877603" cy="1438801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Providing customers with new perspectives helping to drive their business forward.</a:t>
          </a:r>
        </a:p>
      </dgm:t>
    </dgm:pt>
    <dgm:pt modelId="{B1294858-5738-4266-B6B4-81C51EDDD33D}" type="parTrans" cxnId="{2F12110C-E89C-49C7-ABCA-4EB4BBA879D4}">
      <dgm:prSet/>
      <dgm:spPr/>
      <dgm:t>
        <a:bodyPr/>
        <a:lstStyle/>
        <a:p>
          <a:endParaRPr lang="en-GB"/>
        </a:p>
      </dgm:t>
    </dgm:pt>
    <dgm:pt modelId="{2C2F8E35-8B77-4E6E-B328-20F109AFDA0F}" type="sibTrans" cxnId="{2F12110C-E89C-49C7-ABCA-4EB4BBA879D4}">
      <dgm:prSet/>
      <dgm:spPr/>
      <dgm:t>
        <a:bodyPr/>
        <a:lstStyle/>
        <a:p>
          <a:endParaRPr lang="en-GB"/>
        </a:p>
      </dgm:t>
    </dgm:pt>
    <dgm:pt modelId="{6F47438A-217F-46A6-9D9C-EEEDDC4B1302}">
      <dgm:prSet phldrT="[Text]"/>
      <dgm:spPr>
        <a:xfrm>
          <a:off x="4028694" y="2031364"/>
          <a:ext cx="2877603" cy="1438801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b="1" dirty="0">
              <a:solidFill>
                <a:schemeClr val="tx2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S</a:t>
          </a: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ervice</a:t>
          </a:r>
        </a:p>
      </dgm:t>
    </dgm:pt>
    <dgm:pt modelId="{C936523F-0FEE-4D91-9AED-BDA81FE6E75E}" type="parTrans" cxnId="{D03EFF1B-9F4D-4036-A515-0B9B233747A3}">
      <dgm:prSet/>
      <dgm:spPr/>
      <dgm:t>
        <a:bodyPr/>
        <a:lstStyle/>
        <a:p>
          <a:endParaRPr lang="en-GB"/>
        </a:p>
      </dgm:t>
    </dgm:pt>
    <dgm:pt modelId="{EDA2676F-F5D8-49B5-9A3E-625399828CDC}" type="sibTrans" cxnId="{D03EFF1B-9F4D-4036-A515-0B9B233747A3}">
      <dgm:prSet/>
      <dgm:spPr/>
      <dgm:t>
        <a:bodyPr/>
        <a:lstStyle/>
        <a:p>
          <a:endParaRPr lang="en-GB"/>
        </a:p>
      </dgm:t>
    </dgm:pt>
    <dgm:pt modelId="{C3D3F9B7-EDA5-4028-A38D-9FE4C6E9D086}">
      <dgm:prSet phldrT="[Text]"/>
      <dgm:spPr>
        <a:xfrm>
          <a:off x="4028694" y="2031364"/>
          <a:ext cx="2877603" cy="1438801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Delivering consistently high standards so our customers can always rely on us</a:t>
          </a:r>
          <a:endParaRPr lang="en-GB" b="1">
            <a:solidFill>
              <a:srgbClr val="FF0000"/>
            </a:solidFill>
            <a:latin typeface="Calibri" panose="020F0502020204030204"/>
            <a:ea typeface="+mn-ea"/>
            <a:cs typeface="+mn-cs"/>
          </a:endParaRPr>
        </a:p>
      </dgm:t>
    </dgm:pt>
    <dgm:pt modelId="{45ACFA49-C4A7-4E76-AAB2-E4CACACF1918}" type="parTrans" cxnId="{2C044F14-64CC-46BA-A5C8-F0F2DFFD75AE}">
      <dgm:prSet/>
      <dgm:spPr/>
      <dgm:t>
        <a:bodyPr/>
        <a:lstStyle/>
        <a:p>
          <a:endParaRPr lang="en-GB"/>
        </a:p>
      </dgm:t>
    </dgm:pt>
    <dgm:pt modelId="{A462DD13-09FF-487F-9FEB-572802777A9B}" type="sibTrans" cxnId="{2C044F14-64CC-46BA-A5C8-F0F2DFFD75AE}">
      <dgm:prSet/>
      <dgm:spPr/>
      <dgm:t>
        <a:bodyPr/>
        <a:lstStyle/>
        <a:p>
          <a:endParaRPr lang="en-GB"/>
        </a:p>
      </dgm:t>
    </dgm:pt>
    <dgm:pt modelId="{76DB99ED-BE4C-4D4C-ADCD-C72F4EF1F5D7}">
      <dgm:prSet phldrT="[Text]"/>
      <dgm:spPr>
        <a:xfrm>
          <a:off x="742999" y="2019249"/>
          <a:ext cx="2877603" cy="1438801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b="1" dirty="0">
              <a:solidFill>
                <a:schemeClr val="tx2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S</a:t>
          </a: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avings</a:t>
          </a:r>
        </a:p>
      </dgm:t>
    </dgm:pt>
    <dgm:pt modelId="{70440784-B4DB-495F-96CC-CF1B976714F9}" type="parTrans" cxnId="{5FD5351A-E128-45C7-9B0F-83111BEAB517}">
      <dgm:prSet/>
      <dgm:spPr/>
      <dgm:t>
        <a:bodyPr/>
        <a:lstStyle/>
        <a:p>
          <a:endParaRPr lang="en-GB"/>
        </a:p>
      </dgm:t>
    </dgm:pt>
    <dgm:pt modelId="{02BEA340-C7D1-4C2B-8DE4-0D3A55AAEE57}" type="sibTrans" cxnId="{5FD5351A-E128-45C7-9B0F-83111BEAB517}">
      <dgm:prSet/>
      <dgm:spPr/>
      <dgm:t>
        <a:bodyPr/>
        <a:lstStyle/>
        <a:p>
          <a:endParaRPr lang="en-GB"/>
        </a:p>
      </dgm:t>
    </dgm:pt>
    <dgm:pt modelId="{AB843B56-56FF-4772-AB28-F9776EE4D3E8}">
      <dgm:prSet phldrT="[Text]"/>
      <dgm:spPr>
        <a:xfrm>
          <a:off x="742999" y="2019249"/>
          <a:ext cx="2877603" cy="1438801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Reducing our customers' costs through scale and innovation</a:t>
          </a:r>
        </a:p>
      </dgm:t>
    </dgm:pt>
    <dgm:pt modelId="{216B3C8B-3D23-4394-8AA6-0F06631AB491}" type="parTrans" cxnId="{5938B0D0-01FD-4984-92C2-A6BEBB09DE64}">
      <dgm:prSet/>
      <dgm:spPr/>
      <dgm:t>
        <a:bodyPr/>
        <a:lstStyle/>
        <a:p>
          <a:endParaRPr lang="en-GB"/>
        </a:p>
      </dgm:t>
    </dgm:pt>
    <dgm:pt modelId="{2FD8D12D-F5FF-4C96-B6A1-F667CCB2501F}" type="sibTrans" cxnId="{5938B0D0-01FD-4984-92C2-A6BEBB09DE64}">
      <dgm:prSet/>
      <dgm:spPr/>
      <dgm:t>
        <a:bodyPr/>
        <a:lstStyle/>
        <a:p>
          <a:endParaRPr lang="en-GB"/>
        </a:p>
      </dgm:t>
    </dgm:pt>
    <dgm:pt modelId="{BF04AB32-DE4B-4749-80F3-0199520A98AC}">
      <dgm:prSet phldrT="[Text]"/>
      <dgm:spPr>
        <a:xfrm>
          <a:off x="2464067" y="611"/>
          <a:ext cx="2877603" cy="1438801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b="1" dirty="0">
              <a:solidFill>
                <a:schemeClr val="tx2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I</a:t>
          </a: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nsight</a:t>
          </a:r>
        </a:p>
      </dgm:t>
    </dgm:pt>
    <dgm:pt modelId="{86390875-74A8-488F-9370-2C6DEE47CE45}" type="sibTrans" cxnId="{5B91B86F-9FBB-40CC-B66B-D189A1B9D914}">
      <dgm:prSet/>
      <dgm:spPr>
        <a:xfrm>
          <a:off x="1870418" y="-236276"/>
          <a:ext cx="4064900" cy="4064900"/>
        </a:xfrm>
        <a:prstGeom prst="circularArrow">
          <a:avLst>
            <a:gd name="adj1" fmla="val 5689"/>
            <a:gd name="adj2" fmla="val 340510"/>
            <a:gd name="adj3" fmla="val 12391893"/>
            <a:gd name="adj4" fmla="val 18291149"/>
            <a:gd name="adj5" fmla="val 5908"/>
          </a:avLst>
        </a:prstGeom>
        <a:solidFill>
          <a:schemeClr val="tx2">
            <a:lumMod val="75000"/>
          </a:schemeClr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AF4F0382-4CB4-43E3-A17F-4E32D00BB486}" type="parTrans" cxnId="{5B91B86F-9FBB-40CC-B66B-D189A1B9D914}">
      <dgm:prSet/>
      <dgm:spPr/>
      <dgm:t>
        <a:bodyPr/>
        <a:lstStyle/>
        <a:p>
          <a:endParaRPr lang="en-GB"/>
        </a:p>
      </dgm:t>
    </dgm:pt>
    <dgm:pt modelId="{2219E13B-ECC2-451E-89FE-F4C5BBA5CBA0}" type="pres">
      <dgm:prSet presAssocID="{0EAAFC0E-225F-4FB8-BBCB-52173FE9835D}" presName="Name0" presStyleCnt="0">
        <dgm:presLayoutVars>
          <dgm:dir/>
          <dgm:resizeHandles val="exact"/>
        </dgm:presLayoutVars>
      </dgm:prSet>
      <dgm:spPr/>
    </dgm:pt>
    <dgm:pt modelId="{BD65A6D7-B7DF-4B53-95BE-D097DBD125CA}" type="pres">
      <dgm:prSet presAssocID="{0EAAFC0E-225F-4FB8-BBCB-52173FE9835D}" presName="cycle" presStyleCnt="0"/>
      <dgm:spPr/>
    </dgm:pt>
    <dgm:pt modelId="{1999EC76-3425-4B95-9787-21CF2648F224}" type="pres">
      <dgm:prSet presAssocID="{BF04AB32-DE4B-4749-80F3-0199520A98AC}" presName="nodeFirstNode" presStyleLbl="node1" presStyleIdx="0" presStyleCnt="3">
        <dgm:presLayoutVars>
          <dgm:bulletEnabled val="1"/>
        </dgm:presLayoutVars>
      </dgm:prSet>
      <dgm:spPr/>
    </dgm:pt>
    <dgm:pt modelId="{097C23BC-C904-480B-948E-1986ACD7F6CB}" type="pres">
      <dgm:prSet presAssocID="{86390875-74A8-488F-9370-2C6DEE47CE45}" presName="sibTransFirstNode" presStyleLbl="bgShp" presStyleIdx="0" presStyleCnt="1"/>
      <dgm:spPr/>
    </dgm:pt>
    <dgm:pt modelId="{855862CE-7092-4E82-8BDC-FF7FB5D98B99}" type="pres">
      <dgm:prSet presAssocID="{6F47438A-217F-46A6-9D9C-EEEDDC4B1302}" presName="nodeFollowingNodes" presStyleLbl="node1" presStyleIdx="1" presStyleCnt="3" custRadScaleRad="89084" custRadScaleInc="-23175">
        <dgm:presLayoutVars>
          <dgm:bulletEnabled val="1"/>
        </dgm:presLayoutVars>
      </dgm:prSet>
      <dgm:spPr/>
    </dgm:pt>
    <dgm:pt modelId="{48A3F009-6E76-47E7-A061-CA29BFD1D473}" type="pres">
      <dgm:prSet presAssocID="{76DB99ED-BE4C-4D4C-ADCD-C72F4EF1F5D7}" presName="nodeFollowingNodes" presStyleLbl="node1" presStyleIdx="2" presStyleCnt="3" custRadScaleRad="97680" custRadScaleInc="24524">
        <dgm:presLayoutVars>
          <dgm:bulletEnabled val="1"/>
        </dgm:presLayoutVars>
      </dgm:prSet>
      <dgm:spPr/>
    </dgm:pt>
  </dgm:ptLst>
  <dgm:cxnLst>
    <dgm:cxn modelId="{1C5C4CB7-E820-42BF-A2CC-7FD7F5059A33}" type="presOf" srcId="{AB843B56-56FF-4772-AB28-F9776EE4D3E8}" destId="{48A3F009-6E76-47E7-A061-CA29BFD1D473}" srcOrd="0" destOrd="1" presId="urn:microsoft.com/office/officeart/2005/8/layout/cycle3"/>
    <dgm:cxn modelId="{5FD5351A-E128-45C7-9B0F-83111BEAB517}" srcId="{0EAAFC0E-225F-4FB8-BBCB-52173FE9835D}" destId="{76DB99ED-BE4C-4D4C-ADCD-C72F4EF1F5D7}" srcOrd="2" destOrd="0" parTransId="{70440784-B4DB-495F-96CC-CF1B976714F9}" sibTransId="{02BEA340-C7D1-4C2B-8DE4-0D3A55AAEE57}"/>
    <dgm:cxn modelId="{5938B0D0-01FD-4984-92C2-A6BEBB09DE64}" srcId="{76DB99ED-BE4C-4D4C-ADCD-C72F4EF1F5D7}" destId="{AB843B56-56FF-4772-AB28-F9776EE4D3E8}" srcOrd="0" destOrd="0" parTransId="{216B3C8B-3D23-4394-8AA6-0F06631AB491}" sibTransId="{2FD8D12D-F5FF-4C96-B6A1-F667CCB2501F}"/>
    <dgm:cxn modelId="{5E8E8C30-3D29-455D-80CF-A396362049C3}" type="presOf" srcId="{C3D3F9B7-EDA5-4028-A38D-9FE4C6E9D086}" destId="{855862CE-7092-4E82-8BDC-FF7FB5D98B99}" srcOrd="0" destOrd="1" presId="urn:microsoft.com/office/officeart/2005/8/layout/cycle3"/>
    <dgm:cxn modelId="{2F12110C-E89C-49C7-ABCA-4EB4BBA879D4}" srcId="{BF04AB32-DE4B-4749-80F3-0199520A98AC}" destId="{9ED55D83-5747-4BF1-AF85-346F67A1BA54}" srcOrd="0" destOrd="0" parTransId="{B1294858-5738-4266-B6B4-81C51EDDD33D}" sibTransId="{2C2F8E35-8B77-4E6E-B328-20F109AFDA0F}"/>
    <dgm:cxn modelId="{78E5FF69-2534-4899-A2C4-CDEBABE848AB}" type="presOf" srcId="{86390875-74A8-488F-9370-2C6DEE47CE45}" destId="{097C23BC-C904-480B-948E-1986ACD7F6CB}" srcOrd="0" destOrd="0" presId="urn:microsoft.com/office/officeart/2005/8/layout/cycle3"/>
    <dgm:cxn modelId="{5B91B86F-9FBB-40CC-B66B-D189A1B9D914}" srcId="{0EAAFC0E-225F-4FB8-BBCB-52173FE9835D}" destId="{BF04AB32-DE4B-4749-80F3-0199520A98AC}" srcOrd="0" destOrd="0" parTransId="{AF4F0382-4CB4-43E3-A17F-4E32D00BB486}" sibTransId="{86390875-74A8-488F-9370-2C6DEE47CE45}"/>
    <dgm:cxn modelId="{F030CB8B-FE4A-4973-A545-EE55B24CC443}" type="presOf" srcId="{6F47438A-217F-46A6-9D9C-EEEDDC4B1302}" destId="{855862CE-7092-4E82-8BDC-FF7FB5D98B99}" srcOrd="0" destOrd="0" presId="urn:microsoft.com/office/officeart/2005/8/layout/cycle3"/>
    <dgm:cxn modelId="{9DC025F5-C038-4336-B232-13E4D1532905}" type="presOf" srcId="{0EAAFC0E-225F-4FB8-BBCB-52173FE9835D}" destId="{2219E13B-ECC2-451E-89FE-F4C5BBA5CBA0}" srcOrd="0" destOrd="0" presId="urn:microsoft.com/office/officeart/2005/8/layout/cycle3"/>
    <dgm:cxn modelId="{2260A040-0163-48D1-8316-50C30566B991}" type="presOf" srcId="{9ED55D83-5747-4BF1-AF85-346F67A1BA54}" destId="{1999EC76-3425-4B95-9787-21CF2648F224}" srcOrd="0" destOrd="1" presId="urn:microsoft.com/office/officeart/2005/8/layout/cycle3"/>
    <dgm:cxn modelId="{8C555D86-1039-4999-AACB-AEF4F7FCE1BE}" type="presOf" srcId="{BF04AB32-DE4B-4749-80F3-0199520A98AC}" destId="{1999EC76-3425-4B95-9787-21CF2648F224}" srcOrd="0" destOrd="0" presId="urn:microsoft.com/office/officeart/2005/8/layout/cycle3"/>
    <dgm:cxn modelId="{D03EFF1B-9F4D-4036-A515-0B9B233747A3}" srcId="{0EAAFC0E-225F-4FB8-BBCB-52173FE9835D}" destId="{6F47438A-217F-46A6-9D9C-EEEDDC4B1302}" srcOrd="1" destOrd="0" parTransId="{C936523F-0FEE-4D91-9AED-BDA81FE6E75E}" sibTransId="{EDA2676F-F5D8-49B5-9A3E-625399828CDC}"/>
    <dgm:cxn modelId="{1AE3B5D8-4C25-4D9B-9518-29AA097B62B7}" type="presOf" srcId="{76DB99ED-BE4C-4D4C-ADCD-C72F4EF1F5D7}" destId="{48A3F009-6E76-47E7-A061-CA29BFD1D473}" srcOrd="0" destOrd="0" presId="urn:microsoft.com/office/officeart/2005/8/layout/cycle3"/>
    <dgm:cxn modelId="{2C044F14-64CC-46BA-A5C8-F0F2DFFD75AE}" srcId="{6F47438A-217F-46A6-9D9C-EEEDDC4B1302}" destId="{C3D3F9B7-EDA5-4028-A38D-9FE4C6E9D086}" srcOrd="0" destOrd="0" parTransId="{45ACFA49-C4A7-4E76-AAB2-E4CACACF1918}" sibTransId="{A462DD13-09FF-487F-9FEB-572802777A9B}"/>
    <dgm:cxn modelId="{381D2EB7-EAD1-45BF-94B4-8206CE2F9F38}" type="presParOf" srcId="{2219E13B-ECC2-451E-89FE-F4C5BBA5CBA0}" destId="{BD65A6D7-B7DF-4B53-95BE-D097DBD125CA}" srcOrd="0" destOrd="0" presId="urn:microsoft.com/office/officeart/2005/8/layout/cycle3"/>
    <dgm:cxn modelId="{4225DD20-3D17-49A9-A8E1-6CBDCEFCCCAA}" type="presParOf" srcId="{BD65A6D7-B7DF-4B53-95BE-D097DBD125CA}" destId="{1999EC76-3425-4B95-9787-21CF2648F224}" srcOrd="0" destOrd="0" presId="urn:microsoft.com/office/officeart/2005/8/layout/cycle3"/>
    <dgm:cxn modelId="{5BA84BF4-8CA0-4FBF-B1CA-2C0C22CC8DF5}" type="presParOf" srcId="{BD65A6D7-B7DF-4B53-95BE-D097DBD125CA}" destId="{097C23BC-C904-480B-948E-1986ACD7F6CB}" srcOrd="1" destOrd="0" presId="urn:microsoft.com/office/officeart/2005/8/layout/cycle3"/>
    <dgm:cxn modelId="{4D9C144C-6B5E-4BC3-9D94-2879BC085F7B}" type="presParOf" srcId="{BD65A6D7-B7DF-4B53-95BE-D097DBD125CA}" destId="{855862CE-7092-4E82-8BDC-FF7FB5D98B99}" srcOrd="2" destOrd="0" presId="urn:microsoft.com/office/officeart/2005/8/layout/cycle3"/>
    <dgm:cxn modelId="{E18264B6-5958-4A21-9667-97DE2AA84C5E}" type="presParOf" srcId="{BD65A6D7-B7DF-4B53-95BE-D097DBD125CA}" destId="{48A3F009-6E76-47E7-A061-CA29BFD1D473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C23BC-C904-480B-948E-1986ACD7F6CB}">
      <dsp:nvSpPr>
        <dsp:cNvPr id="0" name=""/>
        <dsp:cNvSpPr/>
      </dsp:nvSpPr>
      <dsp:spPr>
        <a:xfrm>
          <a:off x="1870418" y="-236276"/>
          <a:ext cx="4064900" cy="4064900"/>
        </a:xfrm>
        <a:prstGeom prst="circularArrow">
          <a:avLst>
            <a:gd name="adj1" fmla="val 5689"/>
            <a:gd name="adj2" fmla="val 340510"/>
            <a:gd name="adj3" fmla="val 12391893"/>
            <a:gd name="adj4" fmla="val 18291149"/>
            <a:gd name="adj5" fmla="val 5908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9EC76-3425-4B95-9787-21CF2648F224}">
      <dsp:nvSpPr>
        <dsp:cNvPr id="0" name=""/>
        <dsp:cNvSpPr/>
      </dsp:nvSpPr>
      <dsp:spPr>
        <a:xfrm>
          <a:off x="2464067" y="611"/>
          <a:ext cx="2877603" cy="1438801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tx2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I</a:t>
          </a:r>
          <a:r>
            <a:rPr lang="en-GB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nsight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Providing customers with new perspectives helping to drive their business forward.</a:t>
          </a:r>
        </a:p>
      </dsp:txBody>
      <dsp:txXfrm>
        <a:off x="2534303" y="70847"/>
        <a:ext cx="2737131" cy="1298329"/>
      </dsp:txXfrm>
    </dsp:sp>
    <dsp:sp modelId="{855862CE-7092-4E82-8BDC-FF7FB5D98B99}">
      <dsp:nvSpPr>
        <dsp:cNvPr id="0" name=""/>
        <dsp:cNvSpPr/>
      </dsp:nvSpPr>
      <dsp:spPr>
        <a:xfrm>
          <a:off x="4028694" y="2031364"/>
          <a:ext cx="2877603" cy="1438801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tx2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S</a:t>
          </a:r>
          <a:r>
            <a:rPr lang="en-GB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ervice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Delivering consistently high standards so our customers can always rely on us</a:t>
          </a:r>
          <a:endParaRPr lang="en-GB" sz="1600" b="1" kern="1200">
            <a:solidFill>
              <a:srgbClr val="FF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4098930" y="2101600"/>
        <a:ext cx="2737131" cy="1298329"/>
      </dsp:txXfrm>
    </dsp:sp>
    <dsp:sp modelId="{48A3F009-6E76-47E7-A061-CA29BFD1D473}">
      <dsp:nvSpPr>
        <dsp:cNvPr id="0" name=""/>
        <dsp:cNvSpPr/>
      </dsp:nvSpPr>
      <dsp:spPr>
        <a:xfrm>
          <a:off x="742999" y="2019249"/>
          <a:ext cx="2877603" cy="1438801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solidFill>
                <a:schemeClr val="tx2">
                  <a:lumMod val="75000"/>
                </a:schemeClr>
              </a:solidFill>
              <a:latin typeface="Calibri" panose="020F0502020204030204"/>
              <a:ea typeface="+mn-ea"/>
              <a:cs typeface="+mn-cs"/>
            </a:rPr>
            <a:t>S</a:t>
          </a:r>
          <a:r>
            <a:rPr lang="en-GB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avings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Reducing our customers' costs through scale and innovation</a:t>
          </a:r>
        </a:p>
      </dsp:txBody>
      <dsp:txXfrm>
        <a:off x="813235" y="2089485"/>
        <a:ext cx="2737131" cy="1298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5988" cy="50046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112" charset="0"/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348" y="0"/>
            <a:ext cx="2975988" cy="50046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12" charset="0"/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fld id="{F10BCDA2-863A-40CE-A6C4-934477132359}" type="datetime1">
              <a:rPr lang="en-US"/>
              <a:pPr>
                <a:defRPr/>
              </a:pPr>
              <a:t>10/4/2016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96014"/>
            <a:ext cx="2975988" cy="5004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112" charset="0"/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348" y="9496014"/>
            <a:ext cx="2975988" cy="5004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12" charset="0"/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fld id="{EA8ABD18-B04E-495B-A296-42C008CBC8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7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5988" cy="50046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112" charset="0"/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348" y="0"/>
            <a:ext cx="2975988" cy="50046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12" charset="0"/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fld id="{B4E54996-8EC5-44CB-B986-D1B6B83B5E59}" type="datetime1">
              <a:rPr lang="en-US"/>
              <a:pPr>
                <a:defRPr/>
              </a:pPr>
              <a:t>10/4/2016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274" y="4748807"/>
            <a:ext cx="5493392" cy="449937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348" y="9496014"/>
            <a:ext cx="2975988" cy="5004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12" charset="0"/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fld id="{B85FE0CC-D5A2-4869-A6C4-21360328ED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69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12" charset="-128"/>
        <a:cs typeface="ＭＳ Ｐゴシック" pitchFamily="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12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12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12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12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defRPr>
            </a:lvl1pPr>
            <a:lvl2pPr marL="749116" indent="-288122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defRPr>
            </a:lvl2pPr>
            <a:lvl3pPr marL="1152487" indent="-230497"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ＭＳ Ｐゴシック" pitchFamily="34" charset="-128"/>
              </a:defRPr>
            </a:lvl3pPr>
            <a:lvl4pPr marL="1613482" indent="-230497"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ＭＳ Ｐゴシック" pitchFamily="34" charset="-128"/>
              </a:defRPr>
            </a:lvl4pPr>
            <a:lvl5pPr marL="2074476" indent="-230497"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ＭＳ Ｐゴシック" pitchFamily="34" charset="-128"/>
              </a:defRPr>
            </a:lvl5pPr>
            <a:lvl6pPr marL="2535471" indent="-2304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ＭＳ Ｐゴシック" pitchFamily="34" charset="-128"/>
              </a:defRPr>
            </a:lvl6pPr>
            <a:lvl7pPr marL="2996466" indent="-2304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ＭＳ Ｐゴシック" pitchFamily="34" charset="-128"/>
              </a:defRPr>
            </a:lvl7pPr>
            <a:lvl8pPr marL="3457461" indent="-2304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ＭＳ Ｐゴシック" pitchFamily="34" charset="-128"/>
              </a:defRPr>
            </a:lvl8pPr>
            <a:lvl9pPr marL="3918455" indent="-2304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ＭＳ Ｐゴシック" pitchFamily="34" charset="-128"/>
              </a:defRPr>
            </a:lvl9pPr>
          </a:lstStyle>
          <a:p>
            <a:fld id="{AD946B80-FB17-44FD-A448-FF88348A01AB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3000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defRPr>
            </a:lvl1pPr>
            <a:lvl2pPr marL="749116" indent="-288122"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ＭＳ Ｐゴシック" pitchFamily="34" charset="-128"/>
              </a:defRPr>
            </a:lvl2pPr>
            <a:lvl3pPr marL="1152487" indent="-230497"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ＭＳ Ｐゴシック" pitchFamily="34" charset="-128"/>
              </a:defRPr>
            </a:lvl3pPr>
            <a:lvl4pPr marL="1613482" indent="-230497"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ＭＳ Ｐゴシック" pitchFamily="34" charset="-128"/>
              </a:defRPr>
            </a:lvl4pPr>
            <a:lvl5pPr marL="2074476" indent="-230497"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ＭＳ Ｐゴシック" pitchFamily="34" charset="-128"/>
              </a:defRPr>
            </a:lvl5pPr>
            <a:lvl6pPr marL="2535471" indent="-2304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ＭＳ Ｐゴシック" pitchFamily="34" charset="-128"/>
              </a:defRPr>
            </a:lvl6pPr>
            <a:lvl7pPr marL="2996466" indent="-2304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ＭＳ Ｐゴシック" pitchFamily="34" charset="-128"/>
              </a:defRPr>
            </a:lvl7pPr>
            <a:lvl8pPr marL="3457461" indent="-2304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ＭＳ Ｐゴシック" pitchFamily="34" charset="-128"/>
              </a:defRPr>
            </a:lvl8pPr>
            <a:lvl9pPr marL="3918455" indent="-2304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ＭＳ Ｐゴシック" pitchFamily="34" charset="-128"/>
              </a:defRPr>
            </a:lvl9pPr>
          </a:lstStyle>
          <a:p>
            <a:fld id="{AD946B80-FB17-44FD-A448-FF88348A01AB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6176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ove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7854" y="2650511"/>
            <a:ext cx="4790346" cy="1470025"/>
          </a:xfrm>
        </p:spPr>
        <p:txBody>
          <a:bodyPr/>
          <a:lstStyle>
            <a:lvl1pPr algn="r">
              <a:defRPr sz="46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7854" y="4251861"/>
            <a:ext cx="4790345" cy="1142396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254125"/>
            <a:ext cx="7805738" cy="4108985"/>
          </a:xfrm>
        </p:spPr>
        <p:txBody>
          <a:bodyPr/>
          <a:lstStyle>
            <a:lvl1pPr>
              <a:defRPr sz="2400"/>
            </a:lvl1pPr>
            <a:lvl2pPr>
              <a:buSzPct val="96000"/>
              <a:buFont typeface="Wingdings" pitchFamily="2" charset="2"/>
              <a:buChar char="§"/>
              <a:defRPr sz="2200"/>
            </a:lvl2pPr>
            <a:lvl3pPr>
              <a:buSzPct val="80000"/>
              <a:buFont typeface="Courier New" pitchFamily="49" charset="0"/>
              <a:buChar char="o"/>
              <a:defRPr sz="20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84175" y="5507038"/>
            <a:ext cx="7805738" cy="585787"/>
          </a:xfrm>
        </p:spPr>
        <p:txBody>
          <a:bodyPr/>
          <a:lstStyle>
            <a:lvl1pPr marL="0" indent="0" algn="l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88D3A-E8CB-4790-A42D-69CE54C9A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4712" y="2001950"/>
            <a:ext cx="3621087" cy="4124213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§"/>
              <a:defRPr sz="2200"/>
            </a:lvl2pPr>
            <a:lvl3pPr>
              <a:buSzPct val="80000"/>
              <a:buFont typeface="Courier New" pitchFamily="49" charset="0"/>
              <a:buChar char="o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1950"/>
            <a:ext cx="3748316" cy="4124213"/>
          </a:xfrm>
        </p:spPr>
        <p:txBody>
          <a:bodyPr/>
          <a:lstStyle>
            <a:lvl1pPr>
              <a:defRPr sz="2400"/>
            </a:lvl1pPr>
            <a:lvl2pPr>
              <a:defRPr lang="en-GB" sz="2200" kern="1200" dirty="0" smtClean="0">
                <a:solidFill>
                  <a:schemeClr val="tx1"/>
                </a:solidFill>
                <a:latin typeface="+mn-lt"/>
                <a:ea typeface="ＭＳ Ｐゴシック" pitchFamily="112" charset="-128"/>
                <a:cs typeface="+mn-cs"/>
              </a:defRPr>
            </a:lvl2pPr>
            <a:lvl3pPr>
              <a:buSzPct val="80000"/>
              <a:buFont typeface="Courier New" pitchFamily="49" charset="0"/>
              <a:buChar char="o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34BC2-A512-476E-807F-17429D1BA1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back-cove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3483" y="3836335"/>
            <a:ext cx="3934588" cy="151689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064" y="1830388"/>
            <a:ext cx="7326312" cy="42957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59125" y="6411913"/>
            <a:ext cx="53863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1B2E5C"/>
                </a:solidFill>
              </a:rPr>
              <a:t>Footer heading goes here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2EC9F-54E4-44E3-8799-E68107DDF4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7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header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75" y="69850"/>
            <a:ext cx="90106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84175" y="261938"/>
            <a:ext cx="6216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4175" y="1254125"/>
            <a:ext cx="7805738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0" y="6411913"/>
            <a:ext cx="7191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1B2E5C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fld id="{024023EB-AE32-4AB5-B527-4E82F4799B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8358982" y="6655594"/>
            <a:ext cx="406400" cy="15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2" descr="strapline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3363" y="6532563"/>
            <a:ext cx="179863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233363" y="6346825"/>
            <a:ext cx="8740775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5" r:id="rId3"/>
    <p:sldLayoutId id="2147483668" r:id="rId4"/>
    <p:sldLayoutId id="2147483670" r:id="rId5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FFFFFF"/>
          </a:solidFill>
          <a:latin typeface="+mj-lt"/>
          <a:ea typeface="ＭＳ Ｐゴシック" pitchFamily="112" charset="-128"/>
          <a:cs typeface="ＭＳ Ｐゴシック" pitchFamily="112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pitchFamily="112" charset="0"/>
          <a:ea typeface="ＭＳ Ｐゴシック" pitchFamily="112" charset="-128"/>
          <a:cs typeface="ＭＳ Ｐゴシック" pitchFamily="112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pitchFamily="112" charset="0"/>
          <a:ea typeface="ＭＳ Ｐゴシック" pitchFamily="112" charset="-128"/>
          <a:cs typeface="ＭＳ Ｐゴシック" pitchFamily="112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pitchFamily="112" charset="0"/>
          <a:ea typeface="ＭＳ Ｐゴシック" pitchFamily="112" charset="-128"/>
          <a:cs typeface="ＭＳ Ｐゴシック" pitchFamily="112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pitchFamily="112" charset="0"/>
          <a:ea typeface="ＭＳ Ｐゴシック" pitchFamily="112" charset="-128"/>
          <a:cs typeface="ＭＳ Ｐゴシック" pitchFamily="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112" charset="0"/>
          <a:ea typeface="ＭＳ Ｐゴシック" pitchFamily="112" charset="-128"/>
          <a:cs typeface="ＭＳ Ｐゴシック" pitchFamily="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112" charset="0"/>
          <a:ea typeface="ＭＳ Ｐゴシック" pitchFamily="112" charset="-128"/>
          <a:cs typeface="ＭＳ Ｐゴシック" pitchFamily="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112" charset="0"/>
          <a:ea typeface="ＭＳ Ｐゴシック" pitchFamily="112" charset="-128"/>
          <a:cs typeface="ＭＳ Ｐゴシック" pitchFamily="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112" charset="0"/>
          <a:ea typeface="ＭＳ Ｐゴシック" pitchFamily="112" charset="-128"/>
          <a:cs typeface="ＭＳ Ｐゴシック" pitchFamily="112" charset="-128"/>
        </a:defRPr>
      </a:lvl9pPr>
    </p:titleStyle>
    <p:bodyStyle>
      <a:lvl1pPr marL="266700" indent="-2667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112" charset="-128"/>
          <a:cs typeface="ＭＳ Ｐゴシック" pitchFamily="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defRPr sz="2800" kern="1200">
          <a:solidFill>
            <a:schemeClr val="tx1"/>
          </a:solidFill>
          <a:latin typeface="+mn-lt"/>
          <a:ea typeface="ＭＳ Ｐゴシック" pitchFamily="112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112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112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pspotting.com/gallery/search.php?search_uid=18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449943" y="3025895"/>
            <a:ext cx="8424181" cy="2585323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ea typeface="ＭＳ Ｐゴシック" pitchFamily="34" charset="-128"/>
              </a:rPr>
              <a:t>Role of Ships Agents </a:t>
            </a:r>
            <a:r>
              <a:rPr lang="en-US" altLang="en-US" sz="4800" dirty="0">
                <a:ea typeface="ＭＳ Ｐゴシック" pitchFamily="34" charset="-128"/>
              </a:rPr>
              <a:t> </a:t>
            </a:r>
            <a:br>
              <a:rPr lang="en-US" altLang="en-US" sz="4800" dirty="0">
                <a:ea typeface="ＭＳ Ｐゴシック" pitchFamily="34" charset="-128"/>
              </a:rPr>
            </a:br>
            <a:r>
              <a:rPr lang="en-US" altLang="en-US" sz="3200" dirty="0" err="1">
                <a:ea typeface="ＭＳ Ｐゴシック" pitchFamily="34" charset="-128"/>
              </a:rPr>
              <a:t>InterManager</a:t>
            </a:r>
            <a:r>
              <a:rPr lang="en-US" altLang="en-US" sz="3200" dirty="0">
                <a:ea typeface="ＭＳ Ｐゴシック" pitchFamily="34" charset="-128"/>
              </a:rPr>
              <a:t> AGM</a:t>
            </a:r>
            <a:br>
              <a:rPr lang="en-US" altLang="en-US" sz="4800" dirty="0">
                <a:ea typeface="ＭＳ Ｐゴシック" pitchFamily="34" charset="-128"/>
              </a:rPr>
            </a:br>
            <a:r>
              <a:rPr lang="en-US" altLang="en-US" sz="1400" dirty="0">
                <a:ea typeface="ＭＳ Ｐゴシック" pitchFamily="34" charset="-128"/>
              </a:rPr>
              <a:t>Singapore	4th October 2016</a:t>
            </a:r>
            <a:br>
              <a:rPr lang="en-US" altLang="en-US" sz="1400" dirty="0">
                <a:ea typeface="ＭＳ Ｐゴシック" pitchFamily="34" charset="-128"/>
              </a:rPr>
            </a:br>
            <a:r>
              <a:rPr lang="en-US" altLang="en-US" sz="1400" dirty="0">
                <a:ea typeface="ＭＳ Ｐゴシック" pitchFamily="34" charset="-128"/>
              </a:rPr>
              <a:t>Frank Olsen</a:t>
            </a:r>
            <a:r>
              <a:rPr lang="en-US" altLang="en-US" sz="3600" b="0" dirty="0">
                <a:ea typeface="ＭＳ Ｐゴシック" pitchFamily="34" charset="-128"/>
              </a:rPr>
              <a:t> </a:t>
            </a:r>
            <a:br>
              <a:rPr lang="en-US" altLang="en-US" sz="3200" b="0" dirty="0">
                <a:latin typeface="+mn-lt"/>
                <a:ea typeface="ＭＳ Ｐゴシック" pitchFamily="34" charset="-128"/>
              </a:rPr>
            </a:br>
            <a:endParaRPr lang="en-US" altLang="en-US" sz="3200" b="0" dirty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973384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175" y="1180339"/>
            <a:ext cx="5366253" cy="340140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4175" y="15429"/>
            <a:ext cx="6410908" cy="1077218"/>
          </a:xfrm>
        </p:spPr>
        <p:txBody>
          <a:bodyPr/>
          <a:lstStyle/>
          <a:p>
            <a:r>
              <a:rPr lang="en-US" dirty="0"/>
              <a:t>Avoiding the fate of “The Dodo”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84175" y="4664279"/>
            <a:ext cx="5366253" cy="1644241"/>
          </a:xfrm>
        </p:spPr>
        <p:txBody>
          <a:bodyPr/>
          <a:lstStyle/>
          <a:p>
            <a:r>
              <a:rPr lang="en-US" alt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MV DODO</a:t>
            </a:r>
            <a:br>
              <a:rPr lang="en-US" alt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US" altLang="en-US" sz="1400" b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Ex.LENA</a:t>
            </a:r>
            <a:r>
              <a:rPr lang="en-US" alt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T.-94,MUPO-93,CHRYSANTHEMUM-83  </a:t>
            </a:r>
          </a:p>
          <a:p>
            <a:r>
              <a:rPr lang="en-US" alt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Scrapped </a:t>
            </a:r>
            <a:r>
              <a:rPr lang="en-US" altLang="en-US" sz="1400" b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Alang</a:t>
            </a:r>
            <a:r>
              <a:rPr lang="en-US" alt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2001</a:t>
            </a:r>
            <a:br>
              <a:rPr lang="en-US" alt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US" alt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Gt. 7 845  Nt. 4 746 </a:t>
            </a:r>
            <a:r>
              <a:rPr lang="en-US" altLang="en-US" sz="1400" b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Deadw</a:t>
            </a:r>
            <a:r>
              <a:rPr lang="en-US" alt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. 11 810t.</a:t>
            </a:r>
            <a:br>
              <a:rPr lang="en-US" alt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US" alt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Build 1974 Shikoku Dockyard </a:t>
            </a:r>
            <a:r>
              <a:rPr lang="en-US" altLang="en-US" sz="1400" b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Co.Ltd</a:t>
            </a:r>
            <a:r>
              <a:rPr lang="en-US" alt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 Takamatsu (777)</a:t>
            </a:r>
          </a:p>
          <a:p>
            <a:r>
              <a:rPr lang="en-US" sz="1400" dirty="0">
                <a:hlinkClick r:id="rId3"/>
              </a:rPr>
              <a:t>Photographer: Capt. Jan Melchers</a:t>
            </a:r>
            <a:br>
              <a:rPr lang="en-US" altLang="en-US" sz="1400" b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br>
              <a:rPr lang="en-US" altLang="en-US" sz="1200" b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88D3A-E8CB-4790-A42D-69CE54C9A47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237" y="2514822"/>
            <a:ext cx="2209800" cy="2066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01649" y="4664279"/>
            <a:ext cx="260897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102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dodo (</a:t>
            </a:r>
            <a:r>
              <a:rPr lang="en-US" sz="1400" dirty="0" err="1">
                <a:solidFill>
                  <a:srgbClr val="0102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Raphus</a:t>
            </a:r>
            <a:r>
              <a:rPr lang="en-US" sz="1400" dirty="0">
                <a:solidFill>
                  <a:srgbClr val="0102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102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cucullatus</a:t>
            </a:r>
            <a:r>
              <a:rPr lang="en-US" sz="1400" dirty="0">
                <a:solidFill>
                  <a:srgbClr val="0102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an extinct flightless bird, has historically been considered fat and clumsy.</a:t>
            </a:r>
          </a:p>
          <a:p>
            <a:r>
              <a:rPr lang="en-US" sz="1400" dirty="0">
                <a:solidFill>
                  <a:srgbClr val="0102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bird was hunted by sailors and invasive species, while its habitat was being destroyed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44166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expectation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0138" y="1132514"/>
            <a:ext cx="4957894" cy="513476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2EC9F-54E4-44E3-8799-E68107DDF45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5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4175" y="1551963"/>
            <a:ext cx="5706232" cy="4261608"/>
          </a:xfrm>
        </p:spPr>
        <p:txBody>
          <a:bodyPr/>
          <a:lstStyle/>
          <a:p>
            <a:r>
              <a:rPr lang="en-US" sz="2000" dirty="0"/>
              <a:t>Make relevant information available in an easily accessible manner “real time”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Benchmark and report; Industry peers and historic data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Transparency fosters trust</a:t>
            </a:r>
          </a:p>
          <a:p>
            <a:endParaRPr lang="en-US" sz="2000" dirty="0"/>
          </a:p>
          <a:p>
            <a:r>
              <a:rPr lang="en-US" sz="2000" dirty="0"/>
              <a:t>Demonstrate Savings, Efficiencies and Value</a:t>
            </a:r>
          </a:p>
          <a:p>
            <a:endParaRPr lang="en-US" sz="2000" dirty="0"/>
          </a:p>
          <a:p>
            <a:r>
              <a:rPr lang="en-US" sz="2000" dirty="0"/>
              <a:t>Innovate to solve problems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Technology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88D3A-E8CB-4790-A42D-69CE54C9A47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749" y="1248413"/>
            <a:ext cx="1231499" cy="14753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750" y="4338211"/>
            <a:ext cx="1231499" cy="14753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751" y="2793312"/>
            <a:ext cx="1231499" cy="14753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92334434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Crew logistics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172740" y="5545565"/>
            <a:ext cx="6897469" cy="683892"/>
          </a:xfrm>
        </p:spPr>
        <p:txBody>
          <a:bodyPr/>
          <a:lstStyle/>
          <a:p>
            <a:r>
              <a:rPr lang="en-US" b="0" i="1" dirty="0"/>
              <a:t>Technology is a key enabler and a true game changer in how crew travel is planned, performed and managed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88D3A-E8CB-4790-A42D-69CE54C9A47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1204" t="26538" r="19532" b="2226"/>
          <a:stretch/>
        </p:blipFill>
        <p:spPr>
          <a:xfrm>
            <a:off x="4771196" y="1568743"/>
            <a:ext cx="4112469" cy="356786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4174" y="1568742"/>
            <a:ext cx="4221381" cy="3567866"/>
          </a:xfrm>
        </p:spPr>
        <p:txBody>
          <a:bodyPr/>
          <a:lstStyle/>
          <a:p>
            <a:r>
              <a:rPr lang="en-US" sz="2000" dirty="0"/>
              <a:t>Real time “Duty of Care” visibility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Effective disruption management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Multi service booking ability</a:t>
            </a:r>
          </a:p>
          <a:p>
            <a:endParaRPr lang="en-US" sz="2000" dirty="0"/>
          </a:p>
          <a:p>
            <a:r>
              <a:rPr lang="en-US" sz="2000" dirty="0"/>
              <a:t>Cost management</a:t>
            </a:r>
          </a:p>
          <a:p>
            <a:endParaRPr lang="en-US" sz="2000" dirty="0"/>
          </a:p>
          <a:p>
            <a:r>
              <a:rPr lang="en-US" sz="2000" dirty="0"/>
              <a:t>Document and visa coordination</a:t>
            </a:r>
          </a:p>
        </p:txBody>
      </p:sp>
    </p:spTree>
    <p:extLst>
      <p:ext uri="{BB962C8B-B14F-4D97-AF65-F5344CB8AC3E}">
        <p14:creationId xmlns:p14="http://schemas.microsoft.com/office/powerpoint/2010/main" val="1174870461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175" y="1561447"/>
            <a:ext cx="853514" cy="79254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0285" y="261938"/>
            <a:ext cx="6216650" cy="584200"/>
          </a:xfrm>
        </p:spPr>
        <p:txBody>
          <a:bodyPr/>
          <a:lstStyle/>
          <a:p>
            <a:r>
              <a:rPr lang="en-US" dirty="0"/>
              <a:t>All about the CASH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88D3A-E8CB-4790-A42D-69CE54C9A47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764" y="1561447"/>
            <a:ext cx="853514" cy="792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353" y="1561447"/>
            <a:ext cx="853514" cy="792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942" y="1561447"/>
            <a:ext cx="853514" cy="792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531" y="1561447"/>
            <a:ext cx="853514" cy="7925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120" y="1561446"/>
            <a:ext cx="853514" cy="7925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709" y="1561445"/>
            <a:ext cx="853514" cy="7925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298" y="1561442"/>
            <a:ext cx="853514" cy="7925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87" y="1561441"/>
            <a:ext cx="853514" cy="79254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84175" y="2550253"/>
            <a:ext cx="8258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The 3 global ship agency companies delivers a total of approx. 270 MUSD in Cash to Master Annually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4175" y="3884103"/>
            <a:ext cx="8441043" cy="221599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Cash is King, but it is also: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Expensive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Risky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Enabler for unethical behavior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Administrative burden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392" y="3958635"/>
            <a:ext cx="22193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190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conclusion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77081" y="5348453"/>
            <a:ext cx="7805738" cy="826920"/>
          </a:xfrm>
        </p:spPr>
        <p:txBody>
          <a:bodyPr/>
          <a:lstStyle/>
          <a:p>
            <a:pPr algn="ctr"/>
            <a:r>
              <a:rPr lang="en-US" b="0" i="1" dirty="0"/>
              <a:t>Combining the best of traditional agency work, meaningful use of new technology and close collaboration with the principal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88D3A-E8CB-4790-A42D-69CE54C9A47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811891"/>
              </p:ext>
            </p:extLst>
          </p:nvPr>
        </p:nvGraphicFramePr>
        <p:xfrm>
          <a:off x="777081" y="1340913"/>
          <a:ext cx="7805738" cy="410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6465222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449943" y="2764285"/>
            <a:ext cx="8424181" cy="3108543"/>
          </a:xfrm>
        </p:spPr>
        <p:txBody>
          <a:bodyPr/>
          <a:lstStyle/>
          <a:p>
            <a:pPr eaLnBrk="1" hangingPunct="1"/>
            <a:br>
              <a:rPr lang="nb-NO" altLang="en-US" sz="4800" dirty="0">
                <a:ea typeface="ＭＳ Ｐゴシック" pitchFamily="34" charset="-128"/>
              </a:rPr>
            </a:br>
            <a:r>
              <a:rPr lang="en-US" altLang="en-US" sz="3200" dirty="0">
                <a:ea typeface="ＭＳ Ｐゴシック" pitchFamily="34" charset="-128"/>
              </a:rPr>
              <a:t>Thank you</a:t>
            </a:r>
            <a:br>
              <a:rPr lang="nb-NO" altLang="en-US" sz="4800" dirty="0">
                <a:ea typeface="ＭＳ Ｐゴシック" pitchFamily="34" charset="-128"/>
              </a:rPr>
            </a:br>
            <a:br>
              <a:rPr lang="nb-NO" altLang="en-US" sz="4800" dirty="0">
                <a:ea typeface="ＭＳ Ｐゴシック" pitchFamily="34" charset="-128"/>
              </a:rPr>
            </a:br>
            <a:r>
              <a:rPr lang="en-US" altLang="en-US" sz="3600" b="0" dirty="0">
                <a:ea typeface="ＭＳ Ｐゴシック" pitchFamily="34" charset="-128"/>
              </a:rPr>
              <a:t> </a:t>
            </a:r>
            <a:br>
              <a:rPr lang="en-US" altLang="en-US" sz="3200" b="0" dirty="0">
                <a:latin typeface="+mn-lt"/>
                <a:ea typeface="ＭＳ Ｐゴシック" pitchFamily="34" charset="-128"/>
              </a:rPr>
            </a:br>
            <a:endParaRPr lang="en-US" altLang="en-US" sz="3200" b="0" dirty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604529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ISS_Presentation">
  <a:themeElements>
    <a:clrScheme name="ISS Theme">
      <a:dk1>
        <a:srgbClr val="1B2E5C"/>
      </a:dk1>
      <a:lt1>
        <a:sysClr val="window" lastClr="FFFFFF"/>
      </a:lt1>
      <a:dk2>
        <a:srgbClr val="1B2E5C"/>
      </a:dk2>
      <a:lt2>
        <a:srgbClr val="FFFFFF"/>
      </a:lt2>
      <a:accent1>
        <a:srgbClr val="F7771E"/>
      </a:accent1>
      <a:accent2>
        <a:srgbClr val="6CADDF"/>
      </a:accent2>
      <a:accent3>
        <a:srgbClr val="7AC143"/>
      </a:accent3>
      <a:accent4>
        <a:srgbClr val="5C1F4B"/>
      </a:accent4>
      <a:accent5>
        <a:srgbClr val="F7771E"/>
      </a:accent5>
      <a:accent6>
        <a:srgbClr val="6CADDF"/>
      </a:accent6>
      <a:hlink>
        <a:srgbClr val="1B2E5C"/>
      </a:hlink>
      <a:folHlink>
        <a:srgbClr val="5C1F4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27321</TotalTime>
  <Words>237</Words>
  <Application>Microsoft Office PowerPoint</Application>
  <PresentationFormat>On-screen Show (4:3)</PresentationFormat>
  <Paragraphs>54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Calibri</vt:lpstr>
      <vt:lpstr>Courier New</vt:lpstr>
      <vt:lpstr>Times New Roman</vt:lpstr>
      <vt:lpstr>Wingdings</vt:lpstr>
      <vt:lpstr>ISS_Presentation</vt:lpstr>
      <vt:lpstr>Role of Ships Agents   InterManager AGM Singapore 4th October 2016 Frank Olsen  </vt:lpstr>
      <vt:lpstr>Avoiding the fate of “The Dodo”</vt:lpstr>
      <vt:lpstr>The expectation</vt:lpstr>
      <vt:lpstr>Leveraging Technology </vt:lpstr>
      <vt:lpstr>Crew logistics</vt:lpstr>
      <vt:lpstr>All about the CASH</vt:lpstr>
      <vt:lpstr>In conclusion</vt:lpstr>
      <vt:lpstr> Thank you    </vt:lpstr>
    </vt:vector>
  </TitlesOfParts>
  <Company>ArtHaus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Flora Hands</dc:creator>
  <cp:lastModifiedBy>Frank Olsen</cp:lastModifiedBy>
  <cp:revision>1768</cp:revision>
  <cp:lastPrinted>2015-06-16T11:50:08Z</cp:lastPrinted>
  <dcterms:created xsi:type="dcterms:W3CDTF">2009-11-27T16:50:18Z</dcterms:created>
  <dcterms:modified xsi:type="dcterms:W3CDTF">2016-10-04T00:21:30Z</dcterms:modified>
</cp:coreProperties>
</file>