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0363200" cy="6483350"/>
  <p:notesSz cx="10363200" cy="6483350"/>
  <p:embeddedFontLst>
    <p:embeddedFont>
      <p:font typeface="Calibri" panose="020F0502020204030204" pitchFamily="34" charset="0"/>
      <p:regular r:id="rId24"/>
      <p:bold r:id="rId25"/>
      <p:italic r:id="rId26"/>
      <p:boldItalic r:id="rId27"/>
    </p:embeddedFont>
    <p:embeddedFont>
      <p:font typeface="Futura Std Medium" panose="020B0502020204020303" pitchFamily="34" charset="0"/>
      <p:regular r:id="rId28"/>
      <p:bold r:id="rId29"/>
      <p:italic r:id="rId30"/>
      <p:boldItalic r:id="rId31"/>
    </p:embeddedFont>
    <p:embeddedFont>
      <p:font typeface="Poor Richard" panose="02080502050505020702" pitchFamily="18" charset="0"/>
      <p:regular r:id="rId32"/>
    </p:embeddedFont>
    <p:embeddedFont>
      <p:font typeface="Futura Std Light" panose="020B0402020204020303" pitchFamily="34" charset="0"/>
      <p:regular r:id="rId33"/>
      <p:italic r:id="rId34"/>
    </p:embeddedFont>
    <p:embeddedFont>
      <p:font typeface="Futura Std Book" panose="020B0502020204020303"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632" y="-117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77716" y="2009838"/>
            <a:ext cx="8814118" cy="136150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55432" y="3630676"/>
            <a:ext cx="7258685" cy="16208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E3594B"/>
                </a:solidFill>
                <a:latin typeface="Futura Std Light"/>
                <a:cs typeface="Futura Std Light"/>
              </a:defRPr>
            </a:lvl1pPr>
          </a:lstStyle>
          <a:p>
            <a:endParaRPr/>
          </a:p>
        </p:txBody>
      </p:sp>
      <p:sp>
        <p:nvSpPr>
          <p:cNvPr id="3" name="Holder 3"/>
          <p:cNvSpPr>
            <a:spLocks noGrp="1"/>
          </p:cNvSpPr>
          <p:nvPr>
            <p:ph type="body" idx="1"/>
          </p:nvPr>
        </p:nvSpPr>
        <p:spPr/>
        <p:txBody>
          <a:bodyPr lIns="0" tIns="0" rIns="0" bIns="0"/>
          <a:lstStyle>
            <a:lvl1pPr>
              <a:defRPr sz="1100" b="0" i="0">
                <a:solidFill>
                  <a:srgbClr val="15293D"/>
                </a:solidFill>
                <a:latin typeface="Futura Std Medium"/>
                <a:cs typeface="Futura Std Medium"/>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185587" y="0"/>
            <a:ext cx="0" cy="6480175"/>
          </a:xfrm>
          <a:custGeom>
            <a:avLst/>
            <a:gdLst/>
            <a:ahLst/>
            <a:cxnLst/>
            <a:rect l="l" t="t" r="r" b="b"/>
            <a:pathLst>
              <a:path h="6480175">
                <a:moveTo>
                  <a:pt x="0" y="0"/>
                </a:moveTo>
                <a:lnTo>
                  <a:pt x="0" y="6479997"/>
                </a:lnTo>
              </a:path>
            </a:pathLst>
          </a:custGeom>
          <a:ln w="3175">
            <a:solidFill>
              <a:srgbClr val="F3F4F4"/>
            </a:solidFill>
          </a:ln>
        </p:spPr>
        <p:txBody>
          <a:bodyPr wrap="square" lIns="0" tIns="0" rIns="0" bIns="0" rtlCol="0"/>
          <a:lstStyle/>
          <a:p>
            <a:endParaRPr/>
          </a:p>
        </p:txBody>
      </p:sp>
      <p:sp>
        <p:nvSpPr>
          <p:cNvPr id="17" name="bk object 17"/>
          <p:cNvSpPr/>
          <p:nvPr/>
        </p:nvSpPr>
        <p:spPr>
          <a:xfrm>
            <a:off x="7127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18" name="bk object 18"/>
          <p:cNvSpPr/>
          <p:nvPr/>
        </p:nvSpPr>
        <p:spPr>
          <a:xfrm>
            <a:off x="9071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19" name="bk object 19"/>
          <p:cNvSpPr/>
          <p:nvPr/>
        </p:nvSpPr>
        <p:spPr>
          <a:xfrm>
            <a:off x="0" y="0"/>
            <a:ext cx="5184140" cy="6480175"/>
          </a:xfrm>
          <a:custGeom>
            <a:avLst/>
            <a:gdLst/>
            <a:ahLst/>
            <a:cxnLst/>
            <a:rect l="l" t="t" r="r" b="b"/>
            <a:pathLst>
              <a:path w="5184140" h="6480175">
                <a:moveTo>
                  <a:pt x="0" y="6479997"/>
                </a:moveTo>
                <a:lnTo>
                  <a:pt x="5184000" y="6479997"/>
                </a:lnTo>
                <a:lnTo>
                  <a:pt x="5184000" y="0"/>
                </a:lnTo>
                <a:lnTo>
                  <a:pt x="0" y="0"/>
                </a:lnTo>
                <a:lnTo>
                  <a:pt x="0" y="6479997"/>
                </a:lnTo>
                <a:close/>
              </a:path>
            </a:pathLst>
          </a:custGeom>
          <a:solidFill>
            <a:srgbClr val="E34E4B">
              <a:alpha val="94999"/>
            </a:srgbClr>
          </a:solidFill>
        </p:spPr>
        <p:txBody>
          <a:bodyPr wrap="square" lIns="0" tIns="0" rIns="0" bIns="0" rtlCol="0"/>
          <a:lstStyle/>
          <a:p>
            <a:endParaRPr/>
          </a:p>
        </p:txBody>
      </p:sp>
      <p:sp>
        <p:nvSpPr>
          <p:cNvPr id="20" name="bk object 20"/>
          <p:cNvSpPr/>
          <p:nvPr/>
        </p:nvSpPr>
        <p:spPr>
          <a:xfrm>
            <a:off x="8443104" y="583638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21" name="bk object 21"/>
          <p:cNvSpPr/>
          <p:nvPr/>
        </p:nvSpPr>
        <p:spPr>
          <a:xfrm>
            <a:off x="8443104" y="5808010"/>
            <a:ext cx="283210" cy="282575"/>
          </a:xfrm>
          <a:custGeom>
            <a:avLst/>
            <a:gdLst/>
            <a:ahLst/>
            <a:cxnLst/>
            <a:rect l="l" t="t" r="r" b="b"/>
            <a:pathLst>
              <a:path w="283209" h="282575">
                <a:moveTo>
                  <a:pt x="141249" y="0"/>
                </a:moveTo>
                <a:lnTo>
                  <a:pt x="0" y="141249"/>
                </a:lnTo>
                <a:lnTo>
                  <a:pt x="141249" y="282498"/>
                </a:lnTo>
                <a:lnTo>
                  <a:pt x="148290" y="275463"/>
                </a:lnTo>
                <a:lnTo>
                  <a:pt x="141249" y="275463"/>
                </a:lnTo>
                <a:lnTo>
                  <a:pt x="7315" y="141249"/>
                </a:lnTo>
                <a:lnTo>
                  <a:pt x="141249" y="7315"/>
                </a:lnTo>
                <a:lnTo>
                  <a:pt x="148569" y="7315"/>
                </a:lnTo>
                <a:lnTo>
                  <a:pt x="141249" y="0"/>
                </a:lnTo>
                <a:close/>
              </a:path>
              <a:path w="283209" h="282575">
                <a:moveTo>
                  <a:pt x="148569" y="7315"/>
                </a:moveTo>
                <a:lnTo>
                  <a:pt x="141249" y="7315"/>
                </a:lnTo>
                <a:lnTo>
                  <a:pt x="275183" y="141249"/>
                </a:lnTo>
                <a:lnTo>
                  <a:pt x="141249" y="275463"/>
                </a:lnTo>
                <a:lnTo>
                  <a:pt x="148290" y="275463"/>
                </a:lnTo>
                <a:lnTo>
                  <a:pt x="282600" y="141249"/>
                </a:lnTo>
                <a:lnTo>
                  <a:pt x="148569" y="7315"/>
                </a:lnTo>
                <a:close/>
              </a:path>
            </a:pathLst>
          </a:custGeom>
          <a:solidFill>
            <a:srgbClr val="212B3D"/>
          </a:solidFill>
        </p:spPr>
        <p:txBody>
          <a:bodyPr wrap="square" lIns="0" tIns="0" rIns="0" bIns="0" rtlCol="0"/>
          <a:lstStyle/>
          <a:p>
            <a:endParaRPr/>
          </a:p>
        </p:txBody>
      </p:sp>
      <p:sp>
        <p:nvSpPr>
          <p:cNvPr id="22" name="bk object 22"/>
          <p:cNvSpPr/>
          <p:nvPr/>
        </p:nvSpPr>
        <p:spPr>
          <a:xfrm>
            <a:off x="8443104" y="5779363"/>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23" name="bk object 23"/>
          <p:cNvSpPr/>
          <p:nvPr/>
        </p:nvSpPr>
        <p:spPr>
          <a:xfrm>
            <a:off x="8443104" y="5751000"/>
            <a:ext cx="283210" cy="283210"/>
          </a:xfrm>
          <a:custGeom>
            <a:avLst/>
            <a:gdLst/>
            <a:ahLst/>
            <a:cxnLst/>
            <a:rect l="l" t="t" r="r" b="b"/>
            <a:pathLst>
              <a:path w="283209" h="283210">
                <a:moveTo>
                  <a:pt x="141249" y="0"/>
                </a:moveTo>
                <a:lnTo>
                  <a:pt x="0" y="141236"/>
                </a:lnTo>
                <a:lnTo>
                  <a:pt x="141249" y="282600"/>
                </a:lnTo>
                <a:lnTo>
                  <a:pt x="148678" y="275170"/>
                </a:lnTo>
                <a:lnTo>
                  <a:pt x="141249" y="275170"/>
                </a:lnTo>
                <a:lnTo>
                  <a:pt x="7315" y="141236"/>
                </a:lnTo>
                <a:lnTo>
                  <a:pt x="141249" y="7315"/>
                </a:lnTo>
                <a:lnTo>
                  <a:pt x="148570" y="7315"/>
                </a:lnTo>
                <a:lnTo>
                  <a:pt x="141249" y="0"/>
                </a:lnTo>
                <a:close/>
              </a:path>
              <a:path w="283209" h="283210">
                <a:moveTo>
                  <a:pt x="148570" y="7315"/>
                </a:moveTo>
                <a:lnTo>
                  <a:pt x="141249" y="7315"/>
                </a:lnTo>
                <a:lnTo>
                  <a:pt x="275183" y="141236"/>
                </a:lnTo>
                <a:lnTo>
                  <a:pt x="141249" y="275170"/>
                </a:lnTo>
                <a:lnTo>
                  <a:pt x="148678" y="275170"/>
                </a:lnTo>
                <a:lnTo>
                  <a:pt x="282600" y="141236"/>
                </a:lnTo>
                <a:lnTo>
                  <a:pt x="148570" y="7315"/>
                </a:lnTo>
                <a:close/>
              </a:path>
            </a:pathLst>
          </a:custGeom>
          <a:solidFill>
            <a:srgbClr val="212B3D"/>
          </a:solidFill>
        </p:spPr>
        <p:txBody>
          <a:bodyPr wrap="square" lIns="0" tIns="0" rIns="0" bIns="0" rtlCol="0"/>
          <a:lstStyle/>
          <a:p>
            <a:endParaRPr/>
          </a:p>
        </p:txBody>
      </p:sp>
      <p:sp>
        <p:nvSpPr>
          <p:cNvPr id="24" name="bk object 24"/>
          <p:cNvSpPr/>
          <p:nvPr/>
        </p:nvSpPr>
        <p:spPr>
          <a:xfrm>
            <a:off x="8802127" y="5883432"/>
            <a:ext cx="158115" cy="103505"/>
          </a:xfrm>
          <a:custGeom>
            <a:avLst/>
            <a:gdLst/>
            <a:ahLst/>
            <a:cxnLst/>
            <a:rect l="l" t="t" r="r" b="b"/>
            <a:pathLst>
              <a:path w="158115" h="103504">
                <a:moveTo>
                  <a:pt x="130771" y="0"/>
                </a:moveTo>
                <a:lnTo>
                  <a:pt x="0" y="0"/>
                </a:lnTo>
                <a:lnTo>
                  <a:pt x="0" y="103009"/>
                </a:lnTo>
                <a:lnTo>
                  <a:pt x="128727" y="103009"/>
                </a:lnTo>
                <a:lnTo>
                  <a:pt x="142319" y="101400"/>
                </a:lnTo>
                <a:lnTo>
                  <a:pt x="151371" y="96326"/>
                </a:lnTo>
                <a:lnTo>
                  <a:pt x="156412" y="87418"/>
                </a:lnTo>
                <a:lnTo>
                  <a:pt x="157123" y="81457"/>
                </a:lnTo>
                <a:lnTo>
                  <a:pt x="24980" y="81457"/>
                </a:lnTo>
                <a:lnTo>
                  <a:pt x="24980" y="62395"/>
                </a:lnTo>
                <a:lnTo>
                  <a:pt x="155452" y="62395"/>
                </a:lnTo>
                <a:lnTo>
                  <a:pt x="152830" y="57592"/>
                </a:lnTo>
                <a:lnTo>
                  <a:pt x="146407" y="53010"/>
                </a:lnTo>
                <a:lnTo>
                  <a:pt x="137426" y="50812"/>
                </a:lnTo>
                <a:lnTo>
                  <a:pt x="137426" y="50152"/>
                </a:lnTo>
                <a:lnTo>
                  <a:pt x="148256" y="46956"/>
                </a:lnTo>
                <a:lnTo>
                  <a:pt x="154473" y="41702"/>
                </a:lnTo>
                <a:lnTo>
                  <a:pt x="154798" y="40893"/>
                </a:lnTo>
                <a:lnTo>
                  <a:pt x="24980" y="40893"/>
                </a:lnTo>
                <a:lnTo>
                  <a:pt x="24980" y="21551"/>
                </a:lnTo>
                <a:lnTo>
                  <a:pt x="157419" y="21551"/>
                </a:lnTo>
                <a:lnTo>
                  <a:pt x="156521" y="14214"/>
                </a:lnTo>
                <a:lnTo>
                  <a:pt x="151831" y="6110"/>
                </a:lnTo>
                <a:lnTo>
                  <a:pt x="143412" y="1475"/>
                </a:lnTo>
                <a:lnTo>
                  <a:pt x="130771" y="0"/>
                </a:lnTo>
                <a:close/>
              </a:path>
              <a:path w="158115" h="103504">
                <a:moveTo>
                  <a:pt x="155452" y="62395"/>
                </a:moveTo>
                <a:lnTo>
                  <a:pt x="132981" y="62395"/>
                </a:lnTo>
                <a:lnTo>
                  <a:pt x="132981" y="81457"/>
                </a:lnTo>
                <a:lnTo>
                  <a:pt x="157123" y="81457"/>
                </a:lnTo>
                <a:lnTo>
                  <a:pt x="157975" y="74307"/>
                </a:lnTo>
                <a:lnTo>
                  <a:pt x="156688" y="64659"/>
                </a:lnTo>
                <a:lnTo>
                  <a:pt x="155452" y="62395"/>
                </a:lnTo>
                <a:close/>
              </a:path>
              <a:path w="158115" h="103504">
                <a:moveTo>
                  <a:pt x="157419" y="21551"/>
                </a:moveTo>
                <a:lnTo>
                  <a:pt x="132981" y="21551"/>
                </a:lnTo>
                <a:lnTo>
                  <a:pt x="132981" y="40893"/>
                </a:lnTo>
                <a:lnTo>
                  <a:pt x="154798" y="40893"/>
                </a:lnTo>
                <a:lnTo>
                  <a:pt x="157304" y="34659"/>
                </a:lnTo>
                <a:lnTo>
                  <a:pt x="157975" y="26098"/>
                </a:lnTo>
                <a:lnTo>
                  <a:pt x="157419" y="21551"/>
                </a:lnTo>
                <a:close/>
              </a:path>
            </a:pathLst>
          </a:custGeom>
          <a:solidFill>
            <a:srgbClr val="212B3D"/>
          </a:solidFill>
        </p:spPr>
        <p:txBody>
          <a:bodyPr wrap="square" lIns="0" tIns="0" rIns="0" bIns="0" rtlCol="0"/>
          <a:lstStyle/>
          <a:p>
            <a:endParaRPr/>
          </a:p>
        </p:txBody>
      </p:sp>
      <p:sp>
        <p:nvSpPr>
          <p:cNvPr id="25" name="bk object 25"/>
          <p:cNvSpPr/>
          <p:nvPr/>
        </p:nvSpPr>
        <p:spPr>
          <a:xfrm>
            <a:off x="8975287" y="5975684"/>
            <a:ext cx="144145" cy="0"/>
          </a:xfrm>
          <a:custGeom>
            <a:avLst/>
            <a:gdLst/>
            <a:ahLst/>
            <a:cxnLst/>
            <a:rect l="l" t="t" r="r" b="b"/>
            <a:pathLst>
              <a:path w="144145">
                <a:moveTo>
                  <a:pt x="0" y="0"/>
                </a:moveTo>
                <a:lnTo>
                  <a:pt x="143687" y="0"/>
                </a:lnTo>
              </a:path>
            </a:pathLst>
          </a:custGeom>
          <a:ln w="21590">
            <a:solidFill>
              <a:srgbClr val="212B3D"/>
            </a:solidFill>
          </a:ln>
        </p:spPr>
        <p:txBody>
          <a:bodyPr wrap="square" lIns="0" tIns="0" rIns="0" bIns="0" rtlCol="0"/>
          <a:lstStyle/>
          <a:p>
            <a:endParaRPr/>
          </a:p>
        </p:txBody>
      </p:sp>
      <p:sp>
        <p:nvSpPr>
          <p:cNvPr id="26" name="bk object 26"/>
          <p:cNvSpPr/>
          <p:nvPr/>
        </p:nvSpPr>
        <p:spPr>
          <a:xfrm>
            <a:off x="8975287" y="5883609"/>
            <a:ext cx="25400" cy="81280"/>
          </a:xfrm>
          <a:custGeom>
            <a:avLst/>
            <a:gdLst/>
            <a:ahLst/>
            <a:cxnLst/>
            <a:rect l="l" t="t" r="r" b="b"/>
            <a:pathLst>
              <a:path w="25400" h="81279">
                <a:moveTo>
                  <a:pt x="0" y="81279"/>
                </a:moveTo>
                <a:lnTo>
                  <a:pt x="24993" y="81279"/>
                </a:lnTo>
                <a:lnTo>
                  <a:pt x="24993" y="0"/>
                </a:lnTo>
                <a:lnTo>
                  <a:pt x="0" y="0"/>
                </a:lnTo>
                <a:lnTo>
                  <a:pt x="0" y="81279"/>
                </a:lnTo>
                <a:close/>
              </a:path>
            </a:pathLst>
          </a:custGeom>
          <a:solidFill>
            <a:srgbClr val="212B3D"/>
          </a:solidFill>
        </p:spPr>
        <p:txBody>
          <a:bodyPr wrap="square" lIns="0" tIns="0" rIns="0" bIns="0" rtlCol="0"/>
          <a:lstStyle/>
          <a:p>
            <a:endParaRPr/>
          </a:p>
        </p:txBody>
      </p:sp>
      <p:sp>
        <p:nvSpPr>
          <p:cNvPr id="27" name="bk object 27"/>
          <p:cNvSpPr/>
          <p:nvPr/>
        </p:nvSpPr>
        <p:spPr>
          <a:xfrm>
            <a:off x="9131608" y="5883436"/>
            <a:ext cx="162560" cy="103505"/>
          </a:xfrm>
          <a:custGeom>
            <a:avLst/>
            <a:gdLst/>
            <a:ahLst/>
            <a:cxnLst/>
            <a:rect l="l" t="t" r="r" b="b"/>
            <a:pathLst>
              <a:path w="162559" h="103504">
                <a:moveTo>
                  <a:pt x="137147" y="0"/>
                </a:moveTo>
                <a:lnTo>
                  <a:pt x="24993" y="0"/>
                </a:lnTo>
                <a:lnTo>
                  <a:pt x="14380" y="1504"/>
                </a:lnTo>
                <a:lnTo>
                  <a:pt x="6534" y="5808"/>
                </a:lnTo>
                <a:lnTo>
                  <a:pt x="1669" y="12596"/>
                </a:lnTo>
                <a:lnTo>
                  <a:pt x="0" y="21551"/>
                </a:lnTo>
                <a:lnTo>
                  <a:pt x="0" y="81457"/>
                </a:lnTo>
                <a:lnTo>
                  <a:pt x="1669" y="90434"/>
                </a:lnTo>
                <a:lnTo>
                  <a:pt x="6534" y="97220"/>
                </a:lnTo>
                <a:lnTo>
                  <a:pt x="14380" y="101512"/>
                </a:lnTo>
                <a:lnTo>
                  <a:pt x="24993" y="103009"/>
                </a:lnTo>
                <a:lnTo>
                  <a:pt x="137147" y="103009"/>
                </a:lnTo>
                <a:lnTo>
                  <a:pt x="147760" y="101512"/>
                </a:lnTo>
                <a:lnTo>
                  <a:pt x="155606" y="97220"/>
                </a:lnTo>
                <a:lnTo>
                  <a:pt x="160471" y="90434"/>
                </a:lnTo>
                <a:lnTo>
                  <a:pt x="162140" y="81457"/>
                </a:lnTo>
                <a:lnTo>
                  <a:pt x="24930" y="81457"/>
                </a:lnTo>
                <a:lnTo>
                  <a:pt x="24930" y="21551"/>
                </a:lnTo>
                <a:lnTo>
                  <a:pt x="162140" y="21551"/>
                </a:lnTo>
                <a:lnTo>
                  <a:pt x="160471" y="12596"/>
                </a:lnTo>
                <a:lnTo>
                  <a:pt x="155606" y="5808"/>
                </a:lnTo>
                <a:lnTo>
                  <a:pt x="147760" y="1504"/>
                </a:lnTo>
                <a:lnTo>
                  <a:pt x="137147" y="0"/>
                </a:lnTo>
                <a:close/>
              </a:path>
              <a:path w="162559" h="103504">
                <a:moveTo>
                  <a:pt x="162140" y="21551"/>
                </a:moveTo>
                <a:lnTo>
                  <a:pt x="137096" y="21551"/>
                </a:lnTo>
                <a:lnTo>
                  <a:pt x="137147" y="81457"/>
                </a:lnTo>
                <a:lnTo>
                  <a:pt x="162140" y="81457"/>
                </a:lnTo>
                <a:lnTo>
                  <a:pt x="162140" y="21551"/>
                </a:lnTo>
                <a:close/>
              </a:path>
            </a:pathLst>
          </a:custGeom>
          <a:solidFill>
            <a:srgbClr val="212B3D"/>
          </a:solidFill>
        </p:spPr>
        <p:txBody>
          <a:bodyPr wrap="square" lIns="0" tIns="0" rIns="0" bIns="0" rtlCol="0"/>
          <a:lstStyle/>
          <a:p>
            <a:endParaRPr/>
          </a:p>
        </p:txBody>
      </p:sp>
      <p:sp>
        <p:nvSpPr>
          <p:cNvPr id="28" name="bk object 28"/>
          <p:cNvSpPr/>
          <p:nvPr/>
        </p:nvSpPr>
        <p:spPr>
          <a:xfrm>
            <a:off x="9308989" y="5883431"/>
            <a:ext cx="154940" cy="103505"/>
          </a:xfrm>
          <a:custGeom>
            <a:avLst/>
            <a:gdLst/>
            <a:ahLst/>
            <a:cxnLst/>
            <a:rect l="l" t="t" r="r" b="b"/>
            <a:pathLst>
              <a:path w="154940" h="103504">
                <a:moveTo>
                  <a:pt x="154368" y="81457"/>
                </a:moveTo>
                <a:lnTo>
                  <a:pt x="0" y="81457"/>
                </a:lnTo>
                <a:lnTo>
                  <a:pt x="1667" y="90434"/>
                </a:lnTo>
                <a:lnTo>
                  <a:pt x="6527" y="97220"/>
                </a:lnTo>
                <a:lnTo>
                  <a:pt x="14369" y="101512"/>
                </a:lnTo>
                <a:lnTo>
                  <a:pt x="24980" y="103009"/>
                </a:lnTo>
                <a:lnTo>
                  <a:pt x="154368" y="103009"/>
                </a:lnTo>
                <a:lnTo>
                  <a:pt x="154368" y="81457"/>
                </a:lnTo>
                <a:close/>
              </a:path>
              <a:path w="154940" h="103504">
                <a:moveTo>
                  <a:pt x="154432" y="0"/>
                </a:moveTo>
                <a:lnTo>
                  <a:pt x="25044" y="0"/>
                </a:lnTo>
                <a:lnTo>
                  <a:pt x="14431" y="1506"/>
                </a:lnTo>
                <a:lnTo>
                  <a:pt x="6584" y="5813"/>
                </a:lnTo>
                <a:lnTo>
                  <a:pt x="1720" y="12601"/>
                </a:lnTo>
                <a:lnTo>
                  <a:pt x="50" y="21551"/>
                </a:lnTo>
                <a:lnTo>
                  <a:pt x="50" y="81457"/>
                </a:lnTo>
                <a:lnTo>
                  <a:pt x="24980" y="81457"/>
                </a:lnTo>
                <a:lnTo>
                  <a:pt x="24980" y="21551"/>
                </a:lnTo>
                <a:lnTo>
                  <a:pt x="154432" y="21551"/>
                </a:lnTo>
                <a:lnTo>
                  <a:pt x="154432" y="0"/>
                </a:lnTo>
                <a:close/>
              </a:path>
            </a:pathLst>
          </a:custGeom>
          <a:solidFill>
            <a:srgbClr val="212B3D"/>
          </a:solidFill>
        </p:spPr>
        <p:txBody>
          <a:bodyPr wrap="square" lIns="0" tIns="0" rIns="0" bIns="0" rtlCol="0"/>
          <a:lstStyle/>
          <a:p>
            <a:endParaRPr/>
          </a:p>
        </p:txBody>
      </p:sp>
      <p:sp>
        <p:nvSpPr>
          <p:cNvPr id="29" name="bk object 29"/>
          <p:cNvSpPr/>
          <p:nvPr/>
        </p:nvSpPr>
        <p:spPr>
          <a:xfrm>
            <a:off x="9476667" y="5883432"/>
            <a:ext cx="166370" cy="103505"/>
          </a:xfrm>
          <a:custGeom>
            <a:avLst/>
            <a:gdLst/>
            <a:ahLst/>
            <a:cxnLst/>
            <a:rect l="l" t="t" r="r" b="b"/>
            <a:pathLst>
              <a:path w="166370" h="103504">
                <a:moveTo>
                  <a:pt x="24930" y="0"/>
                </a:moveTo>
                <a:lnTo>
                  <a:pt x="0" y="0"/>
                </a:lnTo>
                <a:lnTo>
                  <a:pt x="0" y="103009"/>
                </a:lnTo>
                <a:lnTo>
                  <a:pt x="24930" y="103009"/>
                </a:lnTo>
                <a:lnTo>
                  <a:pt x="24930" y="58013"/>
                </a:lnTo>
                <a:lnTo>
                  <a:pt x="71445" y="58013"/>
                </a:lnTo>
                <a:lnTo>
                  <a:pt x="55079" y="50253"/>
                </a:lnTo>
                <a:lnTo>
                  <a:pt x="72008" y="42392"/>
                </a:lnTo>
                <a:lnTo>
                  <a:pt x="24930" y="42392"/>
                </a:lnTo>
                <a:lnTo>
                  <a:pt x="24930" y="0"/>
                </a:lnTo>
                <a:close/>
              </a:path>
              <a:path w="166370" h="103504">
                <a:moveTo>
                  <a:pt x="71445" y="58013"/>
                </a:moveTo>
                <a:lnTo>
                  <a:pt x="24930" y="58013"/>
                </a:lnTo>
                <a:lnTo>
                  <a:pt x="119913" y="103009"/>
                </a:lnTo>
                <a:lnTo>
                  <a:pt x="166344" y="103009"/>
                </a:lnTo>
                <a:lnTo>
                  <a:pt x="71445" y="58013"/>
                </a:lnTo>
                <a:close/>
              </a:path>
              <a:path w="166370" h="103504">
                <a:moveTo>
                  <a:pt x="163296" y="0"/>
                </a:moveTo>
                <a:lnTo>
                  <a:pt x="116077" y="0"/>
                </a:lnTo>
                <a:lnTo>
                  <a:pt x="24930" y="42392"/>
                </a:lnTo>
                <a:lnTo>
                  <a:pt x="72008" y="42392"/>
                </a:lnTo>
                <a:lnTo>
                  <a:pt x="163296" y="0"/>
                </a:lnTo>
                <a:close/>
              </a:path>
            </a:pathLst>
          </a:custGeom>
          <a:solidFill>
            <a:srgbClr val="212B3D"/>
          </a:solidFill>
        </p:spPr>
        <p:txBody>
          <a:bodyPr wrap="square" lIns="0" tIns="0" rIns="0" bIns="0" rtlCol="0"/>
          <a:lstStyle/>
          <a:p>
            <a:endParaRPr/>
          </a:p>
        </p:txBody>
      </p:sp>
      <p:sp>
        <p:nvSpPr>
          <p:cNvPr id="30" name="bk object 30"/>
          <p:cNvSpPr/>
          <p:nvPr/>
        </p:nvSpPr>
        <p:spPr>
          <a:xfrm>
            <a:off x="9686119" y="5883435"/>
            <a:ext cx="348880" cy="103043"/>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0" i="0">
                <a:solidFill>
                  <a:srgbClr val="E3594B"/>
                </a:solidFill>
                <a:latin typeface="Futura Std Light"/>
                <a:cs typeface="Futura Std Light"/>
              </a:defRPr>
            </a:lvl1pPr>
          </a:lstStyle>
          <a:p>
            <a:endParaRPr/>
          </a:p>
        </p:txBody>
      </p:sp>
      <p:sp>
        <p:nvSpPr>
          <p:cNvPr id="3" name="Holder 3"/>
          <p:cNvSpPr>
            <a:spLocks noGrp="1"/>
          </p:cNvSpPr>
          <p:nvPr>
            <p:ph sz="half" idx="2"/>
          </p:nvPr>
        </p:nvSpPr>
        <p:spPr>
          <a:xfrm>
            <a:off x="518477" y="1491170"/>
            <a:ext cx="4510754" cy="427901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340318" y="1491170"/>
            <a:ext cx="4510754" cy="427901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368000" cy="647999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10368280" cy="6480175"/>
          </a:xfrm>
          <a:custGeom>
            <a:avLst/>
            <a:gdLst/>
            <a:ahLst/>
            <a:cxnLst/>
            <a:rect l="l" t="t" r="r" b="b"/>
            <a:pathLst>
              <a:path w="10368280" h="6480175">
                <a:moveTo>
                  <a:pt x="0" y="6479997"/>
                </a:moveTo>
                <a:lnTo>
                  <a:pt x="10368000" y="6479997"/>
                </a:lnTo>
                <a:lnTo>
                  <a:pt x="10368000" y="0"/>
                </a:lnTo>
                <a:lnTo>
                  <a:pt x="0" y="0"/>
                </a:lnTo>
                <a:lnTo>
                  <a:pt x="0" y="6479997"/>
                </a:lnTo>
                <a:close/>
              </a:path>
            </a:pathLst>
          </a:custGeom>
          <a:solidFill>
            <a:srgbClr val="37547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0" i="0">
                <a:solidFill>
                  <a:srgbClr val="E3594B"/>
                </a:solidFill>
                <a:latin typeface="Futura Std Light"/>
                <a:cs typeface="Futura Std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95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13358" y="410846"/>
            <a:ext cx="9342833" cy="330200"/>
          </a:xfrm>
          <a:prstGeom prst="rect">
            <a:avLst/>
          </a:prstGeom>
        </p:spPr>
        <p:txBody>
          <a:bodyPr wrap="square" lIns="0" tIns="0" rIns="0" bIns="0">
            <a:spAutoFit/>
          </a:bodyPr>
          <a:lstStyle>
            <a:lvl1pPr>
              <a:defRPr sz="2000" b="0" i="0">
                <a:solidFill>
                  <a:srgbClr val="E3594B"/>
                </a:solidFill>
                <a:latin typeface="Futura Std Light"/>
                <a:cs typeface="Futura Std Light"/>
              </a:defRPr>
            </a:lvl1pPr>
          </a:lstStyle>
          <a:p>
            <a:endParaRPr/>
          </a:p>
        </p:txBody>
      </p:sp>
      <p:sp>
        <p:nvSpPr>
          <p:cNvPr id="3" name="Holder 3"/>
          <p:cNvSpPr>
            <a:spLocks noGrp="1"/>
          </p:cNvSpPr>
          <p:nvPr>
            <p:ph type="body" idx="1"/>
          </p:nvPr>
        </p:nvSpPr>
        <p:spPr>
          <a:xfrm>
            <a:off x="783691" y="2554592"/>
            <a:ext cx="8802167" cy="2849879"/>
          </a:xfrm>
          <a:prstGeom prst="rect">
            <a:avLst/>
          </a:prstGeom>
        </p:spPr>
        <p:txBody>
          <a:bodyPr wrap="square" lIns="0" tIns="0" rIns="0" bIns="0">
            <a:spAutoFit/>
          </a:bodyPr>
          <a:lstStyle>
            <a:lvl1pPr>
              <a:defRPr sz="1100" b="0" i="0">
                <a:solidFill>
                  <a:srgbClr val="15293D"/>
                </a:solidFill>
                <a:latin typeface="Futura Std Medium"/>
                <a:cs typeface="Futura Std Medium"/>
              </a:defRPr>
            </a:lvl1pPr>
          </a:lstStyle>
          <a:p>
            <a:endParaRPr/>
          </a:p>
        </p:txBody>
      </p:sp>
      <p:sp>
        <p:nvSpPr>
          <p:cNvPr id="4" name="Holder 4"/>
          <p:cNvSpPr>
            <a:spLocks noGrp="1"/>
          </p:cNvSpPr>
          <p:nvPr>
            <p:ph type="ftr" sz="quarter" idx="5"/>
          </p:nvPr>
        </p:nvSpPr>
        <p:spPr>
          <a:xfrm>
            <a:off x="3525647" y="6029515"/>
            <a:ext cx="3318256" cy="3241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18477" y="6029515"/>
            <a:ext cx="2384996" cy="3241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2/5/2018</a:t>
            </a:fld>
            <a:endParaRPr lang="en-US"/>
          </a:p>
        </p:txBody>
      </p:sp>
      <p:sp>
        <p:nvSpPr>
          <p:cNvPr id="6" name="Holder 6"/>
          <p:cNvSpPr>
            <a:spLocks noGrp="1"/>
          </p:cNvSpPr>
          <p:nvPr>
            <p:ph type="sldNum" sz="quarter" idx="7"/>
          </p:nvPr>
        </p:nvSpPr>
        <p:spPr>
          <a:xfrm>
            <a:off x="7466076" y="6029515"/>
            <a:ext cx="2384996" cy="3241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6" Type="http://schemas.openxmlformats.org/officeDocument/2006/relationships/hyperlink" Target="mailto:aleks@BlockEx.com" TargetMode="Externa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368280" cy="6480175"/>
          </a:xfrm>
          <a:custGeom>
            <a:avLst/>
            <a:gdLst/>
            <a:ahLst/>
            <a:cxnLst/>
            <a:rect l="l" t="t" r="r" b="b"/>
            <a:pathLst>
              <a:path w="10368280" h="6480175">
                <a:moveTo>
                  <a:pt x="0" y="6479997"/>
                </a:moveTo>
                <a:lnTo>
                  <a:pt x="10368000" y="6479997"/>
                </a:lnTo>
                <a:lnTo>
                  <a:pt x="10368000" y="0"/>
                </a:lnTo>
                <a:lnTo>
                  <a:pt x="0" y="0"/>
                </a:lnTo>
                <a:lnTo>
                  <a:pt x="0" y="6479997"/>
                </a:lnTo>
                <a:close/>
              </a:path>
            </a:pathLst>
          </a:custGeom>
          <a:solidFill>
            <a:srgbClr val="00A9C5"/>
          </a:solidFill>
        </p:spPr>
        <p:txBody>
          <a:bodyPr wrap="square" lIns="0" tIns="0" rIns="0" bIns="0" rtlCol="0"/>
          <a:lstStyle/>
          <a:p>
            <a:endParaRPr/>
          </a:p>
        </p:txBody>
      </p:sp>
      <p:sp>
        <p:nvSpPr>
          <p:cNvPr id="3" name="object 3"/>
          <p:cNvSpPr/>
          <p:nvPr/>
        </p:nvSpPr>
        <p:spPr>
          <a:xfrm>
            <a:off x="276352" y="276339"/>
            <a:ext cx="9815830" cy="5927725"/>
          </a:xfrm>
          <a:custGeom>
            <a:avLst/>
            <a:gdLst/>
            <a:ahLst/>
            <a:cxnLst/>
            <a:rect l="l" t="t" r="r" b="b"/>
            <a:pathLst>
              <a:path w="9815830" h="5927725">
                <a:moveTo>
                  <a:pt x="0" y="5927305"/>
                </a:moveTo>
                <a:lnTo>
                  <a:pt x="9815296" y="5927305"/>
                </a:lnTo>
                <a:lnTo>
                  <a:pt x="9815296" y="0"/>
                </a:lnTo>
                <a:lnTo>
                  <a:pt x="0" y="0"/>
                </a:lnTo>
                <a:lnTo>
                  <a:pt x="0" y="5927305"/>
                </a:lnTo>
                <a:close/>
              </a:path>
            </a:pathLst>
          </a:custGeom>
          <a:ln w="12700">
            <a:solidFill>
              <a:srgbClr val="222226"/>
            </a:solidFill>
          </a:ln>
        </p:spPr>
        <p:txBody>
          <a:bodyPr wrap="square" lIns="0" tIns="0" rIns="0" bIns="0" rtlCol="0"/>
          <a:lstStyle/>
          <a:p>
            <a:endParaRPr/>
          </a:p>
        </p:txBody>
      </p:sp>
      <p:sp>
        <p:nvSpPr>
          <p:cNvPr id="4" name="object 4"/>
          <p:cNvSpPr txBox="1">
            <a:spLocks noGrp="1"/>
          </p:cNvSpPr>
          <p:nvPr>
            <p:ph type="title"/>
          </p:nvPr>
        </p:nvSpPr>
        <p:spPr>
          <a:xfrm>
            <a:off x="1903818" y="1745449"/>
            <a:ext cx="6261100" cy="695960"/>
          </a:xfrm>
          <a:prstGeom prst="rect">
            <a:avLst/>
          </a:prstGeom>
        </p:spPr>
        <p:txBody>
          <a:bodyPr vert="horz" wrap="square" lIns="0" tIns="12700" rIns="0" bIns="0" rtlCol="0">
            <a:spAutoFit/>
          </a:bodyPr>
          <a:lstStyle/>
          <a:p>
            <a:pPr marL="12700">
              <a:lnSpc>
                <a:spcPct val="100000"/>
              </a:lnSpc>
              <a:spcBef>
                <a:spcPts val="100"/>
              </a:spcBef>
            </a:pPr>
            <a:r>
              <a:rPr sz="4400" b="0" spc="-95" dirty="0">
                <a:solidFill>
                  <a:srgbClr val="FFFFFF"/>
                </a:solidFill>
                <a:latin typeface="Futura Std Medium"/>
                <a:cs typeface="Futura Std Medium"/>
              </a:rPr>
              <a:t>Cryptocurrency </a:t>
            </a:r>
            <a:r>
              <a:rPr sz="4400" b="0" spc="-70" dirty="0">
                <a:solidFill>
                  <a:srgbClr val="FFFFFF"/>
                </a:solidFill>
                <a:latin typeface="Futura Std Medium"/>
                <a:cs typeface="Futura Std Medium"/>
              </a:rPr>
              <a:t>for</a:t>
            </a:r>
            <a:r>
              <a:rPr sz="4400" b="0" spc="-365" dirty="0">
                <a:solidFill>
                  <a:srgbClr val="FFFFFF"/>
                </a:solidFill>
                <a:latin typeface="Futura Std Medium"/>
                <a:cs typeface="Futura Std Medium"/>
              </a:rPr>
              <a:t> </a:t>
            </a:r>
            <a:r>
              <a:rPr sz="4400" b="0" spc="-100" dirty="0">
                <a:solidFill>
                  <a:srgbClr val="FFFFFF"/>
                </a:solidFill>
                <a:latin typeface="Futura Std Medium"/>
                <a:cs typeface="Futura Std Medium"/>
              </a:rPr>
              <a:t>shipping</a:t>
            </a:r>
            <a:endParaRPr sz="4400">
              <a:latin typeface="Futura Std Medium"/>
              <a:cs typeface="Futura Std Medium"/>
            </a:endParaRPr>
          </a:p>
        </p:txBody>
      </p:sp>
      <p:sp>
        <p:nvSpPr>
          <p:cNvPr id="5" name="object 5"/>
          <p:cNvSpPr txBox="1"/>
          <p:nvPr/>
        </p:nvSpPr>
        <p:spPr>
          <a:xfrm>
            <a:off x="3976039" y="2570441"/>
            <a:ext cx="212915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Futura Std Medium"/>
                <a:cs typeface="Futura Std Medium"/>
              </a:rPr>
              <a:t>By Aleks Nowak, CIO @</a:t>
            </a:r>
            <a:r>
              <a:rPr sz="1200" spc="-95" dirty="0">
                <a:solidFill>
                  <a:srgbClr val="FFFFFF"/>
                </a:solidFill>
                <a:latin typeface="Futura Std Medium"/>
                <a:cs typeface="Futura Std Medium"/>
              </a:rPr>
              <a:t> </a:t>
            </a:r>
            <a:r>
              <a:rPr sz="1200" dirty="0">
                <a:solidFill>
                  <a:srgbClr val="FFFFFF"/>
                </a:solidFill>
                <a:latin typeface="Futura Std Medium"/>
                <a:cs typeface="Futura Std Medium"/>
              </a:rPr>
              <a:t>BlockEx</a:t>
            </a:r>
            <a:endParaRPr sz="1200">
              <a:latin typeface="Futura Std Medium"/>
              <a:cs typeface="Futura Std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27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3" name="object 3"/>
          <p:cNvSpPr/>
          <p:nvPr/>
        </p:nvSpPr>
        <p:spPr>
          <a:xfrm>
            <a:off x="9071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4" name="object 4"/>
          <p:cNvSpPr/>
          <p:nvPr/>
        </p:nvSpPr>
        <p:spPr>
          <a:xfrm>
            <a:off x="0" y="0"/>
            <a:ext cx="3243580" cy="6480175"/>
          </a:xfrm>
          <a:custGeom>
            <a:avLst/>
            <a:gdLst/>
            <a:ahLst/>
            <a:cxnLst/>
            <a:rect l="l" t="t" r="r" b="b"/>
            <a:pathLst>
              <a:path w="3243580" h="6480175">
                <a:moveTo>
                  <a:pt x="0" y="6479997"/>
                </a:moveTo>
                <a:lnTo>
                  <a:pt x="3243173" y="6479997"/>
                </a:lnTo>
                <a:lnTo>
                  <a:pt x="3243173" y="0"/>
                </a:lnTo>
                <a:lnTo>
                  <a:pt x="0" y="0"/>
                </a:lnTo>
                <a:lnTo>
                  <a:pt x="0" y="6479997"/>
                </a:lnTo>
                <a:close/>
              </a:path>
            </a:pathLst>
          </a:custGeom>
          <a:solidFill>
            <a:srgbClr val="111820"/>
          </a:solidFill>
        </p:spPr>
        <p:txBody>
          <a:bodyPr wrap="square" lIns="0" tIns="0" rIns="0" bIns="0" rtlCol="0"/>
          <a:lstStyle/>
          <a:p>
            <a:endParaRPr/>
          </a:p>
        </p:txBody>
      </p:sp>
      <p:sp>
        <p:nvSpPr>
          <p:cNvPr id="5" name="object 5"/>
          <p:cNvSpPr txBox="1"/>
          <p:nvPr/>
        </p:nvSpPr>
        <p:spPr>
          <a:xfrm>
            <a:off x="406065" y="1110520"/>
            <a:ext cx="164973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Futura Std Medium"/>
                <a:cs typeface="Futura Std Medium"/>
              </a:rPr>
              <a:t>Cryptocurrencies</a:t>
            </a:r>
            <a:endParaRPr sz="1800">
              <a:latin typeface="Futura Std Medium"/>
              <a:cs typeface="Futura Std Medium"/>
            </a:endParaRPr>
          </a:p>
        </p:txBody>
      </p:sp>
      <p:sp>
        <p:nvSpPr>
          <p:cNvPr id="6" name="object 6"/>
          <p:cNvSpPr txBox="1"/>
          <p:nvPr/>
        </p:nvSpPr>
        <p:spPr>
          <a:xfrm>
            <a:off x="412419" y="1607731"/>
            <a:ext cx="1754505" cy="788035"/>
          </a:xfrm>
          <a:prstGeom prst="rect">
            <a:avLst/>
          </a:prstGeom>
        </p:spPr>
        <p:txBody>
          <a:bodyPr vert="horz" wrap="square" lIns="0" tIns="12700" rIns="0" bIns="0" rtlCol="0">
            <a:spAutoFit/>
          </a:bodyPr>
          <a:lstStyle/>
          <a:p>
            <a:pPr marL="149225" marR="5080" indent="-136525">
              <a:lnSpc>
                <a:spcPct val="138900"/>
              </a:lnSpc>
              <a:spcBef>
                <a:spcPts val="100"/>
              </a:spcBef>
              <a:buFont typeface="Futura Std Book"/>
              <a:buChar char="•"/>
              <a:tabLst>
                <a:tab pos="149860" algn="l"/>
              </a:tabLst>
            </a:pPr>
            <a:r>
              <a:rPr sz="1200" b="1" dirty="0">
                <a:solidFill>
                  <a:srgbClr val="FFFFFF"/>
                </a:solidFill>
                <a:latin typeface="Futura Std Medium"/>
                <a:cs typeface="Futura Std Medium"/>
              </a:rPr>
              <a:t>Bitcoin </a:t>
            </a:r>
            <a:r>
              <a:rPr sz="1200" dirty="0">
                <a:solidFill>
                  <a:srgbClr val="FFFFFF"/>
                </a:solidFill>
                <a:latin typeface="Futura Std Book"/>
                <a:cs typeface="Futura Std Book"/>
              </a:rPr>
              <a:t>was the first</a:t>
            </a:r>
            <a:r>
              <a:rPr sz="1200" spc="-80" dirty="0">
                <a:solidFill>
                  <a:srgbClr val="FFFFFF"/>
                </a:solidFill>
                <a:latin typeface="Futura Std Book"/>
                <a:cs typeface="Futura Std Book"/>
              </a:rPr>
              <a:t> </a:t>
            </a:r>
            <a:r>
              <a:rPr sz="1200" dirty="0">
                <a:solidFill>
                  <a:srgbClr val="FFFFFF"/>
                </a:solidFill>
                <a:latin typeface="Futura Std Book"/>
                <a:cs typeface="Futura Std Book"/>
              </a:rPr>
              <a:t>ever  cryptocurrency concept  (since</a:t>
            </a:r>
            <a:r>
              <a:rPr sz="1200" spc="-10" dirty="0">
                <a:solidFill>
                  <a:srgbClr val="FFFFFF"/>
                </a:solidFill>
                <a:latin typeface="Futura Std Book"/>
                <a:cs typeface="Futura Std Book"/>
              </a:rPr>
              <a:t> </a:t>
            </a:r>
            <a:r>
              <a:rPr sz="1200" dirty="0">
                <a:solidFill>
                  <a:srgbClr val="FFFFFF"/>
                </a:solidFill>
                <a:latin typeface="Futura Std Book"/>
                <a:cs typeface="Futura Std Book"/>
              </a:rPr>
              <a:t>2008)</a:t>
            </a:r>
            <a:endParaRPr sz="1200">
              <a:latin typeface="Futura Std Book"/>
              <a:cs typeface="Futura Std Book"/>
            </a:endParaRPr>
          </a:p>
        </p:txBody>
      </p:sp>
      <p:sp>
        <p:nvSpPr>
          <p:cNvPr id="7" name="object 7"/>
          <p:cNvSpPr txBox="1"/>
          <p:nvPr/>
        </p:nvSpPr>
        <p:spPr>
          <a:xfrm>
            <a:off x="412419" y="2616072"/>
            <a:ext cx="2122170" cy="788035"/>
          </a:xfrm>
          <a:prstGeom prst="rect">
            <a:avLst/>
          </a:prstGeom>
        </p:spPr>
        <p:txBody>
          <a:bodyPr vert="horz" wrap="square" lIns="0" tIns="12700" rIns="0" bIns="0" rtlCol="0">
            <a:spAutoFit/>
          </a:bodyPr>
          <a:lstStyle/>
          <a:p>
            <a:pPr marL="149225" marR="5080" indent="-136525">
              <a:lnSpc>
                <a:spcPct val="138900"/>
              </a:lnSpc>
              <a:spcBef>
                <a:spcPts val="100"/>
              </a:spcBef>
              <a:buFont typeface="Futura Std Book"/>
              <a:buChar char="•"/>
              <a:tabLst>
                <a:tab pos="149860" algn="l"/>
              </a:tabLst>
            </a:pPr>
            <a:r>
              <a:rPr sz="1200" b="1" dirty="0">
                <a:solidFill>
                  <a:srgbClr val="FFFFFF"/>
                </a:solidFill>
                <a:latin typeface="Futura Std Medium"/>
                <a:cs typeface="Futura Std Medium"/>
              </a:rPr>
              <a:t>Decentralized Currency </a:t>
            </a:r>
            <a:r>
              <a:rPr sz="1200" dirty="0">
                <a:solidFill>
                  <a:srgbClr val="FFFFFF"/>
                </a:solidFill>
                <a:latin typeface="Futura Std Book"/>
                <a:cs typeface="Futura Std Book"/>
              </a:rPr>
              <a:t>that</a:t>
            </a:r>
            <a:r>
              <a:rPr sz="1200" spc="-80" dirty="0">
                <a:solidFill>
                  <a:srgbClr val="FFFFFF"/>
                </a:solidFill>
                <a:latin typeface="Futura Std Book"/>
                <a:cs typeface="Futura Std Book"/>
              </a:rPr>
              <a:t> </a:t>
            </a:r>
            <a:r>
              <a:rPr sz="1200" dirty="0">
                <a:solidFill>
                  <a:srgbClr val="FFFFFF"/>
                </a:solidFill>
                <a:latin typeface="Futura Std Book"/>
                <a:cs typeface="Futura Std Book"/>
              </a:rPr>
              <a:t>is  not controlled by any central  bank.</a:t>
            </a:r>
            <a:endParaRPr sz="1200">
              <a:latin typeface="Futura Std Book"/>
              <a:cs typeface="Futura Std Book"/>
            </a:endParaRPr>
          </a:p>
        </p:txBody>
      </p:sp>
      <p:sp>
        <p:nvSpPr>
          <p:cNvPr id="8" name="object 8"/>
          <p:cNvSpPr txBox="1"/>
          <p:nvPr/>
        </p:nvSpPr>
        <p:spPr>
          <a:xfrm>
            <a:off x="412419" y="3632123"/>
            <a:ext cx="1708785" cy="534035"/>
          </a:xfrm>
          <a:prstGeom prst="rect">
            <a:avLst/>
          </a:prstGeom>
        </p:spPr>
        <p:txBody>
          <a:bodyPr vert="horz" wrap="square" lIns="0" tIns="83820" rIns="0" bIns="0" rtlCol="0">
            <a:spAutoFit/>
          </a:bodyPr>
          <a:lstStyle/>
          <a:p>
            <a:pPr marL="149860" indent="-137160">
              <a:lnSpc>
                <a:spcPct val="100000"/>
              </a:lnSpc>
              <a:spcBef>
                <a:spcPts val="660"/>
              </a:spcBef>
              <a:buChar char="•"/>
              <a:tabLst>
                <a:tab pos="149860" algn="l"/>
              </a:tabLst>
            </a:pPr>
            <a:r>
              <a:rPr sz="1200" dirty="0">
                <a:solidFill>
                  <a:srgbClr val="FFFFFF"/>
                </a:solidFill>
                <a:latin typeface="Futura Std Book"/>
                <a:cs typeface="Futura Std Book"/>
              </a:rPr>
              <a:t>Clearance &amp;</a:t>
            </a:r>
            <a:r>
              <a:rPr sz="1200" spc="-90" dirty="0">
                <a:solidFill>
                  <a:srgbClr val="FFFFFF"/>
                </a:solidFill>
                <a:latin typeface="Futura Std Book"/>
                <a:cs typeface="Futura Std Book"/>
              </a:rPr>
              <a:t> </a:t>
            </a:r>
            <a:r>
              <a:rPr sz="1200" dirty="0">
                <a:solidFill>
                  <a:srgbClr val="FFFFFF"/>
                </a:solidFill>
                <a:latin typeface="Futura Std Book"/>
                <a:cs typeface="Futura Std Book"/>
              </a:rPr>
              <a:t>Settlement</a:t>
            </a:r>
            <a:endParaRPr sz="1200">
              <a:latin typeface="Futura Std Book"/>
              <a:cs typeface="Futura Std Book"/>
            </a:endParaRPr>
          </a:p>
          <a:p>
            <a:pPr marL="14604" algn="ctr">
              <a:lnSpc>
                <a:spcPct val="100000"/>
              </a:lnSpc>
              <a:spcBef>
                <a:spcPts val="560"/>
              </a:spcBef>
            </a:pPr>
            <a:r>
              <a:rPr sz="1200" b="1" dirty="0">
                <a:solidFill>
                  <a:srgbClr val="FFFFFF"/>
                </a:solidFill>
                <a:latin typeface="Futura Std Medium"/>
                <a:cs typeface="Futura Std Medium"/>
              </a:rPr>
              <a:t>(through PoW or</a:t>
            </a:r>
            <a:r>
              <a:rPr sz="1200" b="1" spc="-50" dirty="0">
                <a:solidFill>
                  <a:srgbClr val="FFFFFF"/>
                </a:solidFill>
                <a:latin typeface="Futura Std Medium"/>
                <a:cs typeface="Futura Std Medium"/>
              </a:rPr>
              <a:t> </a:t>
            </a:r>
            <a:r>
              <a:rPr sz="1200" b="1" dirty="0">
                <a:solidFill>
                  <a:srgbClr val="FFFFFF"/>
                </a:solidFill>
                <a:latin typeface="Futura Std Medium"/>
                <a:cs typeface="Futura Std Medium"/>
              </a:rPr>
              <a:t>PoS)</a:t>
            </a:r>
            <a:endParaRPr sz="1200">
              <a:latin typeface="Futura Std Medium"/>
              <a:cs typeface="Futura Std Medium"/>
            </a:endParaRPr>
          </a:p>
        </p:txBody>
      </p:sp>
      <p:sp>
        <p:nvSpPr>
          <p:cNvPr id="9" name="object 9"/>
          <p:cNvSpPr/>
          <p:nvPr/>
        </p:nvSpPr>
        <p:spPr>
          <a:xfrm>
            <a:off x="3243173" y="0"/>
            <a:ext cx="3243580" cy="6480175"/>
          </a:xfrm>
          <a:custGeom>
            <a:avLst/>
            <a:gdLst/>
            <a:ahLst/>
            <a:cxnLst/>
            <a:rect l="l" t="t" r="r" b="b"/>
            <a:pathLst>
              <a:path w="3243579" h="6480175">
                <a:moveTo>
                  <a:pt x="0" y="6479997"/>
                </a:moveTo>
                <a:lnTo>
                  <a:pt x="3243173" y="6479997"/>
                </a:lnTo>
                <a:lnTo>
                  <a:pt x="3243173" y="0"/>
                </a:lnTo>
                <a:lnTo>
                  <a:pt x="0" y="0"/>
                </a:lnTo>
                <a:lnTo>
                  <a:pt x="0" y="6479997"/>
                </a:lnTo>
                <a:close/>
              </a:path>
            </a:pathLst>
          </a:custGeom>
          <a:solidFill>
            <a:srgbClr val="111820">
              <a:alpha val="94999"/>
            </a:srgbClr>
          </a:solidFill>
        </p:spPr>
        <p:txBody>
          <a:bodyPr wrap="square" lIns="0" tIns="0" rIns="0" bIns="0" rtlCol="0"/>
          <a:lstStyle/>
          <a:p>
            <a:endParaRPr/>
          </a:p>
        </p:txBody>
      </p:sp>
      <p:sp>
        <p:nvSpPr>
          <p:cNvPr id="10" name="object 10"/>
          <p:cNvSpPr txBox="1"/>
          <p:nvPr/>
        </p:nvSpPr>
        <p:spPr>
          <a:xfrm>
            <a:off x="3649236" y="1110520"/>
            <a:ext cx="105346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Futura Std Medium"/>
                <a:cs typeface="Futura Std Medium"/>
              </a:rPr>
              <a:t>Blockchain</a:t>
            </a:r>
            <a:endParaRPr sz="1800">
              <a:latin typeface="Futura Std Medium"/>
              <a:cs typeface="Futura Std Medium"/>
            </a:endParaRPr>
          </a:p>
        </p:txBody>
      </p:sp>
      <p:sp>
        <p:nvSpPr>
          <p:cNvPr id="11" name="object 11"/>
          <p:cNvSpPr txBox="1"/>
          <p:nvPr/>
        </p:nvSpPr>
        <p:spPr>
          <a:xfrm>
            <a:off x="3655999" y="1612887"/>
            <a:ext cx="1896745" cy="534035"/>
          </a:xfrm>
          <a:prstGeom prst="rect">
            <a:avLst/>
          </a:prstGeom>
        </p:spPr>
        <p:txBody>
          <a:bodyPr vert="horz" wrap="square" lIns="0" tIns="83820" rIns="0" bIns="0" rtlCol="0">
            <a:spAutoFit/>
          </a:bodyPr>
          <a:lstStyle/>
          <a:p>
            <a:pPr marL="149225" indent="-136525">
              <a:lnSpc>
                <a:spcPct val="100000"/>
              </a:lnSpc>
              <a:spcBef>
                <a:spcPts val="660"/>
              </a:spcBef>
              <a:buChar char="•"/>
              <a:tabLst>
                <a:tab pos="149860" algn="l"/>
              </a:tabLst>
            </a:pPr>
            <a:r>
              <a:rPr sz="1200" dirty="0">
                <a:solidFill>
                  <a:srgbClr val="FFFFFF"/>
                </a:solidFill>
                <a:latin typeface="Futura Std Book"/>
                <a:cs typeface="Futura Std Book"/>
              </a:rPr>
              <a:t>Underlying </a:t>
            </a:r>
            <a:r>
              <a:rPr sz="1200" spc="-15" dirty="0">
                <a:solidFill>
                  <a:srgbClr val="FFFFFF"/>
                </a:solidFill>
                <a:latin typeface="Futura Std Book"/>
                <a:cs typeface="Futura Std Book"/>
              </a:rPr>
              <a:t>Technology</a:t>
            </a:r>
            <a:r>
              <a:rPr sz="1200" spc="-70" dirty="0">
                <a:solidFill>
                  <a:srgbClr val="FFFFFF"/>
                </a:solidFill>
                <a:latin typeface="Futura Std Book"/>
                <a:cs typeface="Futura Std Book"/>
              </a:rPr>
              <a:t> </a:t>
            </a:r>
            <a:r>
              <a:rPr sz="1200" dirty="0">
                <a:solidFill>
                  <a:srgbClr val="FFFFFF"/>
                </a:solidFill>
                <a:latin typeface="Futura Std Book"/>
                <a:cs typeface="Futura Std Book"/>
              </a:rPr>
              <a:t>for</a:t>
            </a:r>
            <a:endParaRPr sz="1200">
              <a:latin typeface="Futura Std Book"/>
              <a:cs typeface="Futura Std Book"/>
            </a:endParaRPr>
          </a:p>
          <a:p>
            <a:pPr marL="149225">
              <a:lnSpc>
                <a:spcPct val="100000"/>
              </a:lnSpc>
              <a:spcBef>
                <a:spcPts val="560"/>
              </a:spcBef>
            </a:pPr>
            <a:r>
              <a:rPr sz="1200" b="1" dirty="0">
                <a:solidFill>
                  <a:srgbClr val="FFFFFF"/>
                </a:solidFill>
                <a:latin typeface="Futura Std Medium"/>
                <a:cs typeface="Futura Std Medium"/>
              </a:rPr>
              <a:t>Bitcoin</a:t>
            </a:r>
            <a:endParaRPr sz="1200">
              <a:latin typeface="Futura Std Medium"/>
              <a:cs typeface="Futura Std Medium"/>
            </a:endParaRPr>
          </a:p>
        </p:txBody>
      </p:sp>
      <p:sp>
        <p:nvSpPr>
          <p:cNvPr id="12" name="object 12"/>
          <p:cNvSpPr txBox="1"/>
          <p:nvPr/>
        </p:nvSpPr>
        <p:spPr>
          <a:xfrm>
            <a:off x="3655999" y="2371495"/>
            <a:ext cx="2180590" cy="1295400"/>
          </a:xfrm>
          <a:prstGeom prst="rect">
            <a:avLst/>
          </a:prstGeom>
        </p:spPr>
        <p:txBody>
          <a:bodyPr vert="horz" wrap="square" lIns="0" tIns="10795" rIns="0" bIns="0" rtlCol="0">
            <a:spAutoFit/>
          </a:bodyPr>
          <a:lstStyle/>
          <a:p>
            <a:pPr marL="149225" marR="5080" indent="-136525">
              <a:lnSpc>
                <a:spcPct val="139000"/>
              </a:lnSpc>
              <a:spcBef>
                <a:spcPts val="85"/>
              </a:spcBef>
              <a:buFont typeface="Futura Std Book"/>
              <a:buChar char="•"/>
              <a:tabLst>
                <a:tab pos="149860" algn="l"/>
              </a:tabLst>
            </a:pPr>
            <a:r>
              <a:rPr sz="1200" b="1" dirty="0">
                <a:solidFill>
                  <a:srgbClr val="FFFFFF"/>
                </a:solidFill>
                <a:latin typeface="Futura Std Medium"/>
                <a:cs typeface="Futura Std Medium"/>
              </a:rPr>
              <a:t>Tamper proof Distributed  Ledger </a:t>
            </a:r>
            <a:r>
              <a:rPr sz="1200" b="1" spc="-15" dirty="0">
                <a:solidFill>
                  <a:srgbClr val="FFFFFF"/>
                </a:solidFill>
                <a:latin typeface="Futura Std Medium"/>
                <a:cs typeface="Futura Std Medium"/>
              </a:rPr>
              <a:t>Technology </a:t>
            </a:r>
            <a:r>
              <a:rPr sz="1200" dirty="0">
                <a:solidFill>
                  <a:srgbClr val="FFFFFF"/>
                </a:solidFill>
                <a:latin typeface="Futura Std Book"/>
                <a:cs typeface="Futura Std Book"/>
              </a:rPr>
              <a:t>that has</a:t>
            </a:r>
            <a:r>
              <a:rPr sz="1200" spc="-55" dirty="0">
                <a:solidFill>
                  <a:srgbClr val="FFFFFF"/>
                </a:solidFill>
                <a:latin typeface="Futura Std Book"/>
                <a:cs typeface="Futura Std Book"/>
              </a:rPr>
              <a:t> </a:t>
            </a:r>
            <a:r>
              <a:rPr sz="1200" dirty="0">
                <a:solidFill>
                  <a:srgbClr val="FFFFFF"/>
                </a:solidFill>
                <a:latin typeface="Futura Std Book"/>
                <a:cs typeface="Futura Std Book"/>
              </a:rPr>
              <a:t>the  most potential to radically  change how business is done  since the advent of the</a:t>
            </a:r>
            <a:r>
              <a:rPr sz="1200" spc="-100" dirty="0">
                <a:solidFill>
                  <a:srgbClr val="FFFFFF"/>
                </a:solidFill>
                <a:latin typeface="Futura Std Book"/>
                <a:cs typeface="Futura Std Book"/>
              </a:rPr>
              <a:t> </a:t>
            </a:r>
            <a:r>
              <a:rPr sz="1200" dirty="0">
                <a:solidFill>
                  <a:srgbClr val="FFFFFF"/>
                </a:solidFill>
                <a:latin typeface="Futura Std Book"/>
                <a:cs typeface="Futura Std Book"/>
              </a:rPr>
              <a:t>Internet</a:t>
            </a:r>
            <a:endParaRPr sz="1200">
              <a:latin typeface="Futura Std Book"/>
              <a:cs typeface="Futura Std Book"/>
            </a:endParaRPr>
          </a:p>
        </p:txBody>
      </p:sp>
      <p:sp>
        <p:nvSpPr>
          <p:cNvPr id="13" name="object 13"/>
          <p:cNvSpPr/>
          <p:nvPr/>
        </p:nvSpPr>
        <p:spPr>
          <a:xfrm>
            <a:off x="8956179" y="6032684"/>
            <a:ext cx="144145" cy="0"/>
          </a:xfrm>
          <a:custGeom>
            <a:avLst/>
            <a:gdLst/>
            <a:ahLst/>
            <a:cxnLst/>
            <a:rect l="l" t="t" r="r" b="b"/>
            <a:pathLst>
              <a:path w="144145">
                <a:moveTo>
                  <a:pt x="0" y="0"/>
                </a:moveTo>
                <a:lnTo>
                  <a:pt x="143687" y="0"/>
                </a:lnTo>
              </a:path>
            </a:pathLst>
          </a:custGeom>
          <a:ln w="21590">
            <a:solidFill>
              <a:srgbClr val="FFFFFF"/>
            </a:solidFill>
          </a:ln>
        </p:spPr>
        <p:txBody>
          <a:bodyPr wrap="square" lIns="0" tIns="0" rIns="0" bIns="0" rtlCol="0"/>
          <a:lstStyle/>
          <a:p>
            <a:endParaRPr/>
          </a:p>
        </p:txBody>
      </p:sp>
      <p:sp>
        <p:nvSpPr>
          <p:cNvPr id="14" name="object 14"/>
          <p:cNvSpPr txBox="1">
            <a:spLocks noGrp="1"/>
          </p:cNvSpPr>
          <p:nvPr>
            <p:ph type="title"/>
          </p:nvPr>
        </p:nvSpPr>
        <p:spPr>
          <a:xfrm>
            <a:off x="7111339" y="1033614"/>
            <a:ext cx="2819400" cy="838835"/>
          </a:xfrm>
          <a:prstGeom prst="rect">
            <a:avLst/>
          </a:prstGeom>
        </p:spPr>
        <p:txBody>
          <a:bodyPr vert="horz" wrap="square" lIns="0" tIns="12065" rIns="0" bIns="0" rtlCol="0">
            <a:spAutoFit/>
          </a:bodyPr>
          <a:lstStyle/>
          <a:p>
            <a:pPr marL="12700" marR="5080">
              <a:lnSpc>
                <a:spcPct val="121300"/>
              </a:lnSpc>
              <a:spcBef>
                <a:spcPts val="95"/>
              </a:spcBef>
            </a:pPr>
            <a:r>
              <a:rPr sz="2200" b="0" dirty="0">
                <a:solidFill>
                  <a:srgbClr val="222226"/>
                </a:solidFill>
                <a:latin typeface="Futura Std Medium"/>
                <a:cs typeface="Futura Std Medium"/>
              </a:rPr>
              <a:t>The Birth of </a:t>
            </a:r>
            <a:r>
              <a:rPr sz="2200" b="0" spc="5" dirty="0">
                <a:solidFill>
                  <a:srgbClr val="222226"/>
                </a:solidFill>
                <a:latin typeface="Futura Std Medium"/>
                <a:cs typeface="Futura Std Medium"/>
              </a:rPr>
              <a:t>Crypto-  </a:t>
            </a:r>
            <a:r>
              <a:rPr sz="2200" b="0" dirty="0">
                <a:solidFill>
                  <a:srgbClr val="222226"/>
                </a:solidFill>
                <a:latin typeface="Futura Std Medium"/>
                <a:cs typeface="Futura Std Medium"/>
              </a:rPr>
              <a:t>currencies &amp;</a:t>
            </a:r>
            <a:r>
              <a:rPr sz="2200" b="0" spc="-100" dirty="0">
                <a:solidFill>
                  <a:srgbClr val="222226"/>
                </a:solidFill>
                <a:latin typeface="Futura Std Medium"/>
                <a:cs typeface="Futura Std Medium"/>
              </a:rPr>
              <a:t> </a:t>
            </a:r>
            <a:r>
              <a:rPr sz="2200" b="0" dirty="0">
                <a:solidFill>
                  <a:srgbClr val="222226"/>
                </a:solidFill>
                <a:latin typeface="Futura Std Medium"/>
                <a:cs typeface="Futura Std Medium"/>
              </a:rPr>
              <a:t>Blockchain</a:t>
            </a:r>
            <a:endParaRPr sz="2200">
              <a:latin typeface="Futura Std Medium"/>
              <a:cs typeface="Futura Std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877"/>
            <a:ext cx="10368000" cy="64711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243173" y="0"/>
            <a:ext cx="7125334" cy="6480175"/>
          </a:xfrm>
          <a:custGeom>
            <a:avLst/>
            <a:gdLst/>
            <a:ahLst/>
            <a:cxnLst/>
            <a:rect l="l" t="t" r="r" b="b"/>
            <a:pathLst>
              <a:path w="7125334" h="6480175">
                <a:moveTo>
                  <a:pt x="0" y="6479997"/>
                </a:moveTo>
                <a:lnTo>
                  <a:pt x="7124827" y="6479997"/>
                </a:lnTo>
                <a:lnTo>
                  <a:pt x="7124827" y="0"/>
                </a:lnTo>
                <a:lnTo>
                  <a:pt x="0" y="0"/>
                </a:lnTo>
                <a:lnTo>
                  <a:pt x="0" y="6479997"/>
                </a:lnTo>
                <a:close/>
              </a:path>
            </a:pathLst>
          </a:custGeom>
          <a:solidFill>
            <a:srgbClr val="222226">
              <a:alpha val="19999"/>
            </a:srgbClr>
          </a:solidFill>
        </p:spPr>
        <p:txBody>
          <a:bodyPr wrap="square" lIns="0" tIns="0" rIns="0" bIns="0" rtlCol="0"/>
          <a:lstStyle/>
          <a:p>
            <a:endParaRPr/>
          </a:p>
        </p:txBody>
      </p:sp>
      <p:sp>
        <p:nvSpPr>
          <p:cNvPr id="4" name="object 4"/>
          <p:cNvSpPr/>
          <p:nvPr/>
        </p:nvSpPr>
        <p:spPr>
          <a:xfrm>
            <a:off x="0" y="0"/>
            <a:ext cx="3243580" cy="6480175"/>
          </a:xfrm>
          <a:custGeom>
            <a:avLst/>
            <a:gdLst/>
            <a:ahLst/>
            <a:cxnLst/>
            <a:rect l="l" t="t" r="r" b="b"/>
            <a:pathLst>
              <a:path w="3243580" h="6480175">
                <a:moveTo>
                  <a:pt x="0" y="6479997"/>
                </a:moveTo>
                <a:lnTo>
                  <a:pt x="3243173" y="6479997"/>
                </a:lnTo>
                <a:lnTo>
                  <a:pt x="3243173" y="0"/>
                </a:lnTo>
                <a:lnTo>
                  <a:pt x="0" y="0"/>
                </a:lnTo>
                <a:lnTo>
                  <a:pt x="0" y="6479997"/>
                </a:lnTo>
                <a:close/>
              </a:path>
            </a:pathLst>
          </a:custGeom>
          <a:solidFill>
            <a:srgbClr val="111820"/>
          </a:solidFill>
        </p:spPr>
        <p:txBody>
          <a:bodyPr wrap="square" lIns="0" tIns="0" rIns="0" bIns="0" rtlCol="0"/>
          <a:lstStyle/>
          <a:p>
            <a:endParaRPr/>
          </a:p>
        </p:txBody>
      </p:sp>
      <p:sp>
        <p:nvSpPr>
          <p:cNvPr id="5" name="object 5"/>
          <p:cNvSpPr txBox="1">
            <a:spLocks noGrp="1"/>
          </p:cNvSpPr>
          <p:nvPr>
            <p:ph type="title"/>
          </p:nvPr>
        </p:nvSpPr>
        <p:spPr>
          <a:xfrm>
            <a:off x="428294" y="917181"/>
            <a:ext cx="2012314" cy="375920"/>
          </a:xfrm>
          <a:prstGeom prst="rect">
            <a:avLst/>
          </a:prstGeom>
        </p:spPr>
        <p:txBody>
          <a:bodyPr vert="horz" wrap="square" lIns="0" tIns="12700" rIns="0" bIns="0" rtlCol="0">
            <a:spAutoFit/>
          </a:bodyPr>
          <a:lstStyle/>
          <a:p>
            <a:pPr marL="12700">
              <a:lnSpc>
                <a:spcPct val="100000"/>
              </a:lnSpc>
              <a:spcBef>
                <a:spcPts val="100"/>
              </a:spcBef>
            </a:pPr>
            <a:r>
              <a:rPr sz="2300" b="0" dirty="0">
                <a:solidFill>
                  <a:srgbClr val="FFFFFF"/>
                </a:solidFill>
                <a:latin typeface="Futura Std Medium"/>
                <a:cs typeface="Futura Std Medium"/>
              </a:rPr>
              <a:t>What is</a:t>
            </a:r>
            <a:r>
              <a:rPr sz="2300" b="0" spc="-95" dirty="0">
                <a:solidFill>
                  <a:srgbClr val="FFFFFF"/>
                </a:solidFill>
                <a:latin typeface="Futura Std Medium"/>
                <a:cs typeface="Futura Std Medium"/>
              </a:rPr>
              <a:t> </a:t>
            </a:r>
            <a:r>
              <a:rPr sz="2300" b="0" dirty="0">
                <a:solidFill>
                  <a:srgbClr val="FFFFFF"/>
                </a:solidFill>
                <a:latin typeface="Futura Std Medium"/>
                <a:cs typeface="Futura Std Medium"/>
              </a:rPr>
              <a:t>Bitcoin?</a:t>
            </a:r>
            <a:endParaRPr sz="2300">
              <a:latin typeface="Futura Std Medium"/>
              <a:cs typeface="Futura Std Medium"/>
            </a:endParaRPr>
          </a:p>
        </p:txBody>
      </p:sp>
      <p:sp>
        <p:nvSpPr>
          <p:cNvPr id="6" name="object 6"/>
          <p:cNvSpPr txBox="1"/>
          <p:nvPr/>
        </p:nvSpPr>
        <p:spPr>
          <a:xfrm>
            <a:off x="431469" y="1699233"/>
            <a:ext cx="2320290" cy="788035"/>
          </a:xfrm>
          <a:prstGeom prst="rect">
            <a:avLst/>
          </a:prstGeom>
        </p:spPr>
        <p:txBody>
          <a:bodyPr vert="horz" wrap="square" lIns="0" tIns="83820" rIns="0" bIns="0" rtlCol="0">
            <a:spAutoFit/>
          </a:bodyPr>
          <a:lstStyle/>
          <a:p>
            <a:pPr marL="12700">
              <a:lnSpc>
                <a:spcPct val="100000"/>
              </a:lnSpc>
              <a:spcBef>
                <a:spcPts val="660"/>
              </a:spcBef>
            </a:pPr>
            <a:r>
              <a:rPr sz="1200" b="1" dirty="0">
                <a:solidFill>
                  <a:srgbClr val="FFFFFF"/>
                </a:solidFill>
                <a:latin typeface="Futura Std Medium"/>
                <a:cs typeface="Futura Std Medium"/>
              </a:rPr>
              <a:t>Bitcoin </a:t>
            </a:r>
            <a:r>
              <a:rPr sz="1200" dirty="0">
                <a:solidFill>
                  <a:srgbClr val="FFFFFF"/>
                </a:solidFill>
                <a:latin typeface="Futura Std Medium"/>
                <a:cs typeface="Futura Std Medium"/>
              </a:rPr>
              <a:t>is a</a:t>
            </a:r>
            <a:r>
              <a:rPr sz="1200" spc="-10" dirty="0">
                <a:solidFill>
                  <a:srgbClr val="FFFFFF"/>
                </a:solidFill>
                <a:latin typeface="Futura Std Medium"/>
                <a:cs typeface="Futura Std Medium"/>
              </a:rPr>
              <a:t> cryptocurrency,</a:t>
            </a:r>
            <a:endParaRPr sz="1200">
              <a:latin typeface="Futura Std Medium"/>
              <a:cs typeface="Futura Std Medium"/>
            </a:endParaRPr>
          </a:p>
          <a:p>
            <a:pPr marL="12700" marR="5080">
              <a:lnSpc>
                <a:spcPct val="138900"/>
              </a:lnSpc>
            </a:pPr>
            <a:r>
              <a:rPr sz="1200" dirty="0">
                <a:solidFill>
                  <a:srgbClr val="FFFFFF"/>
                </a:solidFill>
                <a:latin typeface="Futura Std Medium"/>
                <a:cs typeface="Futura Std Medium"/>
              </a:rPr>
              <a:t>created and held electronically by</a:t>
            </a:r>
            <a:r>
              <a:rPr sz="1200" spc="-100" dirty="0">
                <a:solidFill>
                  <a:srgbClr val="FFFFFF"/>
                </a:solidFill>
                <a:latin typeface="Futura Std Medium"/>
                <a:cs typeface="Futura Std Medium"/>
              </a:rPr>
              <a:t> </a:t>
            </a:r>
            <a:r>
              <a:rPr sz="1200" dirty="0">
                <a:solidFill>
                  <a:srgbClr val="FFFFFF"/>
                </a:solidFill>
                <a:latin typeface="Futura Std Medium"/>
                <a:cs typeface="Futura Std Medium"/>
              </a:rPr>
              <a:t>a  network of</a:t>
            </a:r>
            <a:r>
              <a:rPr sz="1200" spc="-10" dirty="0">
                <a:solidFill>
                  <a:srgbClr val="FFFFFF"/>
                </a:solidFill>
                <a:latin typeface="Futura Std Medium"/>
                <a:cs typeface="Futura Std Medium"/>
              </a:rPr>
              <a:t> </a:t>
            </a:r>
            <a:r>
              <a:rPr sz="1200" dirty="0">
                <a:solidFill>
                  <a:srgbClr val="FFFFFF"/>
                </a:solidFill>
                <a:latin typeface="Futura Std Medium"/>
                <a:cs typeface="Futura Std Medium"/>
              </a:rPr>
              <a:t>computers</a:t>
            </a:r>
            <a:endParaRPr sz="1200">
              <a:latin typeface="Futura Std Medium"/>
              <a:cs typeface="Futura Std Medium"/>
            </a:endParaRPr>
          </a:p>
        </p:txBody>
      </p:sp>
      <p:sp>
        <p:nvSpPr>
          <p:cNvPr id="7" name="object 7"/>
          <p:cNvSpPr txBox="1"/>
          <p:nvPr/>
        </p:nvSpPr>
        <p:spPr>
          <a:xfrm>
            <a:off x="428269" y="2940050"/>
            <a:ext cx="2413635" cy="2384425"/>
          </a:xfrm>
          <a:prstGeom prst="rect">
            <a:avLst/>
          </a:prstGeom>
        </p:spPr>
        <p:txBody>
          <a:bodyPr vert="horz" wrap="square" lIns="0" tIns="12700" rIns="0" bIns="0" rtlCol="0">
            <a:spAutoFit/>
          </a:bodyPr>
          <a:lstStyle/>
          <a:p>
            <a:pPr marL="12700" marR="5080">
              <a:lnSpc>
                <a:spcPct val="138900"/>
              </a:lnSpc>
              <a:spcBef>
                <a:spcPts val="100"/>
              </a:spcBef>
            </a:pPr>
            <a:r>
              <a:rPr sz="1200" b="1" dirty="0">
                <a:solidFill>
                  <a:srgbClr val="FFFFFF"/>
                </a:solidFill>
                <a:latin typeface="Futura Std Medium"/>
                <a:cs typeface="Futura Std Medium"/>
              </a:rPr>
              <a:t>Satoshi Nakamoto </a:t>
            </a:r>
            <a:r>
              <a:rPr sz="1200" dirty="0">
                <a:solidFill>
                  <a:srgbClr val="FFFFFF"/>
                </a:solidFill>
                <a:latin typeface="Futura Std Medium"/>
                <a:cs typeface="Futura Std Medium"/>
              </a:rPr>
              <a:t>proposed</a:t>
            </a:r>
            <a:r>
              <a:rPr sz="1200" spc="-100" dirty="0">
                <a:solidFill>
                  <a:srgbClr val="FFFFFF"/>
                </a:solidFill>
                <a:latin typeface="Futura Std Medium"/>
                <a:cs typeface="Futura Std Medium"/>
              </a:rPr>
              <a:t> </a:t>
            </a:r>
            <a:r>
              <a:rPr sz="1200" dirty="0">
                <a:solidFill>
                  <a:srgbClr val="FFFFFF"/>
                </a:solidFill>
                <a:latin typeface="Futura Std Medium"/>
                <a:cs typeface="Futura Std Medium"/>
              </a:rPr>
              <a:t>bitcoin,  which is an electronic payment  system based on mathematical</a:t>
            </a:r>
            <a:r>
              <a:rPr sz="1200" spc="-100" dirty="0">
                <a:solidFill>
                  <a:srgbClr val="FFFFFF"/>
                </a:solidFill>
                <a:latin typeface="Futura Std Medium"/>
                <a:cs typeface="Futura Std Medium"/>
              </a:rPr>
              <a:t> </a:t>
            </a:r>
            <a:r>
              <a:rPr sz="1200" dirty="0">
                <a:solidFill>
                  <a:srgbClr val="FFFFFF"/>
                </a:solidFill>
                <a:latin typeface="Futura Std Medium"/>
                <a:cs typeface="Futura Std Medium"/>
              </a:rPr>
              <a:t>proof.</a:t>
            </a:r>
            <a:endParaRPr sz="1200">
              <a:latin typeface="Futura Std Medium"/>
              <a:cs typeface="Futura Std Medium"/>
            </a:endParaRPr>
          </a:p>
          <a:p>
            <a:pPr>
              <a:lnSpc>
                <a:spcPct val="100000"/>
              </a:lnSpc>
              <a:spcBef>
                <a:spcPts val="35"/>
              </a:spcBef>
            </a:pPr>
            <a:endParaRPr sz="1400">
              <a:latin typeface="Times New Roman"/>
              <a:cs typeface="Times New Roman"/>
            </a:endParaRPr>
          </a:p>
          <a:p>
            <a:pPr marL="15875">
              <a:lnSpc>
                <a:spcPct val="100000"/>
              </a:lnSpc>
            </a:pPr>
            <a:r>
              <a:rPr sz="1200" b="1" dirty="0">
                <a:solidFill>
                  <a:srgbClr val="FFFFFF"/>
                </a:solidFill>
                <a:latin typeface="Futura Std Medium"/>
                <a:cs typeface="Futura Std Medium"/>
              </a:rPr>
              <a:t>What are its</a:t>
            </a:r>
            <a:r>
              <a:rPr sz="1200" b="1" spc="315" dirty="0">
                <a:solidFill>
                  <a:srgbClr val="FFFFFF"/>
                </a:solidFill>
                <a:latin typeface="Futura Std Medium"/>
                <a:cs typeface="Futura Std Medium"/>
              </a:rPr>
              <a:t> </a:t>
            </a:r>
            <a:r>
              <a:rPr sz="1200" b="1" dirty="0">
                <a:solidFill>
                  <a:srgbClr val="FFFFFF"/>
                </a:solidFill>
                <a:latin typeface="Futura Std Medium"/>
                <a:cs typeface="Futura Std Medium"/>
              </a:rPr>
              <a:t>characteristics?</a:t>
            </a:r>
            <a:endParaRPr sz="1200">
              <a:latin typeface="Futura Std Medium"/>
              <a:cs typeface="Futura Std Medium"/>
            </a:endParaRPr>
          </a:p>
          <a:p>
            <a:pPr marL="146685" indent="-132080">
              <a:lnSpc>
                <a:spcPct val="100000"/>
              </a:lnSpc>
              <a:spcBef>
                <a:spcPts val="560"/>
              </a:spcBef>
              <a:buChar char="•"/>
              <a:tabLst>
                <a:tab pos="147320" algn="l"/>
              </a:tabLst>
            </a:pPr>
            <a:r>
              <a:rPr sz="1200" dirty="0">
                <a:solidFill>
                  <a:srgbClr val="FFFFFF"/>
                </a:solidFill>
                <a:latin typeface="Futura Std Medium"/>
                <a:cs typeface="Futura Std Medium"/>
              </a:rPr>
              <a:t>Decentralized</a:t>
            </a:r>
            <a:endParaRPr sz="1200">
              <a:latin typeface="Futura Std Medium"/>
              <a:cs typeface="Futura Std Medium"/>
            </a:endParaRPr>
          </a:p>
          <a:p>
            <a:pPr marL="146685" indent="-132080">
              <a:lnSpc>
                <a:spcPct val="100000"/>
              </a:lnSpc>
              <a:spcBef>
                <a:spcPts val="605"/>
              </a:spcBef>
              <a:buChar char="•"/>
              <a:tabLst>
                <a:tab pos="147320" algn="l"/>
              </a:tabLst>
            </a:pPr>
            <a:r>
              <a:rPr sz="1200" dirty="0">
                <a:solidFill>
                  <a:srgbClr val="FFFFFF"/>
                </a:solidFill>
                <a:latin typeface="Futura Std Medium"/>
                <a:cs typeface="Futura Std Medium"/>
              </a:rPr>
              <a:t>Pseudo-anonymous</a:t>
            </a:r>
            <a:endParaRPr sz="1200">
              <a:latin typeface="Futura Std Medium"/>
              <a:cs typeface="Futura Std Medium"/>
            </a:endParaRPr>
          </a:p>
          <a:p>
            <a:pPr marL="146685" indent="-132080">
              <a:lnSpc>
                <a:spcPct val="100000"/>
              </a:lnSpc>
              <a:spcBef>
                <a:spcPts val="560"/>
              </a:spcBef>
              <a:buChar char="•"/>
              <a:tabLst>
                <a:tab pos="147320" algn="l"/>
              </a:tabLst>
            </a:pPr>
            <a:r>
              <a:rPr sz="1200" spc="-10" dirty="0">
                <a:solidFill>
                  <a:srgbClr val="FFFFFF"/>
                </a:solidFill>
                <a:latin typeface="Futura Std Medium"/>
                <a:cs typeface="Futura Std Medium"/>
              </a:rPr>
              <a:t>Transparent</a:t>
            </a:r>
            <a:endParaRPr sz="1200">
              <a:latin typeface="Futura Std Medium"/>
              <a:cs typeface="Futura Std Medium"/>
            </a:endParaRPr>
          </a:p>
          <a:p>
            <a:pPr marL="146685" marR="270510" indent="-132080">
              <a:lnSpc>
                <a:spcPct val="100000"/>
              </a:lnSpc>
              <a:spcBef>
                <a:spcPts val="560"/>
              </a:spcBef>
              <a:buChar char="•"/>
              <a:tabLst>
                <a:tab pos="147320" algn="l"/>
              </a:tabLst>
            </a:pPr>
            <a:r>
              <a:rPr sz="1200" dirty="0">
                <a:solidFill>
                  <a:srgbClr val="FFFFFF"/>
                </a:solidFill>
                <a:latin typeface="Futura Std Medium"/>
                <a:cs typeface="Futura Std Medium"/>
              </a:rPr>
              <a:t>Open source with no barrier</a:t>
            </a:r>
            <a:r>
              <a:rPr sz="1200" spc="-100" dirty="0">
                <a:solidFill>
                  <a:srgbClr val="FFFFFF"/>
                </a:solidFill>
                <a:latin typeface="Futura Std Medium"/>
                <a:cs typeface="Futura Std Medium"/>
              </a:rPr>
              <a:t> </a:t>
            </a:r>
            <a:r>
              <a:rPr sz="1200" dirty="0">
                <a:solidFill>
                  <a:srgbClr val="FFFFFF"/>
                </a:solidFill>
                <a:latin typeface="Futura Std Medium"/>
                <a:cs typeface="Futura Std Medium"/>
              </a:rPr>
              <a:t>to  entry</a:t>
            </a:r>
            <a:endParaRPr sz="1200">
              <a:latin typeface="Futura Std Medium"/>
              <a:cs typeface="Futura Std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67000" y="0"/>
            <a:ext cx="7100999" cy="647999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243173" y="0"/>
            <a:ext cx="7125334" cy="6480175"/>
          </a:xfrm>
          <a:custGeom>
            <a:avLst/>
            <a:gdLst/>
            <a:ahLst/>
            <a:cxnLst/>
            <a:rect l="l" t="t" r="r" b="b"/>
            <a:pathLst>
              <a:path w="7125334" h="6480175">
                <a:moveTo>
                  <a:pt x="0" y="6479997"/>
                </a:moveTo>
                <a:lnTo>
                  <a:pt x="7124827" y="6479997"/>
                </a:lnTo>
                <a:lnTo>
                  <a:pt x="7124827" y="0"/>
                </a:lnTo>
                <a:lnTo>
                  <a:pt x="0" y="0"/>
                </a:lnTo>
                <a:lnTo>
                  <a:pt x="0" y="6479997"/>
                </a:lnTo>
                <a:close/>
              </a:path>
            </a:pathLst>
          </a:custGeom>
          <a:solidFill>
            <a:srgbClr val="23A8C1">
              <a:alpha val="19999"/>
            </a:srgbClr>
          </a:solidFill>
        </p:spPr>
        <p:txBody>
          <a:bodyPr wrap="square" lIns="0" tIns="0" rIns="0" bIns="0" rtlCol="0"/>
          <a:lstStyle/>
          <a:p>
            <a:endParaRPr/>
          </a:p>
        </p:txBody>
      </p:sp>
      <p:sp>
        <p:nvSpPr>
          <p:cNvPr id="4" name="object 4"/>
          <p:cNvSpPr/>
          <p:nvPr/>
        </p:nvSpPr>
        <p:spPr>
          <a:xfrm>
            <a:off x="0" y="0"/>
            <a:ext cx="3243580" cy="6480175"/>
          </a:xfrm>
          <a:custGeom>
            <a:avLst/>
            <a:gdLst/>
            <a:ahLst/>
            <a:cxnLst/>
            <a:rect l="l" t="t" r="r" b="b"/>
            <a:pathLst>
              <a:path w="3243580" h="6480175">
                <a:moveTo>
                  <a:pt x="0" y="6479997"/>
                </a:moveTo>
                <a:lnTo>
                  <a:pt x="3243173" y="6479997"/>
                </a:lnTo>
                <a:lnTo>
                  <a:pt x="3243173" y="0"/>
                </a:lnTo>
                <a:lnTo>
                  <a:pt x="0" y="0"/>
                </a:lnTo>
                <a:lnTo>
                  <a:pt x="0" y="6479997"/>
                </a:lnTo>
                <a:close/>
              </a:path>
            </a:pathLst>
          </a:custGeom>
          <a:solidFill>
            <a:srgbClr val="111820"/>
          </a:solidFill>
        </p:spPr>
        <p:txBody>
          <a:bodyPr wrap="square" lIns="0" tIns="0" rIns="0" bIns="0" rtlCol="0"/>
          <a:lstStyle/>
          <a:p>
            <a:endParaRPr/>
          </a:p>
        </p:txBody>
      </p:sp>
      <p:sp>
        <p:nvSpPr>
          <p:cNvPr id="5" name="object 5"/>
          <p:cNvSpPr txBox="1"/>
          <p:nvPr/>
        </p:nvSpPr>
        <p:spPr>
          <a:xfrm>
            <a:off x="427875" y="1861496"/>
            <a:ext cx="1853564" cy="3536315"/>
          </a:xfrm>
          <a:prstGeom prst="rect">
            <a:avLst/>
          </a:prstGeom>
        </p:spPr>
        <p:txBody>
          <a:bodyPr vert="horz" wrap="square" lIns="0" tIns="12700" rIns="0" bIns="0" rtlCol="0">
            <a:spAutoFit/>
          </a:bodyPr>
          <a:lstStyle/>
          <a:p>
            <a:pPr marL="15875">
              <a:lnSpc>
                <a:spcPct val="100000"/>
              </a:lnSpc>
              <a:spcBef>
                <a:spcPts val="100"/>
              </a:spcBef>
            </a:pPr>
            <a:r>
              <a:rPr sz="1200" b="1" dirty="0">
                <a:solidFill>
                  <a:srgbClr val="FFFFFF"/>
                </a:solidFill>
                <a:latin typeface="Futura Std Medium"/>
                <a:cs typeface="Futura Std Medium"/>
              </a:rPr>
              <a:t>Blockchain Core</a:t>
            </a:r>
            <a:r>
              <a:rPr sz="1200" b="1" spc="-65" dirty="0">
                <a:solidFill>
                  <a:srgbClr val="FFFFFF"/>
                </a:solidFill>
                <a:latin typeface="Futura Std Medium"/>
                <a:cs typeface="Futura Std Medium"/>
              </a:rPr>
              <a:t> </a:t>
            </a:r>
            <a:r>
              <a:rPr sz="1200" b="1" spc="-15" dirty="0">
                <a:solidFill>
                  <a:srgbClr val="FFFFFF"/>
                </a:solidFill>
                <a:latin typeface="Futura Std Medium"/>
                <a:cs typeface="Futura Std Medium"/>
              </a:rPr>
              <a:t>Technology</a:t>
            </a:r>
            <a:endParaRPr sz="1200">
              <a:latin typeface="Futura Std Medium"/>
              <a:cs typeface="Futura Std Medium"/>
            </a:endParaRPr>
          </a:p>
          <a:p>
            <a:pPr>
              <a:lnSpc>
                <a:spcPct val="100000"/>
              </a:lnSpc>
              <a:spcBef>
                <a:spcPts val="30"/>
              </a:spcBef>
            </a:pPr>
            <a:endParaRPr sz="1800">
              <a:latin typeface="Times New Roman"/>
              <a:cs typeface="Times New Roman"/>
            </a:endParaRPr>
          </a:p>
          <a:p>
            <a:pPr marL="12700" marR="363855" indent="3175">
              <a:lnSpc>
                <a:spcPct val="139300"/>
              </a:lnSpc>
            </a:pPr>
            <a:r>
              <a:rPr sz="1200" b="1" spc="-10" dirty="0">
                <a:solidFill>
                  <a:srgbClr val="FFFFFF"/>
                </a:solidFill>
                <a:latin typeface="Futura Std Medium"/>
                <a:cs typeface="Futura Std Medium"/>
              </a:rPr>
              <a:t>Technologies</a:t>
            </a:r>
            <a:r>
              <a:rPr sz="1200" b="1" spc="-100" dirty="0">
                <a:solidFill>
                  <a:srgbClr val="FFFFFF"/>
                </a:solidFill>
                <a:latin typeface="Futura Std Medium"/>
                <a:cs typeface="Futura Std Medium"/>
              </a:rPr>
              <a:t> </a:t>
            </a:r>
            <a:r>
              <a:rPr sz="1200" b="1" dirty="0">
                <a:solidFill>
                  <a:srgbClr val="FFFFFF"/>
                </a:solidFill>
                <a:latin typeface="Futura Std Medium"/>
                <a:cs typeface="Futura Std Medium"/>
              </a:rPr>
              <a:t>Involved:  </a:t>
            </a:r>
            <a:r>
              <a:rPr sz="1200" dirty="0">
                <a:solidFill>
                  <a:srgbClr val="FFFFFF"/>
                </a:solidFill>
                <a:latin typeface="Futura Std Medium"/>
                <a:cs typeface="Futura Std Medium"/>
              </a:rPr>
              <a:t>Cryptography  Distributed Ledgers  Consensus Algorithm  Smart</a:t>
            </a:r>
            <a:r>
              <a:rPr sz="1200" spc="-10" dirty="0">
                <a:solidFill>
                  <a:srgbClr val="FFFFFF"/>
                </a:solidFill>
                <a:latin typeface="Futura Std Medium"/>
                <a:cs typeface="Futura Std Medium"/>
              </a:rPr>
              <a:t> </a:t>
            </a:r>
            <a:r>
              <a:rPr sz="1200" dirty="0">
                <a:solidFill>
                  <a:srgbClr val="FFFFFF"/>
                </a:solidFill>
                <a:latin typeface="Futura Std Medium"/>
                <a:cs typeface="Futura Std Medium"/>
              </a:rPr>
              <a:t>Contracts</a:t>
            </a:r>
            <a:endParaRPr sz="1200">
              <a:latin typeface="Futura Std Medium"/>
              <a:cs typeface="Futura Std Medium"/>
            </a:endParaRPr>
          </a:p>
          <a:p>
            <a:pPr marL="12700">
              <a:lnSpc>
                <a:spcPct val="100000"/>
              </a:lnSpc>
              <a:spcBef>
                <a:spcPts val="565"/>
              </a:spcBef>
            </a:pPr>
            <a:r>
              <a:rPr sz="1200" dirty="0">
                <a:solidFill>
                  <a:srgbClr val="FFFFFF"/>
                </a:solidFill>
                <a:latin typeface="Futura Std Medium"/>
                <a:cs typeface="Futura Std Medium"/>
              </a:rPr>
              <a:t>Peer to peer</a:t>
            </a:r>
            <a:r>
              <a:rPr sz="1200" spc="-25" dirty="0">
                <a:solidFill>
                  <a:srgbClr val="FFFFFF"/>
                </a:solidFill>
                <a:latin typeface="Futura Std Medium"/>
                <a:cs typeface="Futura Std Medium"/>
              </a:rPr>
              <a:t> </a:t>
            </a:r>
            <a:r>
              <a:rPr sz="1200" dirty="0">
                <a:solidFill>
                  <a:srgbClr val="FFFFFF"/>
                </a:solidFill>
                <a:latin typeface="Futura Std Medium"/>
                <a:cs typeface="Futura Std Medium"/>
              </a:rPr>
              <a:t>networks</a:t>
            </a:r>
            <a:endParaRPr sz="1200">
              <a:latin typeface="Futura Std Medium"/>
              <a:cs typeface="Futura Std Medium"/>
            </a:endParaRPr>
          </a:p>
          <a:p>
            <a:pPr>
              <a:lnSpc>
                <a:spcPct val="100000"/>
              </a:lnSpc>
              <a:spcBef>
                <a:spcPts val="40"/>
              </a:spcBef>
            </a:pPr>
            <a:endParaRPr sz="2200">
              <a:latin typeface="Times New Roman"/>
              <a:cs typeface="Times New Roman"/>
            </a:endParaRPr>
          </a:p>
          <a:p>
            <a:pPr marL="12700">
              <a:lnSpc>
                <a:spcPct val="100000"/>
              </a:lnSpc>
            </a:pPr>
            <a:r>
              <a:rPr sz="1200" b="1" dirty="0">
                <a:solidFill>
                  <a:srgbClr val="FFFFFF"/>
                </a:solidFill>
                <a:latin typeface="Futura Std Medium"/>
                <a:cs typeface="Futura Std Medium"/>
              </a:rPr>
              <a:t>Can</a:t>
            </a:r>
            <a:r>
              <a:rPr sz="1200" b="1" spc="-5" dirty="0">
                <a:solidFill>
                  <a:srgbClr val="FFFFFF"/>
                </a:solidFill>
                <a:latin typeface="Futura Std Medium"/>
                <a:cs typeface="Futura Std Medium"/>
              </a:rPr>
              <a:t> </a:t>
            </a:r>
            <a:r>
              <a:rPr sz="1200" b="1" dirty="0">
                <a:solidFill>
                  <a:srgbClr val="FFFFFF"/>
                </a:solidFill>
                <a:latin typeface="Futura Std Medium"/>
                <a:cs typeface="Futura Std Medium"/>
              </a:rPr>
              <a:t>enable:</a:t>
            </a:r>
            <a:endParaRPr sz="1200">
              <a:latin typeface="Futura Std Medium"/>
              <a:cs typeface="Futura Std Medium"/>
            </a:endParaRPr>
          </a:p>
          <a:p>
            <a:pPr marL="12700">
              <a:lnSpc>
                <a:spcPct val="100000"/>
              </a:lnSpc>
              <a:spcBef>
                <a:spcPts val="560"/>
              </a:spcBef>
            </a:pPr>
            <a:r>
              <a:rPr sz="1200" dirty="0">
                <a:solidFill>
                  <a:srgbClr val="FFFFFF"/>
                </a:solidFill>
                <a:latin typeface="Futura Std Medium"/>
                <a:cs typeface="Futura Std Medium"/>
              </a:rPr>
              <a:t>Wider direct</a:t>
            </a:r>
            <a:r>
              <a:rPr sz="1200" spc="-25" dirty="0">
                <a:solidFill>
                  <a:srgbClr val="FFFFFF"/>
                </a:solidFill>
                <a:latin typeface="Futura Std Medium"/>
                <a:cs typeface="Futura Std Medium"/>
              </a:rPr>
              <a:t> </a:t>
            </a:r>
            <a:r>
              <a:rPr sz="1200" dirty="0">
                <a:solidFill>
                  <a:srgbClr val="FFFFFF"/>
                </a:solidFill>
                <a:latin typeface="Futura Std Medium"/>
                <a:cs typeface="Futura Std Medium"/>
              </a:rPr>
              <a:t>partipation</a:t>
            </a:r>
            <a:endParaRPr sz="1200">
              <a:latin typeface="Futura Std Medium"/>
              <a:cs typeface="Futura Std Medium"/>
            </a:endParaRPr>
          </a:p>
          <a:p>
            <a:pPr marL="12700" marR="1073785">
              <a:lnSpc>
                <a:spcPct val="139200"/>
              </a:lnSpc>
            </a:pPr>
            <a:r>
              <a:rPr sz="1200" dirty="0">
                <a:solidFill>
                  <a:srgbClr val="FFFFFF"/>
                </a:solidFill>
                <a:latin typeface="Futura Std Medium"/>
                <a:cs typeface="Futura Std Medium"/>
              </a:rPr>
              <a:t>Lower</a:t>
            </a:r>
            <a:r>
              <a:rPr sz="1200" spc="-100" dirty="0">
                <a:solidFill>
                  <a:srgbClr val="FFFFFF"/>
                </a:solidFill>
                <a:latin typeface="Futura Std Medium"/>
                <a:cs typeface="Futura Std Medium"/>
              </a:rPr>
              <a:t> </a:t>
            </a:r>
            <a:r>
              <a:rPr sz="1200" dirty="0">
                <a:solidFill>
                  <a:srgbClr val="FFFFFF"/>
                </a:solidFill>
                <a:latin typeface="Futura Std Medium"/>
                <a:cs typeface="Futura Std Medium"/>
              </a:rPr>
              <a:t>Costs  Efficiency</a:t>
            </a:r>
            <a:endParaRPr sz="1200">
              <a:latin typeface="Futura Std Medium"/>
              <a:cs typeface="Futura Std Medium"/>
            </a:endParaRPr>
          </a:p>
          <a:p>
            <a:pPr marL="12700">
              <a:lnSpc>
                <a:spcPct val="100000"/>
              </a:lnSpc>
              <a:spcBef>
                <a:spcPts val="610"/>
              </a:spcBef>
            </a:pPr>
            <a:r>
              <a:rPr sz="1200" dirty="0">
                <a:solidFill>
                  <a:srgbClr val="FFFFFF"/>
                </a:solidFill>
                <a:latin typeface="Futura Std Medium"/>
                <a:cs typeface="Futura Std Medium"/>
              </a:rPr>
              <a:t>Trust-less</a:t>
            </a:r>
            <a:r>
              <a:rPr sz="1200" spc="-10" dirty="0">
                <a:solidFill>
                  <a:srgbClr val="FFFFFF"/>
                </a:solidFill>
                <a:latin typeface="Futura Std Medium"/>
                <a:cs typeface="Futura Std Medium"/>
              </a:rPr>
              <a:t> </a:t>
            </a:r>
            <a:r>
              <a:rPr sz="1200" dirty="0">
                <a:solidFill>
                  <a:srgbClr val="FFFFFF"/>
                </a:solidFill>
                <a:latin typeface="Futura Std Medium"/>
                <a:cs typeface="Futura Std Medium"/>
              </a:rPr>
              <a:t>systems</a:t>
            </a:r>
            <a:endParaRPr sz="1200">
              <a:latin typeface="Futura Std Medium"/>
              <a:cs typeface="Futura Std Medium"/>
            </a:endParaRPr>
          </a:p>
        </p:txBody>
      </p:sp>
      <p:sp>
        <p:nvSpPr>
          <p:cNvPr id="6" name="object 6"/>
          <p:cNvSpPr txBox="1">
            <a:spLocks noGrp="1"/>
          </p:cNvSpPr>
          <p:nvPr>
            <p:ph type="title"/>
          </p:nvPr>
        </p:nvSpPr>
        <p:spPr>
          <a:xfrm>
            <a:off x="428299" y="655975"/>
            <a:ext cx="1471295" cy="889000"/>
          </a:xfrm>
          <a:prstGeom prst="rect">
            <a:avLst/>
          </a:prstGeom>
        </p:spPr>
        <p:txBody>
          <a:bodyPr vert="horz" wrap="square" lIns="0" tIns="12700" rIns="0" bIns="0" rtlCol="0">
            <a:spAutoFit/>
          </a:bodyPr>
          <a:lstStyle/>
          <a:p>
            <a:pPr marL="12700" marR="5080">
              <a:lnSpc>
                <a:spcPct val="123200"/>
              </a:lnSpc>
              <a:spcBef>
                <a:spcPts val="100"/>
              </a:spcBef>
            </a:pPr>
            <a:r>
              <a:rPr sz="2300" b="0" dirty="0">
                <a:solidFill>
                  <a:srgbClr val="FFFFFF"/>
                </a:solidFill>
                <a:latin typeface="Futura Std Medium"/>
                <a:cs typeface="Futura Std Medium"/>
              </a:rPr>
              <a:t>What is  Blockchain?</a:t>
            </a:r>
            <a:endParaRPr sz="2300">
              <a:latin typeface="Futura Std Medium"/>
              <a:cs typeface="Futura Std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3" name="object 3"/>
          <p:cNvSpPr/>
          <p:nvPr/>
        </p:nvSpPr>
        <p:spPr>
          <a:xfrm>
            <a:off x="3239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4" name="object 4"/>
          <p:cNvSpPr/>
          <p:nvPr/>
        </p:nvSpPr>
        <p:spPr>
          <a:xfrm>
            <a:off x="5184000"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5" name="object 5"/>
          <p:cNvSpPr/>
          <p:nvPr/>
        </p:nvSpPr>
        <p:spPr>
          <a:xfrm>
            <a:off x="7127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6" name="object 6"/>
          <p:cNvSpPr/>
          <p:nvPr/>
        </p:nvSpPr>
        <p:spPr>
          <a:xfrm>
            <a:off x="9071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7" name="object 7"/>
          <p:cNvSpPr/>
          <p:nvPr/>
        </p:nvSpPr>
        <p:spPr>
          <a:xfrm>
            <a:off x="842824" y="1979997"/>
            <a:ext cx="1943999" cy="3270623"/>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836475" y="620178"/>
            <a:ext cx="1748155" cy="375920"/>
          </a:xfrm>
          <a:prstGeom prst="rect">
            <a:avLst/>
          </a:prstGeom>
        </p:spPr>
        <p:txBody>
          <a:bodyPr vert="horz" wrap="square" lIns="0" tIns="12700" rIns="0" bIns="0" rtlCol="0">
            <a:spAutoFit/>
          </a:bodyPr>
          <a:lstStyle/>
          <a:p>
            <a:pPr marL="12700">
              <a:lnSpc>
                <a:spcPct val="100000"/>
              </a:lnSpc>
              <a:spcBef>
                <a:spcPts val="100"/>
              </a:spcBef>
            </a:pPr>
            <a:r>
              <a:rPr sz="2300" b="0" dirty="0">
                <a:solidFill>
                  <a:srgbClr val="222226"/>
                </a:solidFill>
                <a:latin typeface="Futura Std Medium"/>
                <a:cs typeface="Futura Std Medium"/>
              </a:rPr>
              <a:t>C</a:t>
            </a:r>
            <a:r>
              <a:rPr sz="2300" b="0" spc="85" dirty="0">
                <a:solidFill>
                  <a:srgbClr val="222226"/>
                </a:solidFill>
                <a:latin typeface="Futura Std Medium"/>
                <a:cs typeface="Futura Std Medium"/>
              </a:rPr>
              <a:t>r</a:t>
            </a:r>
            <a:r>
              <a:rPr sz="2300" b="0" dirty="0">
                <a:solidFill>
                  <a:srgbClr val="222226"/>
                </a:solidFill>
                <a:latin typeface="Futura Std Medium"/>
                <a:cs typeface="Futura Std Medium"/>
              </a:rPr>
              <a:t>yptography</a:t>
            </a:r>
            <a:endParaRPr sz="2300">
              <a:latin typeface="Futura Std Medium"/>
              <a:cs typeface="Futura Std Medium"/>
            </a:endParaRPr>
          </a:p>
        </p:txBody>
      </p:sp>
      <p:sp>
        <p:nvSpPr>
          <p:cNvPr id="9" name="object 9"/>
          <p:cNvSpPr txBox="1"/>
          <p:nvPr/>
        </p:nvSpPr>
        <p:spPr>
          <a:xfrm>
            <a:off x="836475" y="1202896"/>
            <a:ext cx="332676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22226"/>
                </a:solidFill>
                <a:latin typeface="Futura Std Medium"/>
                <a:cs typeface="Futura Std Medium"/>
              </a:rPr>
              <a:t>Each of them holds a private key and a public</a:t>
            </a:r>
            <a:r>
              <a:rPr sz="1200" b="1" spc="-100" dirty="0">
                <a:solidFill>
                  <a:srgbClr val="222226"/>
                </a:solidFill>
                <a:latin typeface="Futura Std Medium"/>
                <a:cs typeface="Futura Std Medium"/>
              </a:rPr>
              <a:t> </a:t>
            </a:r>
            <a:r>
              <a:rPr sz="1200" b="1" dirty="0">
                <a:solidFill>
                  <a:srgbClr val="222226"/>
                </a:solidFill>
                <a:latin typeface="Futura Std Medium"/>
                <a:cs typeface="Futura Std Medium"/>
              </a:rPr>
              <a:t>key</a:t>
            </a:r>
            <a:endParaRPr sz="1200">
              <a:latin typeface="Futura Std Medium"/>
              <a:cs typeface="Futura Std Medium"/>
            </a:endParaRPr>
          </a:p>
        </p:txBody>
      </p:sp>
      <p:sp>
        <p:nvSpPr>
          <p:cNvPr id="10" name="object 10"/>
          <p:cNvSpPr txBox="1"/>
          <p:nvPr/>
        </p:nvSpPr>
        <p:spPr>
          <a:xfrm>
            <a:off x="5180332" y="1779425"/>
            <a:ext cx="3145155" cy="534035"/>
          </a:xfrm>
          <a:prstGeom prst="rect">
            <a:avLst/>
          </a:prstGeom>
        </p:spPr>
        <p:txBody>
          <a:bodyPr vert="horz" wrap="square" lIns="0" tIns="12700" rIns="0" bIns="0" rtlCol="0">
            <a:spAutoFit/>
          </a:bodyPr>
          <a:lstStyle/>
          <a:p>
            <a:pPr marL="12700" marR="5080">
              <a:lnSpc>
                <a:spcPct val="138900"/>
              </a:lnSpc>
              <a:spcBef>
                <a:spcPts val="100"/>
              </a:spcBef>
            </a:pPr>
            <a:r>
              <a:rPr sz="1200" dirty="0">
                <a:solidFill>
                  <a:srgbClr val="222226"/>
                </a:solidFill>
                <a:latin typeface="Futura Std Medium"/>
                <a:cs typeface="Futura Std Medium"/>
              </a:rPr>
              <a:t>The combination of these keys can be seen as a  dexterous form of consent, creating an</a:t>
            </a:r>
            <a:r>
              <a:rPr sz="1200" spc="-95" dirty="0">
                <a:solidFill>
                  <a:srgbClr val="222226"/>
                </a:solidFill>
                <a:latin typeface="Futura Std Medium"/>
                <a:cs typeface="Futura Std Medium"/>
              </a:rPr>
              <a:t> </a:t>
            </a:r>
            <a:r>
              <a:rPr sz="1200" dirty="0">
                <a:solidFill>
                  <a:srgbClr val="222226"/>
                </a:solidFill>
                <a:latin typeface="Futura Std Medium"/>
                <a:cs typeface="Futura Std Medium"/>
              </a:rPr>
              <a:t>extremely</a:t>
            </a:r>
            <a:endParaRPr sz="1200">
              <a:latin typeface="Futura Std Medium"/>
              <a:cs typeface="Futura Std Medium"/>
            </a:endParaRPr>
          </a:p>
        </p:txBody>
      </p:sp>
      <p:sp>
        <p:nvSpPr>
          <p:cNvPr id="11" name="object 11"/>
          <p:cNvSpPr txBox="1"/>
          <p:nvPr/>
        </p:nvSpPr>
        <p:spPr>
          <a:xfrm>
            <a:off x="5180332" y="2358698"/>
            <a:ext cx="146939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22226"/>
                </a:solidFill>
                <a:latin typeface="Futura Std Medium"/>
                <a:cs typeface="Futura Std Medium"/>
              </a:rPr>
              <a:t>useful digital</a:t>
            </a:r>
            <a:r>
              <a:rPr sz="1200" spc="-90" dirty="0">
                <a:solidFill>
                  <a:srgbClr val="222226"/>
                </a:solidFill>
                <a:latin typeface="Futura Std Medium"/>
                <a:cs typeface="Futura Std Medium"/>
              </a:rPr>
              <a:t> </a:t>
            </a:r>
            <a:r>
              <a:rPr sz="1200" dirty="0">
                <a:solidFill>
                  <a:srgbClr val="222226"/>
                </a:solidFill>
                <a:latin typeface="Futura Std Medium"/>
                <a:cs typeface="Futura Std Medium"/>
              </a:rPr>
              <a:t>signature</a:t>
            </a:r>
            <a:endParaRPr sz="1200">
              <a:latin typeface="Futura Std Medium"/>
              <a:cs typeface="Futura Std Medium"/>
            </a:endParaRPr>
          </a:p>
        </p:txBody>
      </p:sp>
      <p:sp>
        <p:nvSpPr>
          <p:cNvPr id="12" name="object 12"/>
          <p:cNvSpPr txBox="1"/>
          <p:nvPr/>
        </p:nvSpPr>
        <p:spPr>
          <a:xfrm>
            <a:off x="2946910" y="2228701"/>
            <a:ext cx="965200" cy="802640"/>
          </a:xfrm>
          <a:prstGeom prst="rect">
            <a:avLst/>
          </a:prstGeom>
        </p:spPr>
        <p:txBody>
          <a:bodyPr vert="horz" wrap="square" lIns="0" tIns="12700" rIns="0" bIns="0" rtlCol="0">
            <a:spAutoFit/>
          </a:bodyPr>
          <a:lstStyle/>
          <a:p>
            <a:pPr marL="12700">
              <a:lnSpc>
                <a:spcPct val="100000"/>
              </a:lnSpc>
              <a:spcBef>
                <a:spcPts val="100"/>
              </a:spcBef>
            </a:pPr>
            <a:r>
              <a:rPr sz="1200" spc="-75" dirty="0">
                <a:solidFill>
                  <a:srgbClr val="222226"/>
                </a:solidFill>
                <a:latin typeface="Futura Std Medium"/>
                <a:cs typeface="Futura Std Medium"/>
              </a:rPr>
              <a:t>A’s </a:t>
            </a:r>
            <a:r>
              <a:rPr sz="1200" dirty="0">
                <a:solidFill>
                  <a:srgbClr val="222226"/>
                </a:solidFill>
                <a:latin typeface="Futura Std Medium"/>
                <a:cs typeface="Futura Std Medium"/>
              </a:rPr>
              <a:t>Public</a:t>
            </a:r>
            <a:r>
              <a:rPr sz="1200" spc="15" dirty="0">
                <a:solidFill>
                  <a:srgbClr val="222226"/>
                </a:solidFill>
                <a:latin typeface="Futura Std Medium"/>
                <a:cs typeface="Futura Std Medium"/>
              </a:rPr>
              <a:t> </a:t>
            </a:r>
            <a:r>
              <a:rPr sz="1200" dirty="0">
                <a:solidFill>
                  <a:srgbClr val="222226"/>
                </a:solidFill>
                <a:latin typeface="Futura Std Medium"/>
                <a:cs typeface="Futura Std Medium"/>
              </a:rPr>
              <a:t>Key</a:t>
            </a:r>
            <a:endParaRPr sz="1200">
              <a:latin typeface="Futura Std Medium"/>
              <a:cs typeface="Futura Std Medium"/>
            </a:endParaRPr>
          </a:p>
          <a:p>
            <a:pPr>
              <a:lnSpc>
                <a:spcPct val="100000"/>
              </a:lnSpc>
            </a:pPr>
            <a:endParaRPr sz="1500">
              <a:latin typeface="Times New Roman"/>
              <a:cs typeface="Times New Roman"/>
            </a:endParaRPr>
          </a:p>
          <a:p>
            <a:pPr>
              <a:lnSpc>
                <a:spcPct val="100000"/>
              </a:lnSpc>
              <a:spcBef>
                <a:spcPts val="15"/>
              </a:spcBef>
            </a:pPr>
            <a:endParaRPr sz="1300">
              <a:latin typeface="Times New Roman"/>
              <a:cs typeface="Times New Roman"/>
            </a:endParaRPr>
          </a:p>
          <a:p>
            <a:pPr marL="12700">
              <a:lnSpc>
                <a:spcPct val="100000"/>
              </a:lnSpc>
            </a:pPr>
            <a:r>
              <a:rPr sz="1200" spc="-75" dirty="0">
                <a:solidFill>
                  <a:srgbClr val="222226"/>
                </a:solidFill>
                <a:latin typeface="Futura Std Medium"/>
                <a:cs typeface="Futura Std Medium"/>
              </a:rPr>
              <a:t>A’s </a:t>
            </a:r>
            <a:r>
              <a:rPr sz="1200" dirty="0">
                <a:solidFill>
                  <a:srgbClr val="222226"/>
                </a:solidFill>
                <a:latin typeface="Futura Std Medium"/>
                <a:cs typeface="Futura Std Medium"/>
              </a:rPr>
              <a:t>Private</a:t>
            </a:r>
            <a:r>
              <a:rPr sz="1200" spc="-10" dirty="0">
                <a:solidFill>
                  <a:srgbClr val="222226"/>
                </a:solidFill>
                <a:latin typeface="Futura Std Medium"/>
                <a:cs typeface="Futura Std Medium"/>
              </a:rPr>
              <a:t> </a:t>
            </a:r>
            <a:r>
              <a:rPr sz="1200" dirty="0">
                <a:solidFill>
                  <a:srgbClr val="222226"/>
                </a:solidFill>
                <a:latin typeface="Futura Std Medium"/>
                <a:cs typeface="Futura Std Medium"/>
              </a:rPr>
              <a:t>Key</a:t>
            </a:r>
            <a:endParaRPr sz="1200">
              <a:latin typeface="Futura Std Medium"/>
              <a:cs typeface="Futura Std Medium"/>
            </a:endParaRPr>
          </a:p>
        </p:txBody>
      </p:sp>
      <p:sp>
        <p:nvSpPr>
          <p:cNvPr id="13" name="object 13"/>
          <p:cNvSpPr txBox="1"/>
          <p:nvPr/>
        </p:nvSpPr>
        <p:spPr>
          <a:xfrm>
            <a:off x="2946910" y="4244648"/>
            <a:ext cx="951230" cy="802640"/>
          </a:xfrm>
          <a:prstGeom prst="rect">
            <a:avLst/>
          </a:prstGeom>
        </p:spPr>
        <p:txBody>
          <a:bodyPr vert="horz" wrap="square" lIns="0" tIns="12700" rIns="0" bIns="0" rtlCol="0">
            <a:spAutoFit/>
          </a:bodyPr>
          <a:lstStyle/>
          <a:p>
            <a:pPr marL="12700">
              <a:lnSpc>
                <a:spcPct val="100000"/>
              </a:lnSpc>
              <a:spcBef>
                <a:spcPts val="100"/>
              </a:spcBef>
            </a:pPr>
            <a:r>
              <a:rPr sz="1200" spc="-40" dirty="0">
                <a:solidFill>
                  <a:srgbClr val="222226"/>
                </a:solidFill>
                <a:latin typeface="Futura Std Medium"/>
                <a:cs typeface="Futura Std Medium"/>
              </a:rPr>
              <a:t>B’s </a:t>
            </a:r>
            <a:r>
              <a:rPr sz="1200" dirty="0">
                <a:solidFill>
                  <a:srgbClr val="222226"/>
                </a:solidFill>
                <a:latin typeface="Futura Std Medium"/>
                <a:cs typeface="Futura Std Medium"/>
              </a:rPr>
              <a:t>Public</a:t>
            </a:r>
            <a:r>
              <a:rPr sz="1200" spc="-20" dirty="0">
                <a:solidFill>
                  <a:srgbClr val="222226"/>
                </a:solidFill>
                <a:latin typeface="Futura Std Medium"/>
                <a:cs typeface="Futura Std Medium"/>
              </a:rPr>
              <a:t> </a:t>
            </a:r>
            <a:r>
              <a:rPr sz="1200" dirty="0">
                <a:solidFill>
                  <a:srgbClr val="222226"/>
                </a:solidFill>
                <a:latin typeface="Futura Std Medium"/>
                <a:cs typeface="Futura Std Medium"/>
              </a:rPr>
              <a:t>Key</a:t>
            </a:r>
            <a:endParaRPr sz="1200">
              <a:latin typeface="Futura Std Medium"/>
              <a:cs typeface="Futura Std Medium"/>
            </a:endParaRPr>
          </a:p>
          <a:p>
            <a:pPr>
              <a:lnSpc>
                <a:spcPct val="100000"/>
              </a:lnSpc>
            </a:pPr>
            <a:endParaRPr sz="1500">
              <a:latin typeface="Times New Roman"/>
              <a:cs typeface="Times New Roman"/>
            </a:endParaRPr>
          </a:p>
          <a:p>
            <a:pPr>
              <a:lnSpc>
                <a:spcPct val="100000"/>
              </a:lnSpc>
              <a:spcBef>
                <a:spcPts val="15"/>
              </a:spcBef>
            </a:pPr>
            <a:endParaRPr sz="1300">
              <a:latin typeface="Times New Roman"/>
              <a:cs typeface="Times New Roman"/>
            </a:endParaRPr>
          </a:p>
          <a:p>
            <a:pPr marL="12700">
              <a:lnSpc>
                <a:spcPct val="100000"/>
              </a:lnSpc>
            </a:pPr>
            <a:r>
              <a:rPr sz="1200" spc="-40" dirty="0">
                <a:solidFill>
                  <a:srgbClr val="222226"/>
                </a:solidFill>
                <a:latin typeface="Futura Std Medium"/>
                <a:cs typeface="Futura Std Medium"/>
              </a:rPr>
              <a:t>B’s </a:t>
            </a:r>
            <a:r>
              <a:rPr sz="1200" dirty="0">
                <a:solidFill>
                  <a:srgbClr val="222226"/>
                </a:solidFill>
                <a:latin typeface="Futura Std Medium"/>
                <a:cs typeface="Futura Std Medium"/>
              </a:rPr>
              <a:t>Private</a:t>
            </a:r>
            <a:r>
              <a:rPr sz="1200" spc="-50" dirty="0">
                <a:solidFill>
                  <a:srgbClr val="222226"/>
                </a:solidFill>
                <a:latin typeface="Futura Std Medium"/>
                <a:cs typeface="Futura Std Medium"/>
              </a:rPr>
              <a:t> </a:t>
            </a:r>
            <a:r>
              <a:rPr sz="1200" dirty="0">
                <a:solidFill>
                  <a:srgbClr val="222226"/>
                </a:solidFill>
                <a:latin typeface="Futura Std Medium"/>
                <a:cs typeface="Futura Std Medium"/>
              </a:rPr>
              <a:t>Key</a:t>
            </a:r>
            <a:endParaRPr sz="1200">
              <a:latin typeface="Futura Std Medium"/>
              <a:cs typeface="Futura Std Medium"/>
            </a:endParaRPr>
          </a:p>
        </p:txBody>
      </p:sp>
      <p:sp>
        <p:nvSpPr>
          <p:cNvPr id="14" name="object 14"/>
          <p:cNvSpPr/>
          <p:nvPr/>
        </p:nvSpPr>
        <p:spPr>
          <a:xfrm>
            <a:off x="5193000" y="2998809"/>
            <a:ext cx="815620" cy="980999"/>
          </a:xfrm>
          <a:prstGeom prst="rect">
            <a:avLst/>
          </a:prstGeom>
          <a:blipFill>
            <a:blip r:embed="rId3" cstate="print"/>
            <a:stretch>
              <a:fillRect/>
            </a:stretch>
          </a:blipFill>
        </p:spPr>
        <p:txBody>
          <a:bodyPr wrap="square" lIns="0" tIns="0" rIns="0" bIns="0" rtlCol="0"/>
          <a:lstStyle/>
          <a:p>
            <a:endParaRPr/>
          </a:p>
        </p:txBody>
      </p:sp>
      <p:sp>
        <p:nvSpPr>
          <p:cNvPr id="15" name="object 15"/>
          <p:cNvSpPr txBox="1"/>
          <p:nvPr/>
        </p:nvSpPr>
        <p:spPr>
          <a:xfrm>
            <a:off x="6136034" y="3074626"/>
            <a:ext cx="6870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22226"/>
                </a:solidFill>
                <a:latin typeface="Futura Std Medium"/>
                <a:cs typeface="Futura Std Medium"/>
              </a:rPr>
              <a:t>Public</a:t>
            </a:r>
            <a:r>
              <a:rPr sz="1200" spc="-80" dirty="0">
                <a:solidFill>
                  <a:srgbClr val="222226"/>
                </a:solidFill>
                <a:latin typeface="Futura Std Medium"/>
                <a:cs typeface="Futura Std Medium"/>
              </a:rPr>
              <a:t> </a:t>
            </a:r>
            <a:r>
              <a:rPr sz="1200" dirty="0">
                <a:solidFill>
                  <a:srgbClr val="222226"/>
                </a:solidFill>
                <a:latin typeface="Futura Std Medium"/>
                <a:cs typeface="Futura Std Medium"/>
              </a:rPr>
              <a:t>Key</a:t>
            </a:r>
            <a:endParaRPr sz="1200">
              <a:latin typeface="Futura Std Medium"/>
              <a:cs typeface="Futura Std Medium"/>
            </a:endParaRPr>
          </a:p>
        </p:txBody>
      </p:sp>
      <p:sp>
        <p:nvSpPr>
          <p:cNvPr id="16" name="object 16"/>
          <p:cNvSpPr txBox="1"/>
          <p:nvPr/>
        </p:nvSpPr>
        <p:spPr>
          <a:xfrm>
            <a:off x="6623409" y="4625754"/>
            <a:ext cx="110045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22226"/>
                </a:solidFill>
                <a:latin typeface="Futura Std Medium"/>
                <a:cs typeface="Futura Std Medium"/>
              </a:rPr>
              <a:t>Digital</a:t>
            </a:r>
            <a:r>
              <a:rPr sz="1200" spc="-80" dirty="0">
                <a:solidFill>
                  <a:srgbClr val="222226"/>
                </a:solidFill>
                <a:latin typeface="Futura Std Medium"/>
                <a:cs typeface="Futura Std Medium"/>
              </a:rPr>
              <a:t> </a:t>
            </a:r>
            <a:r>
              <a:rPr sz="1200" dirty="0">
                <a:solidFill>
                  <a:srgbClr val="222226"/>
                </a:solidFill>
                <a:latin typeface="Futura Std Medium"/>
                <a:cs typeface="Futura Std Medium"/>
              </a:rPr>
              <a:t>Signature</a:t>
            </a:r>
            <a:endParaRPr sz="1200">
              <a:latin typeface="Futura Std Medium"/>
              <a:cs typeface="Futura Std Medium"/>
            </a:endParaRPr>
          </a:p>
        </p:txBody>
      </p:sp>
      <p:sp>
        <p:nvSpPr>
          <p:cNvPr id="17" name="object 17"/>
          <p:cNvSpPr txBox="1"/>
          <p:nvPr/>
        </p:nvSpPr>
        <p:spPr>
          <a:xfrm>
            <a:off x="6136034" y="3668529"/>
            <a:ext cx="74041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22226"/>
                </a:solidFill>
                <a:latin typeface="Futura Std Medium"/>
                <a:cs typeface="Futura Std Medium"/>
              </a:rPr>
              <a:t>Private</a:t>
            </a:r>
            <a:r>
              <a:rPr sz="1200" spc="-80" dirty="0">
                <a:solidFill>
                  <a:srgbClr val="222226"/>
                </a:solidFill>
                <a:latin typeface="Futura Std Medium"/>
                <a:cs typeface="Futura Std Medium"/>
              </a:rPr>
              <a:t> </a:t>
            </a:r>
            <a:r>
              <a:rPr sz="1200" dirty="0">
                <a:solidFill>
                  <a:srgbClr val="222226"/>
                </a:solidFill>
                <a:latin typeface="Futura Std Medium"/>
                <a:cs typeface="Futura Std Medium"/>
              </a:rPr>
              <a:t>Key</a:t>
            </a:r>
            <a:endParaRPr sz="1200">
              <a:latin typeface="Futura Std Medium"/>
              <a:cs typeface="Futura Std Medium"/>
            </a:endParaRPr>
          </a:p>
        </p:txBody>
      </p:sp>
      <p:sp>
        <p:nvSpPr>
          <p:cNvPr id="18" name="object 18"/>
          <p:cNvSpPr/>
          <p:nvPr/>
        </p:nvSpPr>
        <p:spPr>
          <a:xfrm>
            <a:off x="5112000" y="4193997"/>
            <a:ext cx="2439035" cy="0"/>
          </a:xfrm>
          <a:custGeom>
            <a:avLst/>
            <a:gdLst/>
            <a:ahLst/>
            <a:cxnLst/>
            <a:rect l="l" t="t" r="r" b="b"/>
            <a:pathLst>
              <a:path w="2439034">
                <a:moveTo>
                  <a:pt x="0" y="0"/>
                </a:moveTo>
                <a:lnTo>
                  <a:pt x="2438996" y="0"/>
                </a:lnTo>
              </a:path>
            </a:pathLst>
          </a:custGeom>
          <a:ln w="12700">
            <a:solidFill>
              <a:srgbClr val="000000"/>
            </a:solidFill>
          </a:ln>
        </p:spPr>
        <p:txBody>
          <a:bodyPr wrap="square" lIns="0" tIns="0" rIns="0" bIns="0" rtlCol="0"/>
          <a:lstStyle/>
          <a:p>
            <a:endParaRPr/>
          </a:p>
        </p:txBody>
      </p:sp>
      <p:sp>
        <p:nvSpPr>
          <p:cNvPr id="19" name="object 19"/>
          <p:cNvSpPr txBox="1"/>
          <p:nvPr/>
        </p:nvSpPr>
        <p:spPr>
          <a:xfrm>
            <a:off x="7824641" y="3578490"/>
            <a:ext cx="172720"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Poor Richard"/>
                <a:cs typeface="Poor Richard"/>
              </a:rPr>
              <a:t>+</a:t>
            </a:r>
            <a:endParaRPr sz="2000">
              <a:latin typeface="Poor Richard"/>
              <a:cs typeface="Poor Richard"/>
            </a:endParaRPr>
          </a:p>
        </p:txBody>
      </p:sp>
      <p:sp>
        <p:nvSpPr>
          <p:cNvPr id="20" name="object 20"/>
          <p:cNvSpPr/>
          <p:nvPr/>
        </p:nvSpPr>
        <p:spPr>
          <a:xfrm>
            <a:off x="5112003" y="4463732"/>
            <a:ext cx="1346820" cy="51934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3" name="object 3"/>
          <p:cNvSpPr/>
          <p:nvPr/>
        </p:nvSpPr>
        <p:spPr>
          <a:xfrm>
            <a:off x="3239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4" name="object 4"/>
          <p:cNvSpPr/>
          <p:nvPr/>
        </p:nvSpPr>
        <p:spPr>
          <a:xfrm>
            <a:off x="5184000"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5" name="object 5"/>
          <p:cNvSpPr/>
          <p:nvPr/>
        </p:nvSpPr>
        <p:spPr>
          <a:xfrm>
            <a:off x="7124827" y="0"/>
            <a:ext cx="3243580" cy="6480175"/>
          </a:xfrm>
          <a:custGeom>
            <a:avLst/>
            <a:gdLst/>
            <a:ahLst/>
            <a:cxnLst/>
            <a:rect l="l" t="t" r="r" b="b"/>
            <a:pathLst>
              <a:path w="3243579" h="6480175">
                <a:moveTo>
                  <a:pt x="0" y="6479997"/>
                </a:moveTo>
                <a:lnTo>
                  <a:pt x="3243173" y="6479997"/>
                </a:lnTo>
                <a:lnTo>
                  <a:pt x="3243173" y="0"/>
                </a:lnTo>
                <a:lnTo>
                  <a:pt x="0" y="0"/>
                </a:lnTo>
                <a:lnTo>
                  <a:pt x="0" y="6479997"/>
                </a:lnTo>
                <a:close/>
              </a:path>
            </a:pathLst>
          </a:custGeom>
          <a:solidFill>
            <a:srgbClr val="111820"/>
          </a:solidFill>
        </p:spPr>
        <p:txBody>
          <a:bodyPr wrap="square" lIns="0" tIns="0" rIns="0" bIns="0" rtlCol="0"/>
          <a:lstStyle/>
          <a:p>
            <a:endParaRPr/>
          </a:p>
        </p:txBody>
      </p:sp>
      <p:sp>
        <p:nvSpPr>
          <p:cNvPr id="6" name="object 6"/>
          <p:cNvSpPr txBox="1"/>
          <p:nvPr/>
        </p:nvSpPr>
        <p:spPr>
          <a:xfrm>
            <a:off x="7677036" y="1411896"/>
            <a:ext cx="2304415" cy="2682875"/>
          </a:xfrm>
          <a:prstGeom prst="rect">
            <a:avLst/>
          </a:prstGeom>
        </p:spPr>
        <p:txBody>
          <a:bodyPr vert="horz" wrap="square" lIns="0" tIns="12700" rIns="0" bIns="0" rtlCol="0">
            <a:spAutoFit/>
          </a:bodyPr>
          <a:lstStyle/>
          <a:p>
            <a:pPr marL="780415" marR="5080" indent="-367030" algn="r">
              <a:lnSpc>
                <a:spcPct val="138900"/>
              </a:lnSpc>
              <a:spcBef>
                <a:spcPts val="100"/>
              </a:spcBef>
            </a:pPr>
            <a:r>
              <a:rPr sz="1200" dirty="0">
                <a:solidFill>
                  <a:srgbClr val="FFFFFF"/>
                </a:solidFill>
                <a:latin typeface="Futura Std Medium"/>
                <a:cs typeface="Futura Std Medium"/>
              </a:rPr>
              <a:t>Secured by</a:t>
            </a:r>
            <a:r>
              <a:rPr sz="1200" spc="-70" dirty="0">
                <a:solidFill>
                  <a:srgbClr val="FFFFFF"/>
                </a:solidFill>
                <a:latin typeface="Futura Std Medium"/>
                <a:cs typeface="Futura Std Medium"/>
              </a:rPr>
              <a:t> </a:t>
            </a:r>
            <a:r>
              <a:rPr sz="1200" dirty="0">
                <a:solidFill>
                  <a:srgbClr val="FFFFFF"/>
                </a:solidFill>
                <a:latin typeface="Futura Std Medium"/>
                <a:cs typeface="Futura Std Medium"/>
              </a:rPr>
              <a:t>computing</a:t>
            </a:r>
            <a:r>
              <a:rPr sz="1200" spc="-35" dirty="0">
                <a:solidFill>
                  <a:srgbClr val="FFFFFF"/>
                </a:solidFill>
                <a:latin typeface="Futura Std Medium"/>
                <a:cs typeface="Futura Std Medium"/>
              </a:rPr>
              <a:t> </a:t>
            </a:r>
            <a:r>
              <a:rPr sz="1200" dirty="0">
                <a:solidFill>
                  <a:srgbClr val="FFFFFF"/>
                </a:solidFill>
                <a:latin typeface="Futura Std Medium"/>
                <a:cs typeface="Futura Std Medium"/>
              </a:rPr>
              <a:t>power  in a distributed</a:t>
            </a:r>
            <a:r>
              <a:rPr sz="1200" spc="-100" dirty="0">
                <a:solidFill>
                  <a:srgbClr val="FFFFFF"/>
                </a:solidFill>
                <a:latin typeface="Futura Std Medium"/>
                <a:cs typeface="Futura Std Medium"/>
              </a:rPr>
              <a:t> </a:t>
            </a:r>
            <a:r>
              <a:rPr sz="1200" dirty="0">
                <a:solidFill>
                  <a:srgbClr val="FFFFFF"/>
                </a:solidFill>
                <a:latin typeface="Futura Std Medium"/>
                <a:cs typeface="Futura Std Medium"/>
              </a:rPr>
              <a:t>network</a:t>
            </a:r>
            <a:endParaRPr sz="1200">
              <a:latin typeface="Futura Std Medium"/>
              <a:cs typeface="Futura Std Medium"/>
            </a:endParaRPr>
          </a:p>
          <a:p>
            <a:pPr>
              <a:lnSpc>
                <a:spcPct val="100000"/>
              </a:lnSpc>
              <a:spcBef>
                <a:spcPts val="30"/>
              </a:spcBef>
            </a:pPr>
            <a:endParaRPr sz="2100">
              <a:latin typeface="Times New Roman"/>
              <a:cs typeface="Times New Roman"/>
            </a:endParaRPr>
          </a:p>
          <a:p>
            <a:pPr marL="530860" marR="5080" indent="-250825" algn="r">
              <a:lnSpc>
                <a:spcPct val="138900"/>
              </a:lnSpc>
            </a:pPr>
            <a:r>
              <a:rPr sz="1200" dirty="0">
                <a:solidFill>
                  <a:srgbClr val="FFFFFF"/>
                </a:solidFill>
                <a:latin typeface="Futura Std Medium"/>
                <a:cs typeface="Futura Std Medium"/>
              </a:rPr>
              <a:t>Data distributed</a:t>
            </a:r>
            <a:r>
              <a:rPr sz="1200" spc="-75" dirty="0">
                <a:solidFill>
                  <a:srgbClr val="FFFFFF"/>
                </a:solidFill>
                <a:latin typeface="Futura Std Medium"/>
                <a:cs typeface="Futura Std Medium"/>
              </a:rPr>
              <a:t> </a:t>
            </a:r>
            <a:r>
              <a:rPr sz="1200" dirty="0">
                <a:solidFill>
                  <a:srgbClr val="FFFFFF"/>
                </a:solidFill>
                <a:latin typeface="Futura Std Medium"/>
                <a:cs typeface="Futura Std Medium"/>
              </a:rPr>
              <a:t>across</a:t>
            </a:r>
            <a:r>
              <a:rPr sz="1200" spc="-35" dirty="0">
                <a:solidFill>
                  <a:srgbClr val="FFFFFF"/>
                </a:solidFill>
                <a:latin typeface="Futura Std Medium"/>
                <a:cs typeface="Futura Std Medium"/>
              </a:rPr>
              <a:t> </a:t>
            </a:r>
            <a:r>
              <a:rPr sz="1200" dirty="0">
                <a:solidFill>
                  <a:srgbClr val="FFFFFF"/>
                </a:solidFill>
                <a:latin typeface="Futura Std Medium"/>
                <a:cs typeface="Futura Std Medium"/>
              </a:rPr>
              <a:t>multiple  nodes to store entire</a:t>
            </a:r>
            <a:r>
              <a:rPr sz="1200" spc="-100" dirty="0">
                <a:solidFill>
                  <a:srgbClr val="FFFFFF"/>
                </a:solidFill>
                <a:latin typeface="Futura Std Medium"/>
                <a:cs typeface="Futura Std Medium"/>
              </a:rPr>
              <a:t> </a:t>
            </a:r>
            <a:r>
              <a:rPr sz="1200" dirty="0">
                <a:solidFill>
                  <a:srgbClr val="FFFFFF"/>
                </a:solidFill>
                <a:latin typeface="Futura Std Medium"/>
                <a:cs typeface="Futura Std Medium"/>
              </a:rPr>
              <a:t>history</a:t>
            </a:r>
            <a:endParaRPr sz="1200">
              <a:latin typeface="Futura Std Medium"/>
              <a:cs typeface="Futura Std Medium"/>
            </a:endParaRPr>
          </a:p>
          <a:p>
            <a:pPr>
              <a:lnSpc>
                <a:spcPct val="100000"/>
              </a:lnSpc>
            </a:pPr>
            <a:endParaRPr sz="2100">
              <a:latin typeface="Times New Roman"/>
              <a:cs typeface="Times New Roman"/>
            </a:endParaRPr>
          </a:p>
          <a:p>
            <a:pPr marL="12700" marR="6350" indent="344805" algn="r">
              <a:lnSpc>
                <a:spcPct val="139900"/>
              </a:lnSpc>
            </a:pPr>
            <a:r>
              <a:rPr sz="1200" dirty="0">
                <a:solidFill>
                  <a:srgbClr val="FFFFFF"/>
                </a:solidFill>
                <a:latin typeface="Futura Std Medium"/>
                <a:cs typeface="Futura Std Medium"/>
              </a:rPr>
              <a:t>Provide security</a:t>
            </a:r>
            <a:r>
              <a:rPr sz="1200" spc="-70" dirty="0">
                <a:solidFill>
                  <a:srgbClr val="FFFFFF"/>
                </a:solidFill>
                <a:latin typeface="Futura Std Medium"/>
                <a:cs typeface="Futura Std Medium"/>
              </a:rPr>
              <a:t> </a:t>
            </a:r>
            <a:r>
              <a:rPr sz="1200" dirty="0">
                <a:solidFill>
                  <a:srgbClr val="FFFFFF"/>
                </a:solidFill>
                <a:latin typeface="Futura Std Medium"/>
                <a:cs typeface="Futura Std Medium"/>
              </a:rPr>
              <a:t>and</a:t>
            </a:r>
            <a:r>
              <a:rPr sz="1200" spc="-35" dirty="0">
                <a:solidFill>
                  <a:srgbClr val="FFFFFF"/>
                </a:solidFill>
                <a:latin typeface="Futura Std Medium"/>
                <a:cs typeface="Futura Std Medium"/>
              </a:rPr>
              <a:t> </a:t>
            </a:r>
            <a:r>
              <a:rPr sz="1200" dirty="0">
                <a:solidFill>
                  <a:srgbClr val="FFFFFF"/>
                </a:solidFill>
                <a:latin typeface="Futura Std Medium"/>
                <a:cs typeface="Futura Std Medium"/>
              </a:rPr>
              <a:t>resilience  against attacks on</a:t>
            </a:r>
            <a:r>
              <a:rPr sz="1200" spc="-75" dirty="0">
                <a:solidFill>
                  <a:srgbClr val="FFFFFF"/>
                </a:solidFill>
                <a:latin typeface="Futura Std Medium"/>
                <a:cs typeface="Futura Std Medium"/>
              </a:rPr>
              <a:t> </a:t>
            </a:r>
            <a:r>
              <a:rPr sz="1200" dirty="0">
                <a:solidFill>
                  <a:srgbClr val="FFFFFF"/>
                </a:solidFill>
                <a:latin typeface="Futura Std Medium"/>
                <a:cs typeface="Futura Std Medium"/>
              </a:rPr>
              <a:t>central</a:t>
            </a:r>
            <a:r>
              <a:rPr sz="1200" spc="-25" dirty="0">
                <a:solidFill>
                  <a:srgbClr val="FFFFFF"/>
                </a:solidFill>
                <a:latin typeface="Futura Std Medium"/>
                <a:cs typeface="Futura Std Medium"/>
              </a:rPr>
              <a:t> </a:t>
            </a:r>
            <a:r>
              <a:rPr sz="1200" dirty="0">
                <a:solidFill>
                  <a:srgbClr val="FFFFFF"/>
                </a:solidFill>
                <a:latin typeface="Futura Std Medium"/>
                <a:cs typeface="Futura Std Medium"/>
              </a:rPr>
              <a:t>network  and hardware</a:t>
            </a:r>
            <a:r>
              <a:rPr sz="1200" spc="-70" dirty="0">
                <a:solidFill>
                  <a:srgbClr val="FFFFFF"/>
                </a:solidFill>
                <a:latin typeface="Futura Std Medium"/>
                <a:cs typeface="Futura Std Medium"/>
              </a:rPr>
              <a:t> </a:t>
            </a:r>
            <a:r>
              <a:rPr sz="1200" dirty="0">
                <a:solidFill>
                  <a:srgbClr val="FFFFFF"/>
                </a:solidFill>
                <a:latin typeface="Futura Std Medium"/>
                <a:cs typeface="Futura Std Medium"/>
              </a:rPr>
              <a:t>equipment</a:t>
            </a:r>
            <a:r>
              <a:rPr sz="1200" spc="-35" dirty="0">
                <a:solidFill>
                  <a:srgbClr val="FFFFFF"/>
                </a:solidFill>
                <a:latin typeface="Futura Std Medium"/>
                <a:cs typeface="Futura Std Medium"/>
              </a:rPr>
              <a:t> </a:t>
            </a:r>
            <a:r>
              <a:rPr sz="1200" dirty="0">
                <a:solidFill>
                  <a:srgbClr val="FFFFFF"/>
                </a:solidFill>
                <a:latin typeface="Futura Std Medium"/>
                <a:cs typeface="Futura Std Medium"/>
              </a:rPr>
              <a:t>by  removing any single point of</a:t>
            </a:r>
            <a:r>
              <a:rPr sz="1200" spc="-100" dirty="0">
                <a:solidFill>
                  <a:srgbClr val="FFFFFF"/>
                </a:solidFill>
                <a:latin typeface="Futura Std Medium"/>
                <a:cs typeface="Futura Std Medium"/>
              </a:rPr>
              <a:t> </a:t>
            </a:r>
            <a:r>
              <a:rPr sz="1200" dirty="0">
                <a:solidFill>
                  <a:srgbClr val="FFFFFF"/>
                </a:solidFill>
                <a:latin typeface="Futura Std Medium"/>
                <a:cs typeface="Futura Std Medium"/>
              </a:rPr>
              <a:t>failure</a:t>
            </a:r>
            <a:endParaRPr sz="1200">
              <a:latin typeface="Futura Std Medium"/>
              <a:cs typeface="Futura Std Medium"/>
            </a:endParaRPr>
          </a:p>
        </p:txBody>
      </p:sp>
      <p:sp>
        <p:nvSpPr>
          <p:cNvPr id="7" name="object 7"/>
          <p:cNvSpPr txBox="1">
            <a:spLocks noGrp="1"/>
          </p:cNvSpPr>
          <p:nvPr>
            <p:ph type="title"/>
          </p:nvPr>
        </p:nvSpPr>
        <p:spPr>
          <a:xfrm>
            <a:off x="7483598" y="737179"/>
            <a:ext cx="2436495" cy="375920"/>
          </a:xfrm>
          <a:prstGeom prst="rect">
            <a:avLst/>
          </a:prstGeom>
        </p:spPr>
        <p:txBody>
          <a:bodyPr vert="horz" wrap="square" lIns="0" tIns="12700" rIns="0" bIns="0" rtlCol="0">
            <a:spAutoFit/>
          </a:bodyPr>
          <a:lstStyle/>
          <a:p>
            <a:pPr marL="12700">
              <a:lnSpc>
                <a:spcPct val="100000"/>
              </a:lnSpc>
              <a:spcBef>
                <a:spcPts val="100"/>
              </a:spcBef>
            </a:pPr>
            <a:r>
              <a:rPr sz="2300" b="0" dirty="0">
                <a:solidFill>
                  <a:srgbClr val="FFFFFF"/>
                </a:solidFill>
                <a:latin typeface="Futura Std Medium"/>
                <a:cs typeface="Futura Std Medium"/>
              </a:rPr>
              <a:t>Distrubuted</a:t>
            </a:r>
            <a:r>
              <a:rPr sz="2300" b="0" spc="-90" dirty="0">
                <a:solidFill>
                  <a:srgbClr val="FFFFFF"/>
                </a:solidFill>
                <a:latin typeface="Futura Std Medium"/>
                <a:cs typeface="Futura Std Medium"/>
              </a:rPr>
              <a:t> </a:t>
            </a:r>
            <a:r>
              <a:rPr sz="2300" b="0" dirty="0">
                <a:solidFill>
                  <a:srgbClr val="FFFFFF"/>
                </a:solidFill>
                <a:latin typeface="Futura Std Medium"/>
                <a:cs typeface="Futura Std Medium"/>
              </a:rPr>
              <a:t>Ledgers</a:t>
            </a:r>
            <a:endParaRPr sz="2300">
              <a:latin typeface="Futura Std Medium"/>
              <a:cs typeface="Futura Std Medium"/>
            </a:endParaRPr>
          </a:p>
        </p:txBody>
      </p:sp>
      <p:sp>
        <p:nvSpPr>
          <p:cNvPr id="8" name="object 8"/>
          <p:cNvSpPr/>
          <p:nvPr/>
        </p:nvSpPr>
        <p:spPr>
          <a:xfrm>
            <a:off x="737999" y="747519"/>
            <a:ext cx="5378449" cy="408495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84000"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3" name="object 3"/>
          <p:cNvSpPr/>
          <p:nvPr/>
        </p:nvSpPr>
        <p:spPr>
          <a:xfrm>
            <a:off x="7127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4" name="object 4"/>
          <p:cNvSpPr/>
          <p:nvPr/>
        </p:nvSpPr>
        <p:spPr>
          <a:xfrm>
            <a:off x="9071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5" name="object 5"/>
          <p:cNvSpPr/>
          <p:nvPr/>
        </p:nvSpPr>
        <p:spPr>
          <a:xfrm>
            <a:off x="0" y="0"/>
            <a:ext cx="3243580" cy="6480175"/>
          </a:xfrm>
          <a:custGeom>
            <a:avLst/>
            <a:gdLst/>
            <a:ahLst/>
            <a:cxnLst/>
            <a:rect l="l" t="t" r="r" b="b"/>
            <a:pathLst>
              <a:path w="3243580" h="6480175">
                <a:moveTo>
                  <a:pt x="0" y="6479997"/>
                </a:moveTo>
                <a:lnTo>
                  <a:pt x="3243173" y="6479997"/>
                </a:lnTo>
                <a:lnTo>
                  <a:pt x="3243173" y="0"/>
                </a:lnTo>
                <a:lnTo>
                  <a:pt x="0" y="0"/>
                </a:lnTo>
                <a:lnTo>
                  <a:pt x="0" y="6479997"/>
                </a:lnTo>
                <a:close/>
              </a:path>
            </a:pathLst>
          </a:custGeom>
          <a:solidFill>
            <a:srgbClr val="111820"/>
          </a:solidFill>
        </p:spPr>
        <p:txBody>
          <a:bodyPr wrap="square" lIns="0" tIns="0" rIns="0" bIns="0" rtlCol="0"/>
          <a:lstStyle/>
          <a:p>
            <a:endParaRPr/>
          </a:p>
        </p:txBody>
      </p:sp>
      <p:sp>
        <p:nvSpPr>
          <p:cNvPr id="6" name="object 6"/>
          <p:cNvSpPr txBox="1">
            <a:spLocks noGrp="1"/>
          </p:cNvSpPr>
          <p:nvPr>
            <p:ph type="title"/>
          </p:nvPr>
        </p:nvSpPr>
        <p:spPr>
          <a:xfrm>
            <a:off x="431482" y="748055"/>
            <a:ext cx="1339215" cy="375920"/>
          </a:xfrm>
          <a:prstGeom prst="rect">
            <a:avLst/>
          </a:prstGeom>
        </p:spPr>
        <p:txBody>
          <a:bodyPr vert="horz" wrap="square" lIns="0" tIns="12700" rIns="0" bIns="0" rtlCol="0">
            <a:spAutoFit/>
          </a:bodyPr>
          <a:lstStyle/>
          <a:p>
            <a:pPr marL="12700">
              <a:lnSpc>
                <a:spcPct val="100000"/>
              </a:lnSpc>
              <a:spcBef>
                <a:spcPts val="100"/>
              </a:spcBef>
            </a:pPr>
            <a:r>
              <a:rPr sz="2300" b="0" dirty="0">
                <a:solidFill>
                  <a:srgbClr val="FFFFFF"/>
                </a:solidFill>
                <a:latin typeface="Futura Std Medium"/>
                <a:cs typeface="Futura Std Medium"/>
              </a:rPr>
              <a:t>Blockchain</a:t>
            </a:r>
            <a:endParaRPr sz="2300">
              <a:latin typeface="Futura Std Medium"/>
              <a:cs typeface="Futura Std Medium"/>
            </a:endParaRPr>
          </a:p>
        </p:txBody>
      </p:sp>
      <p:sp>
        <p:nvSpPr>
          <p:cNvPr id="7" name="object 7"/>
          <p:cNvSpPr txBox="1"/>
          <p:nvPr/>
        </p:nvSpPr>
        <p:spPr>
          <a:xfrm>
            <a:off x="431482" y="1411896"/>
            <a:ext cx="2259965" cy="534035"/>
          </a:xfrm>
          <a:prstGeom prst="rect">
            <a:avLst/>
          </a:prstGeom>
        </p:spPr>
        <p:txBody>
          <a:bodyPr vert="horz" wrap="square" lIns="0" tIns="12700" rIns="0" bIns="0" rtlCol="0">
            <a:spAutoFit/>
          </a:bodyPr>
          <a:lstStyle/>
          <a:p>
            <a:pPr marL="12700" marR="5080">
              <a:lnSpc>
                <a:spcPct val="138900"/>
              </a:lnSpc>
              <a:spcBef>
                <a:spcPts val="100"/>
              </a:spcBef>
            </a:pPr>
            <a:r>
              <a:rPr sz="1200" dirty="0">
                <a:solidFill>
                  <a:srgbClr val="FFFFFF"/>
                </a:solidFill>
                <a:latin typeface="Futura Std Medium"/>
                <a:cs typeface="Futura Std Medium"/>
              </a:rPr>
              <a:t>This block is timestamped, and</a:t>
            </a:r>
            <a:r>
              <a:rPr sz="1200" spc="-100" dirty="0">
                <a:solidFill>
                  <a:srgbClr val="FFFFFF"/>
                </a:solidFill>
                <a:latin typeface="Futura Std Medium"/>
                <a:cs typeface="Futura Std Medium"/>
              </a:rPr>
              <a:t> </a:t>
            </a:r>
            <a:r>
              <a:rPr sz="1200" dirty="0">
                <a:solidFill>
                  <a:srgbClr val="FFFFFF"/>
                </a:solidFill>
                <a:latin typeface="Futura Std Medium"/>
                <a:cs typeface="Futura Std Medium"/>
              </a:rPr>
              <a:t>can  also contain data or</a:t>
            </a:r>
            <a:r>
              <a:rPr sz="1200" spc="-45" dirty="0">
                <a:solidFill>
                  <a:srgbClr val="FFFFFF"/>
                </a:solidFill>
                <a:latin typeface="Futura Std Medium"/>
                <a:cs typeface="Futura Std Medium"/>
              </a:rPr>
              <a:t> </a:t>
            </a:r>
            <a:r>
              <a:rPr sz="1200" dirty="0">
                <a:solidFill>
                  <a:srgbClr val="FFFFFF"/>
                </a:solidFill>
                <a:latin typeface="Futura Std Medium"/>
                <a:cs typeface="Futura Std Medium"/>
              </a:rPr>
              <a:t>messages.</a:t>
            </a:r>
            <a:endParaRPr sz="1200">
              <a:latin typeface="Futura Std Medium"/>
              <a:cs typeface="Futura Std Medium"/>
            </a:endParaRPr>
          </a:p>
        </p:txBody>
      </p:sp>
      <p:sp>
        <p:nvSpPr>
          <p:cNvPr id="8" name="object 8"/>
          <p:cNvSpPr/>
          <p:nvPr/>
        </p:nvSpPr>
        <p:spPr>
          <a:xfrm>
            <a:off x="4193768" y="727197"/>
            <a:ext cx="1943989" cy="168539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126302" y="2537997"/>
            <a:ext cx="3041523" cy="338785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3" name="object 3"/>
          <p:cNvSpPr/>
          <p:nvPr/>
        </p:nvSpPr>
        <p:spPr>
          <a:xfrm>
            <a:off x="3239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4" name="object 4"/>
          <p:cNvSpPr/>
          <p:nvPr/>
        </p:nvSpPr>
        <p:spPr>
          <a:xfrm>
            <a:off x="5184000"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5" name="object 5"/>
          <p:cNvSpPr/>
          <p:nvPr/>
        </p:nvSpPr>
        <p:spPr>
          <a:xfrm>
            <a:off x="7127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6" name="object 6"/>
          <p:cNvSpPr/>
          <p:nvPr/>
        </p:nvSpPr>
        <p:spPr>
          <a:xfrm>
            <a:off x="9071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7" name="object 7"/>
          <p:cNvSpPr txBox="1">
            <a:spLocks noGrp="1"/>
          </p:cNvSpPr>
          <p:nvPr>
            <p:ph type="title"/>
          </p:nvPr>
        </p:nvSpPr>
        <p:spPr>
          <a:xfrm>
            <a:off x="521478" y="2515688"/>
            <a:ext cx="1981835" cy="375920"/>
          </a:xfrm>
          <a:prstGeom prst="rect">
            <a:avLst/>
          </a:prstGeom>
        </p:spPr>
        <p:txBody>
          <a:bodyPr vert="horz" wrap="square" lIns="0" tIns="12700" rIns="0" bIns="0" rtlCol="0">
            <a:spAutoFit/>
          </a:bodyPr>
          <a:lstStyle/>
          <a:p>
            <a:pPr marL="12700">
              <a:lnSpc>
                <a:spcPct val="100000"/>
              </a:lnSpc>
              <a:spcBef>
                <a:spcPts val="100"/>
              </a:spcBef>
            </a:pPr>
            <a:r>
              <a:rPr sz="2300" b="0" spc="0" dirty="0">
                <a:solidFill>
                  <a:srgbClr val="222226"/>
                </a:solidFill>
                <a:latin typeface="Futura Std Medium"/>
                <a:cs typeface="Futura Std Medium"/>
              </a:rPr>
              <a:t>Smart</a:t>
            </a:r>
            <a:r>
              <a:rPr sz="2300" b="0" spc="-70" dirty="0">
                <a:solidFill>
                  <a:srgbClr val="222226"/>
                </a:solidFill>
                <a:latin typeface="Futura Std Medium"/>
                <a:cs typeface="Futura Std Medium"/>
              </a:rPr>
              <a:t> </a:t>
            </a:r>
            <a:r>
              <a:rPr sz="2300" b="0" dirty="0">
                <a:solidFill>
                  <a:srgbClr val="222226"/>
                </a:solidFill>
                <a:latin typeface="Futura Std Medium"/>
                <a:cs typeface="Futura Std Medium"/>
              </a:rPr>
              <a:t>Contracts</a:t>
            </a:r>
            <a:endParaRPr sz="2300">
              <a:latin typeface="Futura Std Medium"/>
              <a:cs typeface="Futura Std Medium"/>
            </a:endParaRPr>
          </a:p>
        </p:txBody>
      </p:sp>
      <p:sp>
        <p:nvSpPr>
          <p:cNvPr id="8" name="object 8"/>
          <p:cNvSpPr/>
          <p:nvPr/>
        </p:nvSpPr>
        <p:spPr>
          <a:xfrm>
            <a:off x="2545384" y="313994"/>
            <a:ext cx="7812938" cy="585970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0A8A27-4B74-48C9-8D0A-39D2BB9E4BA8}"/>
              </a:ext>
            </a:extLst>
          </p:cNvPr>
          <p:cNvPicPr>
            <a:picLocks noChangeAspect="1"/>
          </p:cNvPicPr>
          <p:nvPr/>
        </p:nvPicPr>
        <p:blipFill>
          <a:blip r:embed="rId2"/>
          <a:stretch>
            <a:fillRect/>
          </a:stretch>
        </p:blipFill>
        <p:spPr>
          <a:xfrm>
            <a:off x="0" y="8186"/>
            <a:ext cx="10363200" cy="6466977"/>
          </a:xfrm>
          <a:prstGeom prst="rect">
            <a:avLst/>
          </a:prstGeom>
        </p:spPr>
      </p:pic>
      <p:sp>
        <p:nvSpPr>
          <p:cNvPr id="2" name="object 2"/>
          <p:cNvSpPr txBox="1">
            <a:spLocks noGrp="1"/>
          </p:cNvSpPr>
          <p:nvPr>
            <p:ph type="title"/>
          </p:nvPr>
        </p:nvSpPr>
        <p:spPr>
          <a:xfrm>
            <a:off x="1205471" y="1478026"/>
            <a:ext cx="7510780" cy="2829560"/>
          </a:xfrm>
          <a:prstGeom prst="rect">
            <a:avLst/>
          </a:prstGeom>
        </p:spPr>
        <p:txBody>
          <a:bodyPr vert="horz" wrap="square" lIns="0" tIns="12700" rIns="0" bIns="0" rtlCol="0">
            <a:spAutoFit/>
          </a:bodyPr>
          <a:lstStyle/>
          <a:p>
            <a:pPr marL="12700" marR="5080">
              <a:lnSpc>
                <a:spcPct val="100000"/>
              </a:lnSpc>
              <a:spcBef>
                <a:spcPts val="100"/>
              </a:spcBef>
              <a:tabLst>
                <a:tab pos="3284854" algn="l"/>
              </a:tabLst>
            </a:pPr>
            <a:r>
              <a:rPr sz="9200" b="0" dirty="0">
                <a:solidFill>
                  <a:srgbClr val="FFFFFF"/>
                </a:solidFill>
                <a:latin typeface="Futura Std Medium"/>
                <a:cs typeface="Futura Std Medium"/>
              </a:rPr>
              <a:t>Considerations  within	shipping</a:t>
            </a:r>
            <a:endParaRPr sz="9200">
              <a:latin typeface="Futura Std Medium"/>
              <a:cs typeface="Futura Std Medium"/>
            </a:endParaRPr>
          </a:p>
        </p:txBody>
      </p:sp>
      <p:sp>
        <p:nvSpPr>
          <p:cNvPr id="3" name="object 3"/>
          <p:cNvSpPr/>
          <p:nvPr/>
        </p:nvSpPr>
        <p:spPr>
          <a:xfrm>
            <a:off x="296997" y="5918498"/>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FFFFFF"/>
          </a:solidFill>
        </p:spPr>
        <p:txBody>
          <a:bodyPr wrap="square" lIns="0" tIns="0" rIns="0" bIns="0" rtlCol="0"/>
          <a:lstStyle/>
          <a:p>
            <a:endParaRPr/>
          </a:p>
        </p:txBody>
      </p:sp>
      <p:sp>
        <p:nvSpPr>
          <p:cNvPr id="4" name="object 4"/>
          <p:cNvSpPr/>
          <p:nvPr/>
        </p:nvSpPr>
        <p:spPr>
          <a:xfrm>
            <a:off x="296997" y="5890126"/>
            <a:ext cx="283210" cy="282575"/>
          </a:xfrm>
          <a:custGeom>
            <a:avLst/>
            <a:gdLst/>
            <a:ahLst/>
            <a:cxnLst/>
            <a:rect l="l" t="t" r="r" b="b"/>
            <a:pathLst>
              <a:path w="283209" h="282575">
                <a:moveTo>
                  <a:pt x="141249" y="0"/>
                </a:moveTo>
                <a:lnTo>
                  <a:pt x="0" y="141249"/>
                </a:lnTo>
                <a:lnTo>
                  <a:pt x="141249" y="282498"/>
                </a:lnTo>
                <a:lnTo>
                  <a:pt x="148290" y="275463"/>
                </a:lnTo>
                <a:lnTo>
                  <a:pt x="141249" y="275463"/>
                </a:lnTo>
                <a:lnTo>
                  <a:pt x="7315" y="141249"/>
                </a:lnTo>
                <a:lnTo>
                  <a:pt x="141249" y="7315"/>
                </a:lnTo>
                <a:lnTo>
                  <a:pt x="148569" y="7315"/>
                </a:lnTo>
                <a:lnTo>
                  <a:pt x="141249" y="0"/>
                </a:lnTo>
                <a:close/>
              </a:path>
              <a:path w="283209" h="282575">
                <a:moveTo>
                  <a:pt x="148569" y="7315"/>
                </a:moveTo>
                <a:lnTo>
                  <a:pt x="141249" y="7315"/>
                </a:lnTo>
                <a:lnTo>
                  <a:pt x="275183" y="141249"/>
                </a:lnTo>
                <a:lnTo>
                  <a:pt x="141249" y="275463"/>
                </a:lnTo>
                <a:lnTo>
                  <a:pt x="148290" y="275463"/>
                </a:lnTo>
                <a:lnTo>
                  <a:pt x="282600" y="141249"/>
                </a:lnTo>
                <a:lnTo>
                  <a:pt x="148569" y="7315"/>
                </a:lnTo>
                <a:close/>
              </a:path>
            </a:pathLst>
          </a:custGeom>
          <a:solidFill>
            <a:srgbClr val="FFFFFF"/>
          </a:solidFill>
        </p:spPr>
        <p:txBody>
          <a:bodyPr wrap="square" lIns="0" tIns="0" rIns="0" bIns="0" rtlCol="0"/>
          <a:lstStyle/>
          <a:p>
            <a:endParaRPr/>
          </a:p>
        </p:txBody>
      </p:sp>
      <p:sp>
        <p:nvSpPr>
          <p:cNvPr id="5" name="object 5"/>
          <p:cNvSpPr/>
          <p:nvPr/>
        </p:nvSpPr>
        <p:spPr>
          <a:xfrm>
            <a:off x="296997" y="5861479"/>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FFFFFF"/>
          </a:solidFill>
        </p:spPr>
        <p:txBody>
          <a:bodyPr wrap="square" lIns="0" tIns="0" rIns="0" bIns="0" rtlCol="0"/>
          <a:lstStyle/>
          <a:p>
            <a:endParaRPr/>
          </a:p>
        </p:txBody>
      </p:sp>
      <p:sp>
        <p:nvSpPr>
          <p:cNvPr id="6" name="object 6"/>
          <p:cNvSpPr/>
          <p:nvPr/>
        </p:nvSpPr>
        <p:spPr>
          <a:xfrm>
            <a:off x="296997" y="5833116"/>
            <a:ext cx="283210" cy="283210"/>
          </a:xfrm>
          <a:custGeom>
            <a:avLst/>
            <a:gdLst/>
            <a:ahLst/>
            <a:cxnLst/>
            <a:rect l="l" t="t" r="r" b="b"/>
            <a:pathLst>
              <a:path w="283209" h="283210">
                <a:moveTo>
                  <a:pt x="141249" y="0"/>
                </a:moveTo>
                <a:lnTo>
                  <a:pt x="0" y="141236"/>
                </a:lnTo>
                <a:lnTo>
                  <a:pt x="141249" y="282600"/>
                </a:lnTo>
                <a:lnTo>
                  <a:pt x="148678" y="275170"/>
                </a:lnTo>
                <a:lnTo>
                  <a:pt x="141249" y="275170"/>
                </a:lnTo>
                <a:lnTo>
                  <a:pt x="7315" y="141236"/>
                </a:lnTo>
                <a:lnTo>
                  <a:pt x="141249" y="7315"/>
                </a:lnTo>
                <a:lnTo>
                  <a:pt x="148570" y="7315"/>
                </a:lnTo>
                <a:lnTo>
                  <a:pt x="141249" y="0"/>
                </a:lnTo>
                <a:close/>
              </a:path>
              <a:path w="283209" h="283210">
                <a:moveTo>
                  <a:pt x="148570" y="7315"/>
                </a:moveTo>
                <a:lnTo>
                  <a:pt x="141249" y="7315"/>
                </a:lnTo>
                <a:lnTo>
                  <a:pt x="275183" y="141236"/>
                </a:lnTo>
                <a:lnTo>
                  <a:pt x="141249" y="275170"/>
                </a:lnTo>
                <a:lnTo>
                  <a:pt x="148678" y="275170"/>
                </a:lnTo>
                <a:lnTo>
                  <a:pt x="282600" y="141236"/>
                </a:lnTo>
                <a:lnTo>
                  <a:pt x="148570" y="7315"/>
                </a:lnTo>
                <a:close/>
              </a:path>
            </a:pathLst>
          </a:custGeom>
          <a:solidFill>
            <a:srgbClr val="FFFFFF"/>
          </a:solidFill>
        </p:spPr>
        <p:txBody>
          <a:bodyPr wrap="square" lIns="0" tIns="0" rIns="0" bIns="0" rtlCol="0"/>
          <a:lstStyle/>
          <a:p>
            <a:endParaRPr/>
          </a:p>
        </p:txBody>
      </p:sp>
      <p:sp>
        <p:nvSpPr>
          <p:cNvPr id="7" name="object 7"/>
          <p:cNvSpPr/>
          <p:nvPr/>
        </p:nvSpPr>
        <p:spPr>
          <a:xfrm>
            <a:off x="656019" y="5965547"/>
            <a:ext cx="158115" cy="103505"/>
          </a:xfrm>
          <a:custGeom>
            <a:avLst/>
            <a:gdLst/>
            <a:ahLst/>
            <a:cxnLst/>
            <a:rect l="l" t="t" r="r" b="b"/>
            <a:pathLst>
              <a:path w="158115" h="103504">
                <a:moveTo>
                  <a:pt x="130771" y="0"/>
                </a:moveTo>
                <a:lnTo>
                  <a:pt x="0" y="0"/>
                </a:lnTo>
                <a:lnTo>
                  <a:pt x="0" y="103009"/>
                </a:lnTo>
                <a:lnTo>
                  <a:pt x="128727" y="103009"/>
                </a:lnTo>
                <a:lnTo>
                  <a:pt x="142319" y="101400"/>
                </a:lnTo>
                <a:lnTo>
                  <a:pt x="151371" y="96326"/>
                </a:lnTo>
                <a:lnTo>
                  <a:pt x="156412" y="87418"/>
                </a:lnTo>
                <a:lnTo>
                  <a:pt x="157123" y="81457"/>
                </a:lnTo>
                <a:lnTo>
                  <a:pt x="24993" y="81457"/>
                </a:lnTo>
                <a:lnTo>
                  <a:pt x="24993" y="62395"/>
                </a:lnTo>
                <a:lnTo>
                  <a:pt x="155452" y="62395"/>
                </a:lnTo>
                <a:lnTo>
                  <a:pt x="152830" y="57592"/>
                </a:lnTo>
                <a:lnTo>
                  <a:pt x="146407" y="53010"/>
                </a:lnTo>
                <a:lnTo>
                  <a:pt x="137426" y="50812"/>
                </a:lnTo>
                <a:lnTo>
                  <a:pt x="137426" y="50152"/>
                </a:lnTo>
                <a:lnTo>
                  <a:pt x="148256" y="46956"/>
                </a:lnTo>
                <a:lnTo>
                  <a:pt x="154473" y="41702"/>
                </a:lnTo>
                <a:lnTo>
                  <a:pt x="154798" y="40893"/>
                </a:lnTo>
                <a:lnTo>
                  <a:pt x="24993" y="40893"/>
                </a:lnTo>
                <a:lnTo>
                  <a:pt x="24993" y="21551"/>
                </a:lnTo>
                <a:lnTo>
                  <a:pt x="157419" y="21551"/>
                </a:lnTo>
                <a:lnTo>
                  <a:pt x="156521" y="14214"/>
                </a:lnTo>
                <a:lnTo>
                  <a:pt x="151831" y="6110"/>
                </a:lnTo>
                <a:lnTo>
                  <a:pt x="143412" y="1475"/>
                </a:lnTo>
                <a:lnTo>
                  <a:pt x="130771" y="0"/>
                </a:lnTo>
                <a:close/>
              </a:path>
              <a:path w="158115" h="103504">
                <a:moveTo>
                  <a:pt x="155452" y="62395"/>
                </a:moveTo>
                <a:lnTo>
                  <a:pt x="132994" y="62395"/>
                </a:lnTo>
                <a:lnTo>
                  <a:pt x="132994" y="81457"/>
                </a:lnTo>
                <a:lnTo>
                  <a:pt x="157123" y="81457"/>
                </a:lnTo>
                <a:lnTo>
                  <a:pt x="157975" y="74307"/>
                </a:lnTo>
                <a:lnTo>
                  <a:pt x="156688" y="64659"/>
                </a:lnTo>
                <a:lnTo>
                  <a:pt x="155452" y="62395"/>
                </a:lnTo>
                <a:close/>
              </a:path>
              <a:path w="158115" h="103504">
                <a:moveTo>
                  <a:pt x="157419" y="21551"/>
                </a:moveTo>
                <a:lnTo>
                  <a:pt x="132994" y="21551"/>
                </a:lnTo>
                <a:lnTo>
                  <a:pt x="132994" y="40893"/>
                </a:lnTo>
                <a:lnTo>
                  <a:pt x="154798" y="40893"/>
                </a:lnTo>
                <a:lnTo>
                  <a:pt x="157304" y="34659"/>
                </a:lnTo>
                <a:lnTo>
                  <a:pt x="157975" y="26098"/>
                </a:lnTo>
                <a:lnTo>
                  <a:pt x="157419" y="21551"/>
                </a:lnTo>
                <a:close/>
              </a:path>
            </a:pathLst>
          </a:custGeom>
          <a:solidFill>
            <a:srgbClr val="FFFFFF"/>
          </a:solidFill>
        </p:spPr>
        <p:txBody>
          <a:bodyPr wrap="square" lIns="0" tIns="0" rIns="0" bIns="0" rtlCol="0"/>
          <a:lstStyle/>
          <a:p>
            <a:endParaRPr/>
          </a:p>
        </p:txBody>
      </p:sp>
      <p:sp>
        <p:nvSpPr>
          <p:cNvPr id="8" name="object 8"/>
          <p:cNvSpPr/>
          <p:nvPr/>
        </p:nvSpPr>
        <p:spPr>
          <a:xfrm>
            <a:off x="829179" y="6057800"/>
            <a:ext cx="144145" cy="0"/>
          </a:xfrm>
          <a:custGeom>
            <a:avLst/>
            <a:gdLst/>
            <a:ahLst/>
            <a:cxnLst/>
            <a:rect l="l" t="t" r="r" b="b"/>
            <a:pathLst>
              <a:path w="144144">
                <a:moveTo>
                  <a:pt x="0" y="0"/>
                </a:moveTo>
                <a:lnTo>
                  <a:pt x="143687" y="0"/>
                </a:lnTo>
              </a:path>
            </a:pathLst>
          </a:custGeom>
          <a:ln w="21590">
            <a:solidFill>
              <a:srgbClr val="FFFFFF"/>
            </a:solidFill>
          </a:ln>
        </p:spPr>
        <p:txBody>
          <a:bodyPr wrap="square" lIns="0" tIns="0" rIns="0" bIns="0" rtlCol="0"/>
          <a:lstStyle/>
          <a:p>
            <a:endParaRPr/>
          </a:p>
        </p:txBody>
      </p:sp>
      <p:sp>
        <p:nvSpPr>
          <p:cNvPr id="9" name="object 9"/>
          <p:cNvSpPr/>
          <p:nvPr/>
        </p:nvSpPr>
        <p:spPr>
          <a:xfrm>
            <a:off x="829179" y="5965725"/>
            <a:ext cx="25400" cy="81280"/>
          </a:xfrm>
          <a:custGeom>
            <a:avLst/>
            <a:gdLst/>
            <a:ahLst/>
            <a:cxnLst/>
            <a:rect l="l" t="t" r="r" b="b"/>
            <a:pathLst>
              <a:path w="25400" h="81279">
                <a:moveTo>
                  <a:pt x="0" y="81280"/>
                </a:moveTo>
                <a:lnTo>
                  <a:pt x="24993" y="81280"/>
                </a:lnTo>
                <a:lnTo>
                  <a:pt x="24993" y="0"/>
                </a:lnTo>
                <a:lnTo>
                  <a:pt x="0" y="0"/>
                </a:lnTo>
                <a:lnTo>
                  <a:pt x="0" y="81280"/>
                </a:lnTo>
                <a:close/>
              </a:path>
            </a:pathLst>
          </a:custGeom>
          <a:solidFill>
            <a:srgbClr val="FFFFFF"/>
          </a:solidFill>
        </p:spPr>
        <p:txBody>
          <a:bodyPr wrap="square" lIns="0" tIns="0" rIns="0" bIns="0" rtlCol="0"/>
          <a:lstStyle/>
          <a:p>
            <a:endParaRPr/>
          </a:p>
        </p:txBody>
      </p:sp>
      <p:sp>
        <p:nvSpPr>
          <p:cNvPr id="10" name="object 10"/>
          <p:cNvSpPr/>
          <p:nvPr/>
        </p:nvSpPr>
        <p:spPr>
          <a:xfrm>
            <a:off x="985500" y="5965551"/>
            <a:ext cx="162560" cy="103505"/>
          </a:xfrm>
          <a:custGeom>
            <a:avLst/>
            <a:gdLst/>
            <a:ahLst/>
            <a:cxnLst/>
            <a:rect l="l" t="t" r="r" b="b"/>
            <a:pathLst>
              <a:path w="162559" h="103504">
                <a:moveTo>
                  <a:pt x="137147" y="0"/>
                </a:moveTo>
                <a:lnTo>
                  <a:pt x="24993" y="0"/>
                </a:lnTo>
                <a:lnTo>
                  <a:pt x="14380" y="1504"/>
                </a:lnTo>
                <a:lnTo>
                  <a:pt x="6534" y="5808"/>
                </a:lnTo>
                <a:lnTo>
                  <a:pt x="1669" y="12596"/>
                </a:lnTo>
                <a:lnTo>
                  <a:pt x="0" y="21551"/>
                </a:lnTo>
                <a:lnTo>
                  <a:pt x="0" y="81457"/>
                </a:lnTo>
                <a:lnTo>
                  <a:pt x="1669" y="90434"/>
                </a:lnTo>
                <a:lnTo>
                  <a:pt x="6534" y="97220"/>
                </a:lnTo>
                <a:lnTo>
                  <a:pt x="14380" y="101512"/>
                </a:lnTo>
                <a:lnTo>
                  <a:pt x="24993" y="103009"/>
                </a:lnTo>
                <a:lnTo>
                  <a:pt x="137147" y="103009"/>
                </a:lnTo>
                <a:lnTo>
                  <a:pt x="147760" y="101512"/>
                </a:lnTo>
                <a:lnTo>
                  <a:pt x="155606" y="97220"/>
                </a:lnTo>
                <a:lnTo>
                  <a:pt x="160471" y="90434"/>
                </a:lnTo>
                <a:lnTo>
                  <a:pt x="162140" y="81457"/>
                </a:lnTo>
                <a:lnTo>
                  <a:pt x="24930" y="81457"/>
                </a:lnTo>
                <a:lnTo>
                  <a:pt x="24930" y="21551"/>
                </a:lnTo>
                <a:lnTo>
                  <a:pt x="162140" y="21551"/>
                </a:lnTo>
                <a:lnTo>
                  <a:pt x="160471" y="12596"/>
                </a:lnTo>
                <a:lnTo>
                  <a:pt x="155606" y="5808"/>
                </a:lnTo>
                <a:lnTo>
                  <a:pt x="147760" y="1504"/>
                </a:lnTo>
                <a:lnTo>
                  <a:pt x="137147" y="0"/>
                </a:lnTo>
                <a:close/>
              </a:path>
              <a:path w="162559" h="103504">
                <a:moveTo>
                  <a:pt x="162140" y="21551"/>
                </a:moveTo>
                <a:lnTo>
                  <a:pt x="137096" y="21551"/>
                </a:lnTo>
                <a:lnTo>
                  <a:pt x="137147" y="81457"/>
                </a:lnTo>
                <a:lnTo>
                  <a:pt x="162140" y="81457"/>
                </a:lnTo>
                <a:lnTo>
                  <a:pt x="162140" y="21551"/>
                </a:lnTo>
                <a:close/>
              </a:path>
            </a:pathLst>
          </a:custGeom>
          <a:solidFill>
            <a:srgbClr val="FFFFFF"/>
          </a:solidFill>
        </p:spPr>
        <p:txBody>
          <a:bodyPr wrap="square" lIns="0" tIns="0" rIns="0" bIns="0" rtlCol="0"/>
          <a:lstStyle/>
          <a:p>
            <a:endParaRPr/>
          </a:p>
        </p:txBody>
      </p:sp>
      <p:sp>
        <p:nvSpPr>
          <p:cNvPr id="11" name="object 11"/>
          <p:cNvSpPr/>
          <p:nvPr/>
        </p:nvSpPr>
        <p:spPr>
          <a:xfrm>
            <a:off x="1162881" y="5965547"/>
            <a:ext cx="154940" cy="103505"/>
          </a:xfrm>
          <a:custGeom>
            <a:avLst/>
            <a:gdLst/>
            <a:ahLst/>
            <a:cxnLst/>
            <a:rect l="l" t="t" r="r" b="b"/>
            <a:pathLst>
              <a:path w="154940" h="103504">
                <a:moveTo>
                  <a:pt x="154368" y="81457"/>
                </a:moveTo>
                <a:lnTo>
                  <a:pt x="0" y="81457"/>
                </a:lnTo>
                <a:lnTo>
                  <a:pt x="1667" y="90434"/>
                </a:lnTo>
                <a:lnTo>
                  <a:pt x="6527" y="97220"/>
                </a:lnTo>
                <a:lnTo>
                  <a:pt x="14369" y="101512"/>
                </a:lnTo>
                <a:lnTo>
                  <a:pt x="24980" y="103009"/>
                </a:lnTo>
                <a:lnTo>
                  <a:pt x="154368" y="103009"/>
                </a:lnTo>
                <a:lnTo>
                  <a:pt x="154368" y="81457"/>
                </a:lnTo>
                <a:close/>
              </a:path>
              <a:path w="154940" h="103504">
                <a:moveTo>
                  <a:pt x="154432" y="0"/>
                </a:moveTo>
                <a:lnTo>
                  <a:pt x="25044" y="0"/>
                </a:lnTo>
                <a:lnTo>
                  <a:pt x="14431" y="1506"/>
                </a:lnTo>
                <a:lnTo>
                  <a:pt x="6584" y="5813"/>
                </a:lnTo>
                <a:lnTo>
                  <a:pt x="1720" y="12601"/>
                </a:lnTo>
                <a:lnTo>
                  <a:pt x="50" y="21551"/>
                </a:lnTo>
                <a:lnTo>
                  <a:pt x="50" y="81457"/>
                </a:lnTo>
                <a:lnTo>
                  <a:pt x="24980" y="81457"/>
                </a:lnTo>
                <a:lnTo>
                  <a:pt x="24980" y="21551"/>
                </a:lnTo>
                <a:lnTo>
                  <a:pt x="154432" y="21551"/>
                </a:lnTo>
                <a:lnTo>
                  <a:pt x="154432" y="0"/>
                </a:lnTo>
                <a:close/>
              </a:path>
            </a:pathLst>
          </a:custGeom>
          <a:solidFill>
            <a:srgbClr val="FFFFFF"/>
          </a:solidFill>
        </p:spPr>
        <p:txBody>
          <a:bodyPr wrap="square" lIns="0" tIns="0" rIns="0" bIns="0" rtlCol="0"/>
          <a:lstStyle/>
          <a:p>
            <a:endParaRPr/>
          </a:p>
        </p:txBody>
      </p:sp>
      <p:sp>
        <p:nvSpPr>
          <p:cNvPr id="12" name="object 12"/>
          <p:cNvSpPr/>
          <p:nvPr/>
        </p:nvSpPr>
        <p:spPr>
          <a:xfrm>
            <a:off x="1330559" y="5965547"/>
            <a:ext cx="166370" cy="103505"/>
          </a:xfrm>
          <a:custGeom>
            <a:avLst/>
            <a:gdLst/>
            <a:ahLst/>
            <a:cxnLst/>
            <a:rect l="l" t="t" r="r" b="b"/>
            <a:pathLst>
              <a:path w="166369" h="103504">
                <a:moveTo>
                  <a:pt x="24930" y="0"/>
                </a:moveTo>
                <a:lnTo>
                  <a:pt x="0" y="0"/>
                </a:lnTo>
                <a:lnTo>
                  <a:pt x="0" y="103009"/>
                </a:lnTo>
                <a:lnTo>
                  <a:pt x="24930" y="103009"/>
                </a:lnTo>
                <a:lnTo>
                  <a:pt x="24930" y="58013"/>
                </a:lnTo>
                <a:lnTo>
                  <a:pt x="71445" y="58013"/>
                </a:lnTo>
                <a:lnTo>
                  <a:pt x="55079" y="50253"/>
                </a:lnTo>
                <a:lnTo>
                  <a:pt x="72008" y="42392"/>
                </a:lnTo>
                <a:lnTo>
                  <a:pt x="24930" y="42392"/>
                </a:lnTo>
                <a:lnTo>
                  <a:pt x="24930" y="0"/>
                </a:lnTo>
                <a:close/>
              </a:path>
              <a:path w="166369" h="103504">
                <a:moveTo>
                  <a:pt x="71445" y="58013"/>
                </a:moveTo>
                <a:lnTo>
                  <a:pt x="24930" y="58013"/>
                </a:lnTo>
                <a:lnTo>
                  <a:pt x="119913" y="103009"/>
                </a:lnTo>
                <a:lnTo>
                  <a:pt x="166344" y="103009"/>
                </a:lnTo>
                <a:lnTo>
                  <a:pt x="71445" y="58013"/>
                </a:lnTo>
                <a:close/>
              </a:path>
              <a:path w="166369" h="103504">
                <a:moveTo>
                  <a:pt x="163296" y="0"/>
                </a:moveTo>
                <a:lnTo>
                  <a:pt x="116077" y="0"/>
                </a:lnTo>
                <a:lnTo>
                  <a:pt x="24930" y="42392"/>
                </a:lnTo>
                <a:lnTo>
                  <a:pt x="72008" y="42392"/>
                </a:lnTo>
                <a:lnTo>
                  <a:pt x="163296" y="0"/>
                </a:lnTo>
                <a:close/>
              </a:path>
            </a:pathLst>
          </a:custGeom>
          <a:solidFill>
            <a:srgbClr val="FFFFFF"/>
          </a:solidFill>
        </p:spPr>
        <p:txBody>
          <a:bodyPr wrap="square" lIns="0" tIns="0" rIns="0" bIns="0" rtlCol="0"/>
          <a:lstStyle/>
          <a:p>
            <a:endParaRPr/>
          </a:p>
        </p:txBody>
      </p:sp>
      <p:sp>
        <p:nvSpPr>
          <p:cNvPr id="13" name="object 13"/>
          <p:cNvSpPr/>
          <p:nvPr/>
        </p:nvSpPr>
        <p:spPr>
          <a:xfrm>
            <a:off x="1540012" y="5965551"/>
            <a:ext cx="348880" cy="10304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8687" y="2071989"/>
            <a:ext cx="3015615" cy="238633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5293D"/>
                </a:solidFill>
                <a:latin typeface="Futura Std Medium"/>
                <a:cs typeface="Futura Std Medium"/>
              </a:rPr>
              <a:t>Key</a:t>
            </a:r>
            <a:r>
              <a:rPr sz="1800" spc="-5" dirty="0">
                <a:solidFill>
                  <a:srgbClr val="15293D"/>
                </a:solidFill>
                <a:latin typeface="Futura Std Medium"/>
                <a:cs typeface="Futura Std Medium"/>
              </a:rPr>
              <a:t> Benefits</a:t>
            </a:r>
            <a:endParaRPr sz="1800">
              <a:latin typeface="Futura Std Medium"/>
              <a:cs typeface="Futura Std Medium"/>
            </a:endParaRPr>
          </a:p>
          <a:p>
            <a:pPr marL="330835" indent="-186690">
              <a:lnSpc>
                <a:spcPct val="100000"/>
              </a:lnSpc>
              <a:spcBef>
                <a:spcPts val="1270"/>
              </a:spcBef>
              <a:buFont typeface="Symbol"/>
              <a:buChar char=""/>
              <a:tabLst>
                <a:tab pos="331470" algn="l"/>
              </a:tabLst>
            </a:pPr>
            <a:r>
              <a:rPr sz="1100" dirty="0">
                <a:solidFill>
                  <a:srgbClr val="15293D"/>
                </a:solidFill>
                <a:latin typeface="Futura Std Medium"/>
                <a:cs typeface="Futura Std Medium"/>
              </a:rPr>
              <a:t>Reduce cost and increase speed for</a:t>
            </a:r>
            <a:r>
              <a:rPr sz="1100" spc="-95" dirty="0">
                <a:solidFill>
                  <a:srgbClr val="15293D"/>
                </a:solidFill>
                <a:latin typeface="Futura Std Medium"/>
                <a:cs typeface="Futura Std Medium"/>
              </a:rPr>
              <a:t> </a:t>
            </a:r>
            <a:r>
              <a:rPr sz="1100" dirty="0">
                <a:solidFill>
                  <a:srgbClr val="15293D"/>
                </a:solidFill>
                <a:latin typeface="Futura Std Medium"/>
                <a:cs typeface="Futura Std Medium"/>
              </a:rPr>
              <a:t>payments</a:t>
            </a:r>
            <a:endParaRPr sz="1100">
              <a:latin typeface="Futura Std Medium"/>
              <a:cs typeface="Futura Std Medium"/>
            </a:endParaRPr>
          </a:p>
          <a:p>
            <a:pPr>
              <a:lnSpc>
                <a:spcPct val="100000"/>
              </a:lnSpc>
              <a:spcBef>
                <a:spcPts val="25"/>
              </a:spcBef>
              <a:buClr>
                <a:srgbClr val="15293D"/>
              </a:buClr>
              <a:buFont typeface="Symbol"/>
              <a:buChar char=""/>
            </a:pPr>
            <a:endParaRPr sz="1350">
              <a:latin typeface="Times New Roman"/>
              <a:cs typeface="Times New Roman"/>
            </a:endParaRPr>
          </a:p>
          <a:p>
            <a:pPr marL="330835" marR="628015" indent="-186690">
              <a:lnSpc>
                <a:spcPts val="1280"/>
              </a:lnSpc>
              <a:buFont typeface="Symbol"/>
              <a:buChar char=""/>
              <a:tabLst>
                <a:tab pos="331470" algn="l"/>
              </a:tabLst>
            </a:pPr>
            <a:r>
              <a:rPr sz="1100" dirty="0">
                <a:solidFill>
                  <a:srgbClr val="15293D"/>
                </a:solidFill>
                <a:latin typeface="Futura Std Medium"/>
                <a:cs typeface="Futura Std Medium"/>
              </a:rPr>
              <a:t>No risk of held or lost</a:t>
            </a:r>
            <a:r>
              <a:rPr sz="1100" spc="-100" dirty="0">
                <a:solidFill>
                  <a:srgbClr val="15293D"/>
                </a:solidFill>
                <a:latin typeface="Futura Std Medium"/>
                <a:cs typeface="Futura Std Medium"/>
              </a:rPr>
              <a:t> </a:t>
            </a:r>
            <a:r>
              <a:rPr sz="1100" dirty="0">
                <a:solidFill>
                  <a:srgbClr val="15293D"/>
                </a:solidFill>
                <a:latin typeface="Futura Std Medium"/>
                <a:cs typeface="Futura Std Medium"/>
              </a:rPr>
              <a:t>international  transactions</a:t>
            </a:r>
            <a:endParaRPr sz="1100">
              <a:latin typeface="Futura Std Medium"/>
              <a:cs typeface="Futura Std Medium"/>
            </a:endParaRPr>
          </a:p>
          <a:p>
            <a:pPr>
              <a:lnSpc>
                <a:spcPct val="100000"/>
              </a:lnSpc>
              <a:spcBef>
                <a:spcPts val="5"/>
              </a:spcBef>
              <a:buClr>
                <a:srgbClr val="15293D"/>
              </a:buClr>
              <a:buFont typeface="Symbol"/>
              <a:buChar char=""/>
            </a:pPr>
            <a:endParaRPr sz="1300">
              <a:latin typeface="Times New Roman"/>
              <a:cs typeface="Times New Roman"/>
            </a:endParaRPr>
          </a:p>
          <a:p>
            <a:pPr marL="330835" indent="-186690">
              <a:lnSpc>
                <a:spcPct val="100000"/>
              </a:lnSpc>
              <a:spcBef>
                <a:spcPts val="5"/>
              </a:spcBef>
              <a:buFont typeface="Symbol"/>
              <a:buChar char=""/>
              <a:tabLst>
                <a:tab pos="331470" algn="l"/>
              </a:tabLst>
            </a:pPr>
            <a:r>
              <a:rPr sz="1100" dirty="0">
                <a:solidFill>
                  <a:srgbClr val="15293D"/>
                </a:solidFill>
                <a:latin typeface="Futura Std Medium"/>
                <a:cs typeface="Futura Std Medium"/>
              </a:rPr>
              <a:t>Reduction of counterparty</a:t>
            </a:r>
            <a:r>
              <a:rPr sz="1100" spc="-15" dirty="0">
                <a:solidFill>
                  <a:srgbClr val="15293D"/>
                </a:solidFill>
                <a:latin typeface="Futura Std Medium"/>
                <a:cs typeface="Futura Std Medium"/>
              </a:rPr>
              <a:t> </a:t>
            </a:r>
            <a:r>
              <a:rPr sz="1100" dirty="0">
                <a:solidFill>
                  <a:srgbClr val="15293D"/>
                </a:solidFill>
                <a:latin typeface="Futura Std Medium"/>
                <a:cs typeface="Futura Std Medium"/>
              </a:rPr>
              <a:t>risk</a:t>
            </a:r>
            <a:endParaRPr sz="1100">
              <a:latin typeface="Futura Std Medium"/>
              <a:cs typeface="Futura Std Medium"/>
            </a:endParaRPr>
          </a:p>
          <a:p>
            <a:pPr>
              <a:lnSpc>
                <a:spcPct val="100000"/>
              </a:lnSpc>
              <a:spcBef>
                <a:spcPts val="35"/>
              </a:spcBef>
              <a:buClr>
                <a:srgbClr val="15293D"/>
              </a:buClr>
              <a:buFont typeface="Symbol"/>
              <a:buChar char=""/>
            </a:pPr>
            <a:endParaRPr sz="1300">
              <a:latin typeface="Times New Roman"/>
              <a:cs typeface="Times New Roman"/>
            </a:endParaRPr>
          </a:p>
          <a:p>
            <a:pPr marL="330835" marR="93345" indent="-186690">
              <a:lnSpc>
                <a:spcPts val="1280"/>
              </a:lnSpc>
              <a:spcBef>
                <a:spcPts val="5"/>
              </a:spcBef>
              <a:buFont typeface="Symbol"/>
              <a:buChar char=""/>
              <a:tabLst>
                <a:tab pos="331470" algn="l"/>
              </a:tabLst>
            </a:pPr>
            <a:r>
              <a:rPr sz="1100" dirty="0">
                <a:solidFill>
                  <a:srgbClr val="15293D"/>
                </a:solidFill>
                <a:latin typeface="Futura Std Medium"/>
                <a:cs typeface="Futura Std Medium"/>
              </a:rPr>
              <a:t>Lowers or negates the requirement for</a:t>
            </a:r>
            <a:r>
              <a:rPr sz="1100" spc="-100" dirty="0">
                <a:solidFill>
                  <a:srgbClr val="15293D"/>
                </a:solidFill>
                <a:latin typeface="Futura Std Medium"/>
                <a:cs typeface="Futura Std Medium"/>
              </a:rPr>
              <a:t> </a:t>
            </a:r>
            <a:r>
              <a:rPr sz="1100" dirty="0">
                <a:solidFill>
                  <a:srgbClr val="15293D"/>
                </a:solidFill>
                <a:latin typeface="Futura Std Medium"/>
                <a:cs typeface="Futura Std Medium"/>
              </a:rPr>
              <a:t>credit  arrangements</a:t>
            </a:r>
            <a:endParaRPr sz="1100">
              <a:latin typeface="Futura Std Medium"/>
              <a:cs typeface="Futura Std Medium"/>
            </a:endParaRPr>
          </a:p>
          <a:p>
            <a:pPr>
              <a:lnSpc>
                <a:spcPct val="100000"/>
              </a:lnSpc>
              <a:spcBef>
                <a:spcPts val="25"/>
              </a:spcBef>
              <a:buClr>
                <a:srgbClr val="15293D"/>
              </a:buClr>
              <a:buFont typeface="Symbol"/>
              <a:buChar char=""/>
            </a:pPr>
            <a:endParaRPr sz="1250">
              <a:latin typeface="Times New Roman"/>
              <a:cs typeface="Times New Roman"/>
            </a:endParaRPr>
          </a:p>
          <a:p>
            <a:pPr marL="330835" indent="-186690">
              <a:lnSpc>
                <a:spcPct val="100000"/>
              </a:lnSpc>
              <a:buFont typeface="Symbol"/>
              <a:buChar char=""/>
              <a:tabLst>
                <a:tab pos="331470" algn="l"/>
              </a:tabLst>
            </a:pPr>
            <a:r>
              <a:rPr sz="1100" dirty="0">
                <a:solidFill>
                  <a:srgbClr val="15293D"/>
                </a:solidFill>
                <a:latin typeface="Futura Std Medium"/>
                <a:cs typeface="Futura Std Medium"/>
              </a:rPr>
              <a:t>Increases transparency of</a:t>
            </a:r>
            <a:r>
              <a:rPr sz="1100" spc="-20" dirty="0">
                <a:solidFill>
                  <a:srgbClr val="15293D"/>
                </a:solidFill>
                <a:latin typeface="Futura Std Medium"/>
                <a:cs typeface="Futura Std Medium"/>
              </a:rPr>
              <a:t> </a:t>
            </a:r>
            <a:r>
              <a:rPr sz="1100" dirty="0">
                <a:solidFill>
                  <a:srgbClr val="15293D"/>
                </a:solidFill>
                <a:latin typeface="Futura Std Medium"/>
                <a:cs typeface="Futura Std Medium"/>
              </a:rPr>
              <a:t>payments</a:t>
            </a:r>
            <a:endParaRPr sz="1100">
              <a:latin typeface="Futura Std Medium"/>
              <a:cs typeface="Futura Std Medium"/>
            </a:endParaRPr>
          </a:p>
        </p:txBody>
      </p:sp>
      <p:sp>
        <p:nvSpPr>
          <p:cNvPr id="3" name="object 3"/>
          <p:cNvSpPr txBox="1"/>
          <p:nvPr/>
        </p:nvSpPr>
        <p:spPr>
          <a:xfrm>
            <a:off x="635299" y="2058654"/>
            <a:ext cx="297116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Futura Std Book"/>
                <a:cs typeface="Futura Std Book"/>
              </a:rPr>
              <a:t>Payment &amp;</a:t>
            </a:r>
            <a:r>
              <a:rPr sz="2400" spc="-95" dirty="0">
                <a:solidFill>
                  <a:srgbClr val="FFFFFF"/>
                </a:solidFill>
                <a:latin typeface="Futura Std Book"/>
                <a:cs typeface="Futura Std Book"/>
              </a:rPr>
              <a:t> </a:t>
            </a:r>
            <a:r>
              <a:rPr sz="2400" dirty="0">
                <a:solidFill>
                  <a:srgbClr val="FFFFFF"/>
                </a:solidFill>
                <a:latin typeface="Futura Std Book"/>
                <a:cs typeface="Futura Std Book"/>
              </a:rPr>
              <a:t>Collections</a:t>
            </a:r>
            <a:endParaRPr sz="2400">
              <a:latin typeface="Futura Std Book"/>
              <a:cs typeface="Futura Std Book"/>
            </a:endParaRPr>
          </a:p>
        </p:txBody>
      </p:sp>
      <p:sp>
        <p:nvSpPr>
          <p:cNvPr id="4" name="object 4"/>
          <p:cNvSpPr txBox="1"/>
          <p:nvPr/>
        </p:nvSpPr>
        <p:spPr>
          <a:xfrm>
            <a:off x="643220" y="2756699"/>
            <a:ext cx="3239770" cy="1169035"/>
          </a:xfrm>
          <a:prstGeom prst="rect">
            <a:avLst/>
          </a:prstGeom>
        </p:spPr>
        <p:txBody>
          <a:bodyPr vert="horz" wrap="square" lIns="0" tIns="12700" rIns="0" bIns="0" rtlCol="0">
            <a:spAutoFit/>
          </a:bodyPr>
          <a:lstStyle/>
          <a:p>
            <a:pPr marL="12700" marR="38100">
              <a:lnSpc>
                <a:spcPct val="136300"/>
              </a:lnSpc>
              <a:spcBef>
                <a:spcPts val="100"/>
              </a:spcBef>
            </a:pPr>
            <a:r>
              <a:rPr sz="1100" dirty="0">
                <a:solidFill>
                  <a:srgbClr val="FFFFFF"/>
                </a:solidFill>
                <a:latin typeface="Futura Std Medium"/>
                <a:cs typeface="Futura Std Medium"/>
              </a:rPr>
              <a:t>Using blockchain as payment infrastructure</a:t>
            </a:r>
            <a:r>
              <a:rPr sz="1100" spc="-100" dirty="0">
                <a:solidFill>
                  <a:srgbClr val="FFFFFF"/>
                </a:solidFill>
                <a:latin typeface="Futura Std Medium"/>
                <a:cs typeface="Futura Std Medium"/>
              </a:rPr>
              <a:t> </a:t>
            </a:r>
            <a:r>
              <a:rPr sz="1100" dirty="0">
                <a:solidFill>
                  <a:srgbClr val="FFFFFF"/>
                </a:solidFill>
                <a:latin typeface="Futura Std Medium"/>
                <a:cs typeface="Futura Std Medium"/>
              </a:rPr>
              <a:t>(especially  across multiple</a:t>
            </a:r>
            <a:r>
              <a:rPr sz="1100" spc="-5" dirty="0">
                <a:solidFill>
                  <a:srgbClr val="FFFFFF"/>
                </a:solidFill>
                <a:latin typeface="Futura Std Medium"/>
                <a:cs typeface="Futura Std Medium"/>
              </a:rPr>
              <a:t> </a:t>
            </a:r>
            <a:r>
              <a:rPr sz="1100" dirty="0">
                <a:solidFill>
                  <a:srgbClr val="FFFFFF"/>
                </a:solidFill>
                <a:latin typeface="Futura Std Medium"/>
                <a:cs typeface="Futura Std Medium"/>
              </a:rPr>
              <a:t>countries)</a:t>
            </a:r>
            <a:endParaRPr sz="1100">
              <a:latin typeface="Futura Std Medium"/>
              <a:cs typeface="Futura Std Medium"/>
            </a:endParaRPr>
          </a:p>
          <a:p>
            <a:pPr>
              <a:lnSpc>
                <a:spcPct val="100000"/>
              </a:lnSpc>
              <a:spcBef>
                <a:spcPts val="20"/>
              </a:spcBef>
            </a:pPr>
            <a:endParaRPr sz="1550">
              <a:latin typeface="Times New Roman"/>
              <a:cs typeface="Times New Roman"/>
            </a:endParaRPr>
          </a:p>
          <a:p>
            <a:pPr marL="21590" marR="5080">
              <a:lnSpc>
                <a:spcPct val="136300"/>
              </a:lnSpc>
              <a:spcBef>
                <a:spcPts val="5"/>
              </a:spcBef>
            </a:pPr>
            <a:r>
              <a:rPr sz="1100" dirty="0">
                <a:solidFill>
                  <a:srgbClr val="FFFFFF"/>
                </a:solidFill>
                <a:latin typeface="Futura Std Medium"/>
                <a:cs typeface="Futura Std Medium"/>
              </a:rPr>
              <a:t>Payment automation may be enabled by the</a:t>
            </a:r>
            <a:r>
              <a:rPr sz="1100" spc="-100" dirty="0">
                <a:solidFill>
                  <a:srgbClr val="FFFFFF"/>
                </a:solidFill>
                <a:latin typeface="Futura Std Medium"/>
                <a:cs typeface="Futura Std Medium"/>
              </a:rPr>
              <a:t> </a:t>
            </a:r>
            <a:r>
              <a:rPr sz="1100" dirty="0">
                <a:solidFill>
                  <a:srgbClr val="FFFFFF"/>
                </a:solidFill>
                <a:latin typeface="Futura Std Medium"/>
                <a:cs typeface="Futura Std Medium"/>
              </a:rPr>
              <a:t>automatic  evalutation of payment conditions by smart</a:t>
            </a:r>
            <a:r>
              <a:rPr sz="1100" spc="-70" dirty="0">
                <a:solidFill>
                  <a:srgbClr val="FFFFFF"/>
                </a:solidFill>
                <a:latin typeface="Futura Std Medium"/>
                <a:cs typeface="Futura Std Medium"/>
              </a:rPr>
              <a:t> </a:t>
            </a:r>
            <a:r>
              <a:rPr sz="1100" dirty="0">
                <a:solidFill>
                  <a:srgbClr val="FFFFFF"/>
                </a:solidFill>
                <a:latin typeface="Futura Std Medium"/>
                <a:cs typeface="Futura Std Medium"/>
              </a:rPr>
              <a:t>contracts</a:t>
            </a:r>
            <a:endParaRPr sz="1100">
              <a:latin typeface="Futura Std Medium"/>
              <a:cs typeface="Futura Std Medium"/>
            </a:endParaRPr>
          </a:p>
        </p:txBody>
      </p:sp>
      <p:sp>
        <p:nvSpPr>
          <p:cNvPr id="5" name="object 5"/>
          <p:cNvSpPr/>
          <p:nvPr/>
        </p:nvSpPr>
        <p:spPr>
          <a:xfrm>
            <a:off x="796975" y="1098219"/>
            <a:ext cx="525145" cy="257810"/>
          </a:xfrm>
          <a:custGeom>
            <a:avLst/>
            <a:gdLst/>
            <a:ahLst/>
            <a:cxnLst/>
            <a:rect l="l" t="t" r="r" b="b"/>
            <a:pathLst>
              <a:path w="525144" h="257809">
                <a:moveTo>
                  <a:pt x="525145" y="257530"/>
                </a:moveTo>
                <a:lnTo>
                  <a:pt x="0" y="257530"/>
                </a:lnTo>
                <a:lnTo>
                  <a:pt x="0" y="0"/>
                </a:lnTo>
                <a:lnTo>
                  <a:pt x="525145" y="0"/>
                </a:lnTo>
                <a:lnTo>
                  <a:pt x="525145" y="257530"/>
                </a:lnTo>
                <a:close/>
              </a:path>
            </a:pathLst>
          </a:custGeom>
          <a:ln w="9525">
            <a:solidFill>
              <a:srgbClr val="FFFFFF"/>
            </a:solidFill>
          </a:ln>
        </p:spPr>
        <p:txBody>
          <a:bodyPr wrap="square" lIns="0" tIns="0" rIns="0" bIns="0" rtlCol="0"/>
          <a:lstStyle/>
          <a:p>
            <a:endParaRPr/>
          </a:p>
        </p:txBody>
      </p:sp>
      <p:sp>
        <p:nvSpPr>
          <p:cNvPr id="6" name="object 6"/>
          <p:cNvSpPr/>
          <p:nvPr/>
        </p:nvSpPr>
        <p:spPr>
          <a:xfrm>
            <a:off x="983932" y="1151534"/>
            <a:ext cx="151218" cy="15090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16394" y="1116126"/>
            <a:ext cx="44450" cy="44450"/>
          </a:xfrm>
          <a:custGeom>
            <a:avLst/>
            <a:gdLst/>
            <a:ahLst/>
            <a:cxnLst/>
            <a:rect l="l" t="t" r="r" b="b"/>
            <a:pathLst>
              <a:path w="44450" h="44450">
                <a:moveTo>
                  <a:pt x="0" y="44284"/>
                </a:moveTo>
                <a:lnTo>
                  <a:pt x="17268" y="40805"/>
                </a:lnTo>
                <a:lnTo>
                  <a:pt x="31373" y="31315"/>
                </a:lnTo>
                <a:lnTo>
                  <a:pt x="40885" y="17238"/>
                </a:lnTo>
                <a:lnTo>
                  <a:pt x="44373" y="0"/>
                </a:lnTo>
              </a:path>
            </a:pathLst>
          </a:custGeom>
          <a:ln w="9525">
            <a:solidFill>
              <a:srgbClr val="FFFFFF"/>
            </a:solidFill>
          </a:ln>
        </p:spPr>
        <p:txBody>
          <a:bodyPr wrap="square" lIns="0" tIns="0" rIns="0" bIns="0" rtlCol="0"/>
          <a:lstStyle/>
          <a:p>
            <a:endParaRPr/>
          </a:p>
        </p:txBody>
      </p:sp>
      <p:sp>
        <p:nvSpPr>
          <p:cNvPr id="8" name="object 8"/>
          <p:cNvSpPr/>
          <p:nvPr/>
        </p:nvSpPr>
        <p:spPr>
          <a:xfrm>
            <a:off x="816394" y="1292872"/>
            <a:ext cx="44450" cy="44450"/>
          </a:xfrm>
          <a:custGeom>
            <a:avLst/>
            <a:gdLst/>
            <a:ahLst/>
            <a:cxnLst/>
            <a:rect l="l" t="t" r="r" b="b"/>
            <a:pathLst>
              <a:path w="44450" h="44450">
                <a:moveTo>
                  <a:pt x="44373" y="44272"/>
                </a:moveTo>
                <a:lnTo>
                  <a:pt x="40885" y="27040"/>
                </a:lnTo>
                <a:lnTo>
                  <a:pt x="31373" y="12968"/>
                </a:lnTo>
                <a:lnTo>
                  <a:pt x="17268" y="3479"/>
                </a:lnTo>
                <a:lnTo>
                  <a:pt x="0" y="0"/>
                </a:lnTo>
              </a:path>
            </a:pathLst>
          </a:custGeom>
          <a:ln w="9525">
            <a:solidFill>
              <a:srgbClr val="FFFFFF"/>
            </a:solidFill>
          </a:ln>
        </p:spPr>
        <p:txBody>
          <a:bodyPr wrap="square" lIns="0" tIns="0" rIns="0" bIns="0" rtlCol="0"/>
          <a:lstStyle/>
          <a:p>
            <a:endParaRPr/>
          </a:p>
        </p:txBody>
      </p:sp>
      <p:sp>
        <p:nvSpPr>
          <p:cNvPr id="9" name="object 9"/>
          <p:cNvSpPr/>
          <p:nvPr/>
        </p:nvSpPr>
        <p:spPr>
          <a:xfrm>
            <a:off x="1257985" y="1292872"/>
            <a:ext cx="44450" cy="44450"/>
          </a:xfrm>
          <a:custGeom>
            <a:avLst/>
            <a:gdLst/>
            <a:ahLst/>
            <a:cxnLst/>
            <a:rect l="l" t="t" r="r" b="b"/>
            <a:pathLst>
              <a:path w="44450" h="44450">
                <a:moveTo>
                  <a:pt x="44373" y="0"/>
                </a:moveTo>
                <a:lnTo>
                  <a:pt x="27099" y="3479"/>
                </a:lnTo>
                <a:lnTo>
                  <a:pt x="12995" y="12968"/>
                </a:lnTo>
                <a:lnTo>
                  <a:pt x="3486" y="27040"/>
                </a:lnTo>
                <a:lnTo>
                  <a:pt x="0" y="44272"/>
                </a:lnTo>
              </a:path>
            </a:pathLst>
          </a:custGeom>
          <a:ln w="9525">
            <a:solidFill>
              <a:srgbClr val="FFFFFF"/>
            </a:solidFill>
          </a:ln>
        </p:spPr>
        <p:txBody>
          <a:bodyPr wrap="square" lIns="0" tIns="0" rIns="0" bIns="0" rtlCol="0"/>
          <a:lstStyle/>
          <a:p>
            <a:endParaRPr/>
          </a:p>
        </p:txBody>
      </p:sp>
      <p:sp>
        <p:nvSpPr>
          <p:cNvPr id="10" name="object 10"/>
          <p:cNvSpPr/>
          <p:nvPr/>
        </p:nvSpPr>
        <p:spPr>
          <a:xfrm>
            <a:off x="1257985" y="1116126"/>
            <a:ext cx="44450" cy="44450"/>
          </a:xfrm>
          <a:custGeom>
            <a:avLst/>
            <a:gdLst/>
            <a:ahLst/>
            <a:cxnLst/>
            <a:rect l="l" t="t" r="r" b="b"/>
            <a:pathLst>
              <a:path w="44450" h="44450">
                <a:moveTo>
                  <a:pt x="0" y="0"/>
                </a:moveTo>
                <a:lnTo>
                  <a:pt x="3486" y="17238"/>
                </a:lnTo>
                <a:lnTo>
                  <a:pt x="12995" y="31315"/>
                </a:lnTo>
                <a:lnTo>
                  <a:pt x="27099" y="40805"/>
                </a:lnTo>
                <a:lnTo>
                  <a:pt x="44373" y="44284"/>
                </a:lnTo>
              </a:path>
            </a:pathLst>
          </a:custGeom>
          <a:ln w="9525">
            <a:solidFill>
              <a:srgbClr val="FFFFFF"/>
            </a:solidFill>
          </a:ln>
        </p:spPr>
        <p:txBody>
          <a:bodyPr wrap="square" lIns="0" tIns="0" rIns="0" bIns="0" rtlCol="0"/>
          <a:lstStyle/>
          <a:p>
            <a:endParaRPr/>
          </a:p>
        </p:txBody>
      </p:sp>
      <p:sp>
        <p:nvSpPr>
          <p:cNvPr id="11" name="object 11"/>
          <p:cNvSpPr/>
          <p:nvPr/>
        </p:nvSpPr>
        <p:spPr>
          <a:xfrm>
            <a:off x="838580" y="1056322"/>
            <a:ext cx="441959" cy="0"/>
          </a:xfrm>
          <a:custGeom>
            <a:avLst/>
            <a:gdLst/>
            <a:ahLst/>
            <a:cxnLst/>
            <a:rect l="l" t="t" r="r" b="b"/>
            <a:pathLst>
              <a:path w="441959">
                <a:moveTo>
                  <a:pt x="0" y="0"/>
                </a:moveTo>
                <a:lnTo>
                  <a:pt x="441591" y="0"/>
                </a:lnTo>
              </a:path>
            </a:pathLst>
          </a:custGeom>
          <a:ln w="9525">
            <a:solidFill>
              <a:srgbClr val="FFFFFF"/>
            </a:solidFill>
          </a:ln>
        </p:spPr>
        <p:txBody>
          <a:bodyPr wrap="square" lIns="0" tIns="0" rIns="0" bIns="0" rtlCol="0"/>
          <a:lstStyle/>
          <a:p>
            <a:endParaRPr/>
          </a:p>
        </p:txBody>
      </p:sp>
      <p:sp>
        <p:nvSpPr>
          <p:cNvPr id="12" name="object 12"/>
          <p:cNvSpPr/>
          <p:nvPr/>
        </p:nvSpPr>
        <p:spPr>
          <a:xfrm>
            <a:off x="777900" y="1405894"/>
            <a:ext cx="657860" cy="355600"/>
          </a:xfrm>
          <a:custGeom>
            <a:avLst/>
            <a:gdLst/>
            <a:ahLst/>
            <a:cxnLst/>
            <a:rect l="l" t="t" r="r" b="b"/>
            <a:pathLst>
              <a:path w="657860" h="355600">
                <a:moveTo>
                  <a:pt x="0" y="355265"/>
                </a:moveTo>
                <a:lnTo>
                  <a:pt x="36659" y="323417"/>
                </a:lnTo>
                <a:lnTo>
                  <a:pt x="77952" y="313634"/>
                </a:lnTo>
                <a:lnTo>
                  <a:pt x="330873" y="318523"/>
                </a:lnTo>
                <a:lnTo>
                  <a:pt x="359155" y="315233"/>
                </a:lnTo>
                <a:lnTo>
                  <a:pt x="411549" y="294294"/>
                </a:lnTo>
                <a:lnTo>
                  <a:pt x="640473" y="90863"/>
                </a:lnTo>
                <a:lnTo>
                  <a:pt x="657544" y="54776"/>
                </a:lnTo>
                <a:lnTo>
                  <a:pt x="654712" y="34967"/>
                </a:lnTo>
                <a:lnTo>
                  <a:pt x="644105" y="17165"/>
                </a:lnTo>
                <a:lnTo>
                  <a:pt x="627360" y="4822"/>
                </a:lnTo>
                <a:lnTo>
                  <a:pt x="607829" y="0"/>
                </a:lnTo>
                <a:lnTo>
                  <a:pt x="587939" y="2804"/>
                </a:lnTo>
                <a:lnTo>
                  <a:pt x="570115" y="13342"/>
                </a:lnTo>
                <a:lnTo>
                  <a:pt x="393877" y="124442"/>
                </a:lnTo>
              </a:path>
            </a:pathLst>
          </a:custGeom>
          <a:ln w="9525">
            <a:solidFill>
              <a:srgbClr val="FFFFFF"/>
            </a:solidFill>
          </a:ln>
        </p:spPr>
        <p:txBody>
          <a:bodyPr wrap="square" lIns="0" tIns="0" rIns="0" bIns="0" rtlCol="0"/>
          <a:lstStyle/>
          <a:p>
            <a:endParaRPr/>
          </a:p>
        </p:txBody>
      </p:sp>
      <p:sp>
        <p:nvSpPr>
          <p:cNvPr id="13" name="object 13"/>
          <p:cNvSpPr/>
          <p:nvPr/>
        </p:nvSpPr>
        <p:spPr>
          <a:xfrm>
            <a:off x="651205" y="1520088"/>
            <a:ext cx="515620" cy="123189"/>
          </a:xfrm>
          <a:custGeom>
            <a:avLst/>
            <a:gdLst/>
            <a:ahLst/>
            <a:cxnLst/>
            <a:rect l="l" t="t" r="r" b="b"/>
            <a:pathLst>
              <a:path w="515619" h="123189">
                <a:moveTo>
                  <a:pt x="247091" y="122732"/>
                </a:moveTo>
                <a:lnTo>
                  <a:pt x="285429" y="100726"/>
                </a:lnTo>
                <a:lnTo>
                  <a:pt x="319392" y="95656"/>
                </a:lnTo>
                <a:lnTo>
                  <a:pt x="474929" y="97955"/>
                </a:lnTo>
                <a:lnTo>
                  <a:pt x="482259" y="97062"/>
                </a:lnTo>
                <a:lnTo>
                  <a:pt x="515315" y="58358"/>
                </a:lnTo>
                <a:lnTo>
                  <a:pt x="513029" y="42575"/>
                </a:lnTo>
                <a:lnTo>
                  <a:pt x="484404" y="16020"/>
                </a:lnTo>
                <a:lnTo>
                  <a:pt x="165036" y="0"/>
                </a:lnTo>
                <a:lnTo>
                  <a:pt x="128372" y="3983"/>
                </a:lnTo>
                <a:lnTo>
                  <a:pt x="99785" y="15749"/>
                </a:lnTo>
                <a:lnTo>
                  <a:pt x="77305" y="31623"/>
                </a:lnTo>
                <a:lnTo>
                  <a:pt x="58966" y="47929"/>
                </a:lnTo>
                <a:lnTo>
                  <a:pt x="0" y="101498"/>
                </a:lnTo>
              </a:path>
            </a:pathLst>
          </a:custGeom>
          <a:ln w="9524">
            <a:solidFill>
              <a:srgbClr val="FFFFFF"/>
            </a:solidFill>
          </a:ln>
        </p:spPr>
        <p:txBody>
          <a:bodyPr wrap="square" lIns="0" tIns="0" rIns="0" bIns="0" rtlCol="0"/>
          <a:lstStyle/>
          <a:p>
            <a:endParaRPr/>
          </a:p>
        </p:txBody>
      </p:sp>
      <p:sp>
        <p:nvSpPr>
          <p:cNvPr id="14" name="object 14"/>
          <p:cNvSpPr txBox="1">
            <a:spLocks noGrp="1"/>
          </p:cNvSpPr>
          <p:nvPr>
            <p:ph type="title"/>
          </p:nvPr>
        </p:nvSpPr>
        <p:spPr>
          <a:prstGeom prst="rect">
            <a:avLst/>
          </a:prstGeom>
        </p:spPr>
        <p:txBody>
          <a:bodyPr vert="horz" wrap="square" lIns="0" tIns="12700" rIns="0" bIns="0" rtlCol="0">
            <a:spAutoFit/>
          </a:bodyPr>
          <a:lstStyle/>
          <a:p>
            <a:pPr marL="7258684">
              <a:lnSpc>
                <a:spcPct val="100000"/>
              </a:lnSpc>
              <a:spcBef>
                <a:spcPts val="100"/>
              </a:spcBef>
            </a:pPr>
            <a:r>
              <a:rPr dirty="0"/>
              <a:t>Potential Use</a:t>
            </a:r>
            <a:r>
              <a:rPr spc="-95" dirty="0"/>
              <a:t> </a:t>
            </a:r>
            <a:r>
              <a:rPr dirty="0"/>
              <a:t>Cases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8687" y="1981989"/>
            <a:ext cx="2860040" cy="309308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5293D"/>
                </a:solidFill>
                <a:latin typeface="Futura Std Medium"/>
                <a:cs typeface="Futura Std Medium"/>
              </a:rPr>
              <a:t>Key</a:t>
            </a:r>
            <a:r>
              <a:rPr sz="1800" spc="-5" dirty="0">
                <a:solidFill>
                  <a:srgbClr val="15293D"/>
                </a:solidFill>
                <a:latin typeface="Futura Std Medium"/>
                <a:cs typeface="Futura Std Medium"/>
              </a:rPr>
              <a:t> Benefits</a:t>
            </a:r>
            <a:endParaRPr sz="1800">
              <a:latin typeface="Futura Std Medium"/>
              <a:cs typeface="Futura Std Medium"/>
            </a:endParaRPr>
          </a:p>
          <a:p>
            <a:pPr marL="325755" marR="361950" indent="-186055">
              <a:lnSpc>
                <a:spcPct val="100000"/>
              </a:lnSpc>
              <a:spcBef>
                <a:spcPts val="1290"/>
              </a:spcBef>
              <a:buFont typeface="Symbol"/>
              <a:buChar char=""/>
              <a:tabLst>
                <a:tab pos="326390" algn="l"/>
              </a:tabLst>
            </a:pPr>
            <a:r>
              <a:rPr sz="1100" dirty="0">
                <a:solidFill>
                  <a:srgbClr val="15293D"/>
                </a:solidFill>
                <a:latin typeface="Futura Std Medium"/>
                <a:cs typeface="Futura Std Medium"/>
              </a:rPr>
              <a:t>Reduce cost of operations,</a:t>
            </a:r>
            <a:r>
              <a:rPr sz="1100" spc="-100" dirty="0">
                <a:solidFill>
                  <a:srgbClr val="15293D"/>
                </a:solidFill>
                <a:latin typeface="Futura Std Medium"/>
                <a:cs typeface="Futura Std Medium"/>
              </a:rPr>
              <a:t> </a:t>
            </a:r>
            <a:r>
              <a:rPr sz="1100" dirty="0">
                <a:solidFill>
                  <a:srgbClr val="15293D"/>
                </a:solidFill>
                <a:latin typeface="Futura Std Medium"/>
                <a:cs typeface="Futura Std Medium"/>
              </a:rPr>
              <a:t>suggested  minimum of 20% saving in</a:t>
            </a:r>
            <a:r>
              <a:rPr sz="1100" spc="-45" dirty="0">
                <a:solidFill>
                  <a:srgbClr val="15293D"/>
                </a:solidFill>
                <a:latin typeface="Futura Std Medium"/>
                <a:cs typeface="Futura Std Medium"/>
              </a:rPr>
              <a:t> </a:t>
            </a:r>
            <a:r>
              <a:rPr sz="1100" dirty="0">
                <a:solidFill>
                  <a:srgbClr val="15293D"/>
                </a:solidFill>
                <a:latin typeface="Futura Std Medium"/>
                <a:cs typeface="Futura Std Medium"/>
              </a:rPr>
              <a:t>costs</a:t>
            </a:r>
            <a:endParaRPr sz="1100">
              <a:latin typeface="Futura Std Medium"/>
              <a:cs typeface="Futura Std Medium"/>
            </a:endParaRPr>
          </a:p>
          <a:p>
            <a:pPr>
              <a:lnSpc>
                <a:spcPct val="100000"/>
              </a:lnSpc>
              <a:spcBef>
                <a:spcPts val="5"/>
              </a:spcBef>
              <a:buClr>
                <a:srgbClr val="15293D"/>
              </a:buClr>
              <a:buFont typeface="Symbol"/>
              <a:buChar char=""/>
            </a:pPr>
            <a:endParaRPr sz="1300">
              <a:latin typeface="Times New Roman"/>
              <a:cs typeface="Times New Roman"/>
            </a:endParaRPr>
          </a:p>
          <a:p>
            <a:pPr marL="325755" marR="5080" indent="-186055">
              <a:lnSpc>
                <a:spcPct val="100000"/>
              </a:lnSpc>
              <a:buFont typeface="Symbol"/>
              <a:buChar char=""/>
              <a:tabLst>
                <a:tab pos="326390" algn="l"/>
              </a:tabLst>
            </a:pPr>
            <a:r>
              <a:rPr sz="1100" dirty="0">
                <a:solidFill>
                  <a:srgbClr val="15293D"/>
                </a:solidFill>
                <a:latin typeface="Futura Std Medium"/>
                <a:cs typeface="Futura Std Medium"/>
              </a:rPr>
              <a:t>Single source of truth, reducing</a:t>
            </a:r>
            <a:r>
              <a:rPr sz="1100" spc="-100" dirty="0">
                <a:solidFill>
                  <a:srgbClr val="15293D"/>
                </a:solidFill>
                <a:latin typeface="Futura Std Medium"/>
                <a:cs typeface="Futura Std Medium"/>
              </a:rPr>
              <a:t> </a:t>
            </a:r>
            <a:r>
              <a:rPr sz="1100" dirty="0">
                <a:solidFill>
                  <a:srgbClr val="15293D"/>
                </a:solidFill>
                <a:latin typeface="Futura Std Medium"/>
                <a:cs typeface="Futura Std Medium"/>
              </a:rPr>
              <a:t>duplication  and human</a:t>
            </a:r>
            <a:r>
              <a:rPr sz="1100" spc="-5" dirty="0">
                <a:solidFill>
                  <a:srgbClr val="15293D"/>
                </a:solidFill>
                <a:latin typeface="Futura Std Medium"/>
                <a:cs typeface="Futura Std Medium"/>
              </a:rPr>
              <a:t> </a:t>
            </a:r>
            <a:r>
              <a:rPr sz="1100" dirty="0">
                <a:solidFill>
                  <a:srgbClr val="15293D"/>
                </a:solidFill>
                <a:latin typeface="Futura Std Medium"/>
                <a:cs typeface="Futura Std Medium"/>
              </a:rPr>
              <a:t>error</a:t>
            </a:r>
            <a:endParaRPr sz="1100">
              <a:latin typeface="Futura Std Medium"/>
              <a:cs typeface="Futura Std Medium"/>
            </a:endParaRPr>
          </a:p>
          <a:p>
            <a:pPr>
              <a:lnSpc>
                <a:spcPct val="100000"/>
              </a:lnSpc>
              <a:spcBef>
                <a:spcPts val="5"/>
              </a:spcBef>
              <a:buClr>
                <a:srgbClr val="15293D"/>
              </a:buClr>
              <a:buFont typeface="Symbol"/>
              <a:buChar char=""/>
            </a:pPr>
            <a:endParaRPr sz="1300">
              <a:latin typeface="Times New Roman"/>
              <a:cs typeface="Times New Roman"/>
            </a:endParaRPr>
          </a:p>
          <a:p>
            <a:pPr marL="325755" marR="133985" indent="-186055">
              <a:lnSpc>
                <a:spcPct val="100000"/>
              </a:lnSpc>
              <a:buFont typeface="Symbol"/>
              <a:buChar char=""/>
              <a:tabLst>
                <a:tab pos="326390" algn="l"/>
              </a:tabLst>
            </a:pPr>
            <a:r>
              <a:rPr sz="1100" dirty="0">
                <a:solidFill>
                  <a:srgbClr val="15293D"/>
                </a:solidFill>
                <a:latin typeface="Futura Std Medium"/>
                <a:cs typeface="Futura Std Medium"/>
              </a:rPr>
              <a:t>Permission participants to access</a:t>
            </a:r>
            <a:r>
              <a:rPr sz="1100" spc="-100" dirty="0">
                <a:solidFill>
                  <a:srgbClr val="15293D"/>
                </a:solidFill>
                <a:latin typeface="Futura Std Medium"/>
                <a:cs typeface="Futura Std Medium"/>
              </a:rPr>
              <a:t> </a:t>
            </a:r>
            <a:r>
              <a:rPr sz="1100" dirty="0">
                <a:solidFill>
                  <a:srgbClr val="15293D"/>
                </a:solidFill>
                <a:latin typeface="Futura Std Medium"/>
                <a:cs typeface="Futura Std Medium"/>
              </a:rPr>
              <a:t>reliable  relevant information to their</a:t>
            </a:r>
            <a:r>
              <a:rPr sz="1100" spc="-25" dirty="0">
                <a:solidFill>
                  <a:srgbClr val="15293D"/>
                </a:solidFill>
                <a:latin typeface="Futura Std Medium"/>
                <a:cs typeface="Futura Std Medium"/>
              </a:rPr>
              <a:t> </a:t>
            </a:r>
            <a:r>
              <a:rPr sz="1100" dirty="0">
                <a:solidFill>
                  <a:srgbClr val="15293D"/>
                </a:solidFill>
                <a:latin typeface="Futura Std Medium"/>
                <a:cs typeface="Futura Std Medium"/>
              </a:rPr>
              <a:t>role</a:t>
            </a:r>
            <a:endParaRPr sz="1100">
              <a:latin typeface="Futura Std Medium"/>
              <a:cs typeface="Futura Std Medium"/>
            </a:endParaRPr>
          </a:p>
          <a:p>
            <a:pPr>
              <a:lnSpc>
                <a:spcPct val="100000"/>
              </a:lnSpc>
              <a:spcBef>
                <a:spcPts val="5"/>
              </a:spcBef>
              <a:buClr>
                <a:srgbClr val="15293D"/>
              </a:buClr>
              <a:buFont typeface="Symbol"/>
              <a:buChar char=""/>
            </a:pPr>
            <a:endParaRPr sz="1300">
              <a:latin typeface="Times New Roman"/>
              <a:cs typeface="Times New Roman"/>
            </a:endParaRPr>
          </a:p>
          <a:p>
            <a:pPr marL="325755" indent="-186055">
              <a:lnSpc>
                <a:spcPct val="100000"/>
              </a:lnSpc>
              <a:buFont typeface="Symbol"/>
              <a:buChar char=""/>
              <a:tabLst>
                <a:tab pos="326390" algn="l"/>
              </a:tabLst>
            </a:pPr>
            <a:r>
              <a:rPr sz="1100" dirty="0">
                <a:solidFill>
                  <a:srgbClr val="15293D"/>
                </a:solidFill>
                <a:latin typeface="Futura Std Medium"/>
                <a:cs typeface="Futura Std Medium"/>
              </a:rPr>
              <a:t>Permanent and detailed audit</a:t>
            </a:r>
            <a:r>
              <a:rPr sz="1100" spc="-25" dirty="0">
                <a:solidFill>
                  <a:srgbClr val="15293D"/>
                </a:solidFill>
                <a:latin typeface="Futura Std Medium"/>
                <a:cs typeface="Futura Std Medium"/>
              </a:rPr>
              <a:t> </a:t>
            </a:r>
            <a:r>
              <a:rPr sz="1100" dirty="0">
                <a:solidFill>
                  <a:srgbClr val="15293D"/>
                </a:solidFill>
                <a:latin typeface="Futura Std Medium"/>
                <a:cs typeface="Futura Std Medium"/>
              </a:rPr>
              <a:t>trail</a:t>
            </a:r>
            <a:endParaRPr sz="1100">
              <a:latin typeface="Futura Std Medium"/>
              <a:cs typeface="Futura Std Medium"/>
            </a:endParaRPr>
          </a:p>
          <a:p>
            <a:pPr>
              <a:lnSpc>
                <a:spcPct val="100000"/>
              </a:lnSpc>
              <a:spcBef>
                <a:spcPts val="5"/>
              </a:spcBef>
              <a:buClr>
                <a:srgbClr val="15293D"/>
              </a:buClr>
              <a:buFont typeface="Symbol"/>
              <a:buChar char=""/>
            </a:pPr>
            <a:endParaRPr sz="1300">
              <a:latin typeface="Times New Roman"/>
              <a:cs typeface="Times New Roman"/>
            </a:endParaRPr>
          </a:p>
          <a:p>
            <a:pPr marL="325755" indent="-186055">
              <a:lnSpc>
                <a:spcPct val="100000"/>
              </a:lnSpc>
              <a:buFont typeface="Symbol"/>
              <a:buChar char=""/>
              <a:tabLst>
                <a:tab pos="326390" algn="l"/>
              </a:tabLst>
            </a:pPr>
            <a:r>
              <a:rPr sz="1100" dirty="0">
                <a:solidFill>
                  <a:srgbClr val="15293D"/>
                </a:solidFill>
                <a:latin typeface="Futura Std Medium"/>
                <a:cs typeface="Futura Std Medium"/>
              </a:rPr>
              <a:t>Reduce</a:t>
            </a:r>
            <a:r>
              <a:rPr sz="1100" spc="-5" dirty="0">
                <a:solidFill>
                  <a:srgbClr val="15293D"/>
                </a:solidFill>
                <a:latin typeface="Futura Std Medium"/>
                <a:cs typeface="Futura Std Medium"/>
              </a:rPr>
              <a:t> </a:t>
            </a:r>
            <a:r>
              <a:rPr sz="1100" dirty="0">
                <a:solidFill>
                  <a:srgbClr val="15293D"/>
                </a:solidFill>
                <a:latin typeface="Futura Std Medium"/>
                <a:cs typeface="Futura Std Medium"/>
              </a:rPr>
              <a:t>fraud</a:t>
            </a:r>
            <a:endParaRPr sz="1100">
              <a:latin typeface="Futura Std Medium"/>
              <a:cs typeface="Futura Std Medium"/>
            </a:endParaRPr>
          </a:p>
          <a:p>
            <a:pPr>
              <a:lnSpc>
                <a:spcPct val="100000"/>
              </a:lnSpc>
              <a:spcBef>
                <a:spcPts val="5"/>
              </a:spcBef>
              <a:buClr>
                <a:srgbClr val="15293D"/>
              </a:buClr>
              <a:buFont typeface="Symbol"/>
              <a:buChar char=""/>
            </a:pPr>
            <a:endParaRPr sz="1300">
              <a:latin typeface="Times New Roman"/>
              <a:cs typeface="Times New Roman"/>
            </a:endParaRPr>
          </a:p>
          <a:p>
            <a:pPr marL="325755" marR="144780" indent="-186055">
              <a:lnSpc>
                <a:spcPct val="100000"/>
              </a:lnSpc>
              <a:buFont typeface="Symbol"/>
              <a:buChar char=""/>
              <a:tabLst>
                <a:tab pos="326390" algn="l"/>
              </a:tabLst>
            </a:pPr>
            <a:r>
              <a:rPr sz="1100" dirty="0">
                <a:solidFill>
                  <a:srgbClr val="15293D"/>
                </a:solidFill>
                <a:latin typeface="Futura Std Medium"/>
                <a:cs typeface="Futura Std Medium"/>
              </a:rPr>
              <a:t>Fully automate many processes via</a:t>
            </a:r>
            <a:r>
              <a:rPr sz="1100" spc="-100" dirty="0">
                <a:solidFill>
                  <a:srgbClr val="15293D"/>
                </a:solidFill>
                <a:latin typeface="Futura Std Medium"/>
                <a:cs typeface="Futura Std Medium"/>
              </a:rPr>
              <a:t> </a:t>
            </a:r>
            <a:r>
              <a:rPr sz="1100" dirty="0">
                <a:solidFill>
                  <a:srgbClr val="15293D"/>
                </a:solidFill>
                <a:latin typeface="Futura Std Medium"/>
                <a:cs typeface="Futura Std Medium"/>
              </a:rPr>
              <a:t>event  driven smart</a:t>
            </a:r>
            <a:r>
              <a:rPr sz="1100" spc="-10" dirty="0">
                <a:solidFill>
                  <a:srgbClr val="15293D"/>
                </a:solidFill>
                <a:latin typeface="Futura Std Medium"/>
                <a:cs typeface="Futura Std Medium"/>
              </a:rPr>
              <a:t> </a:t>
            </a:r>
            <a:r>
              <a:rPr sz="1100" dirty="0">
                <a:solidFill>
                  <a:srgbClr val="15293D"/>
                </a:solidFill>
                <a:latin typeface="Futura Std Medium"/>
                <a:cs typeface="Futura Std Medium"/>
              </a:rPr>
              <a:t>contracts</a:t>
            </a:r>
            <a:endParaRPr sz="1100">
              <a:latin typeface="Futura Std Medium"/>
              <a:cs typeface="Futura Std Medium"/>
            </a:endParaRPr>
          </a:p>
        </p:txBody>
      </p:sp>
      <p:sp>
        <p:nvSpPr>
          <p:cNvPr id="3" name="object 3"/>
          <p:cNvSpPr txBox="1"/>
          <p:nvPr/>
        </p:nvSpPr>
        <p:spPr>
          <a:xfrm>
            <a:off x="635304" y="1984069"/>
            <a:ext cx="181483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Futura Std Book"/>
                <a:cs typeface="Futura Std Book"/>
              </a:rPr>
              <a:t>Supply</a:t>
            </a:r>
            <a:r>
              <a:rPr sz="2400" spc="-90" dirty="0">
                <a:solidFill>
                  <a:srgbClr val="FFFFFF"/>
                </a:solidFill>
                <a:latin typeface="Futura Std Book"/>
                <a:cs typeface="Futura Std Book"/>
              </a:rPr>
              <a:t> </a:t>
            </a:r>
            <a:r>
              <a:rPr sz="2400" dirty="0">
                <a:solidFill>
                  <a:srgbClr val="FFFFFF"/>
                </a:solidFill>
                <a:latin typeface="Futura Std Book"/>
                <a:cs typeface="Futura Std Book"/>
              </a:rPr>
              <a:t>Chain</a:t>
            </a:r>
            <a:endParaRPr sz="2400">
              <a:latin typeface="Futura Std Book"/>
              <a:cs typeface="Futura Std Book"/>
            </a:endParaRPr>
          </a:p>
        </p:txBody>
      </p:sp>
      <p:sp>
        <p:nvSpPr>
          <p:cNvPr id="4" name="object 4"/>
          <p:cNvSpPr txBox="1"/>
          <p:nvPr/>
        </p:nvSpPr>
        <p:spPr>
          <a:xfrm>
            <a:off x="643229" y="2666695"/>
            <a:ext cx="3138805" cy="1168400"/>
          </a:xfrm>
          <a:prstGeom prst="rect">
            <a:avLst/>
          </a:prstGeom>
        </p:spPr>
        <p:txBody>
          <a:bodyPr vert="horz" wrap="square" lIns="0" tIns="12700" rIns="0" bIns="0" rtlCol="0">
            <a:spAutoFit/>
          </a:bodyPr>
          <a:lstStyle/>
          <a:p>
            <a:pPr marL="12700" marR="5080">
              <a:lnSpc>
                <a:spcPct val="136300"/>
              </a:lnSpc>
              <a:spcBef>
                <a:spcPts val="100"/>
              </a:spcBef>
            </a:pPr>
            <a:r>
              <a:rPr sz="1100" dirty="0">
                <a:solidFill>
                  <a:srgbClr val="FFFFFF"/>
                </a:solidFill>
                <a:latin typeface="Futura Std Medium"/>
                <a:cs typeface="Futura Std Medium"/>
              </a:rPr>
              <a:t>Use blockchain as a reliable single source of truth</a:t>
            </a:r>
            <a:r>
              <a:rPr sz="1100" spc="-100" dirty="0">
                <a:solidFill>
                  <a:srgbClr val="FFFFFF"/>
                </a:solidFill>
                <a:latin typeface="Futura Std Medium"/>
                <a:cs typeface="Futura Std Medium"/>
              </a:rPr>
              <a:t> </a:t>
            </a:r>
            <a:r>
              <a:rPr sz="1100" dirty="0">
                <a:solidFill>
                  <a:srgbClr val="FFFFFF"/>
                </a:solidFill>
                <a:latin typeface="Futura Std Medium"/>
                <a:cs typeface="Futura Std Medium"/>
              </a:rPr>
              <a:t>for  all information pertaining to each</a:t>
            </a:r>
            <a:r>
              <a:rPr sz="1100" spc="-35" dirty="0">
                <a:solidFill>
                  <a:srgbClr val="FFFFFF"/>
                </a:solidFill>
                <a:latin typeface="Futura Std Medium"/>
                <a:cs typeface="Futura Std Medium"/>
              </a:rPr>
              <a:t> </a:t>
            </a:r>
            <a:r>
              <a:rPr sz="1100" dirty="0">
                <a:solidFill>
                  <a:srgbClr val="FFFFFF"/>
                </a:solidFill>
                <a:latin typeface="Futura Std Medium"/>
                <a:cs typeface="Futura Std Medium"/>
              </a:rPr>
              <a:t>transaction</a:t>
            </a:r>
            <a:endParaRPr sz="1100">
              <a:latin typeface="Futura Std Medium"/>
              <a:cs typeface="Futura Std Medium"/>
            </a:endParaRPr>
          </a:p>
          <a:p>
            <a:pPr>
              <a:lnSpc>
                <a:spcPct val="100000"/>
              </a:lnSpc>
              <a:spcBef>
                <a:spcPts val="15"/>
              </a:spcBef>
            </a:pPr>
            <a:endParaRPr sz="1550">
              <a:latin typeface="Times New Roman"/>
              <a:cs typeface="Times New Roman"/>
            </a:endParaRPr>
          </a:p>
          <a:p>
            <a:pPr marL="12700" marR="26670">
              <a:lnSpc>
                <a:spcPct val="136300"/>
              </a:lnSpc>
              <a:spcBef>
                <a:spcPts val="5"/>
              </a:spcBef>
            </a:pPr>
            <a:r>
              <a:rPr sz="1100" dirty="0">
                <a:solidFill>
                  <a:srgbClr val="FFFFFF"/>
                </a:solidFill>
                <a:latin typeface="Futura Std Medium"/>
                <a:cs typeface="Futura Std Medium"/>
              </a:rPr>
              <a:t>Securely digitise and automate the management</a:t>
            </a:r>
            <a:r>
              <a:rPr sz="1100" spc="-100" dirty="0">
                <a:solidFill>
                  <a:srgbClr val="FFFFFF"/>
                </a:solidFill>
                <a:latin typeface="Futura Std Medium"/>
                <a:cs typeface="Futura Std Medium"/>
              </a:rPr>
              <a:t> </a:t>
            </a:r>
            <a:r>
              <a:rPr sz="1100" dirty="0">
                <a:solidFill>
                  <a:srgbClr val="FFFFFF"/>
                </a:solidFill>
                <a:latin typeface="Futura Std Medium"/>
                <a:cs typeface="Futura Std Medium"/>
              </a:rPr>
              <a:t>and  filing of all associated</a:t>
            </a:r>
            <a:r>
              <a:rPr sz="1100" spc="-15" dirty="0">
                <a:solidFill>
                  <a:srgbClr val="FFFFFF"/>
                </a:solidFill>
                <a:latin typeface="Futura Std Medium"/>
                <a:cs typeface="Futura Std Medium"/>
              </a:rPr>
              <a:t> </a:t>
            </a:r>
            <a:r>
              <a:rPr sz="1100" dirty="0">
                <a:solidFill>
                  <a:srgbClr val="FFFFFF"/>
                </a:solidFill>
                <a:latin typeface="Futura Std Medium"/>
                <a:cs typeface="Futura Std Medium"/>
              </a:rPr>
              <a:t>paperwork</a:t>
            </a:r>
            <a:endParaRPr sz="1100">
              <a:latin typeface="Futura Std Medium"/>
              <a:cs typeface="Futura Std Medium"/>
            </a:endParaRPr>
          </a:p>
        </p:txBody>
      </p:sp>
      <p:sp>
        <p:nvSpPr>
          <p:cNvPr id="5" name="object 5"/>
          <p:cNvSpPr/>
          <p:nvPr/>
        </p:nvSpPr>
        <p:spPr>
          <a:xfrm>
            <a:off x="1030616" y="1381174"/>
            <a:ext cx="241935" cy="303530"/>
          </a:xfrm>
          <a:custGeom>
            <a:avLst/>
            <a:gdLst/>
            <a:ahLst/>
            <a:cxnLst/>
            <a:rect l="l" t="t" r="r" b="b"/>
            <a:pathLst>
              <a:path w="241934" h="303530">
                <a:moveTo>
                  <a:pt x="5816" y="272707"/>
                </a:moveTo>
                <a:lnTo>
                  <a:pt x="42437" y="294590"/>
                </a:lnTo>
                <a:lnTo>
                  <a:pt x="63917" y="303489"/>
                </a:lnTo>
                <a:lnTo>
                  <a:pt x="72007" y="301972"/>
                </a:lnTo>
                <a:lnTo>
                  <a:pt x="79009" y="297243"/>
                </a:lnTo>
                <a:lnTo>
                  <a:pt x="84378" y="289839"/>
                </a:lnTo>
                <a:lnTo>
                  <a:pt x="87127" y="281941"/>
                </a:lnTo>
                <a:lnTo>
                  <a:pt x="86740" y="273775"/>
                </a:lnTo>
                <a:lnTo>
                  <a:pt x="83353" y="266145"/>
                </a:lnTo>
                <a:lnTo>
                  <a:pt x="77101" y="259854"/>
                </a:lnTo>
                <a:lnTo>
                  <a:pt x="67281" y="253210"/>
                </a:lnTo>
                <a:lnTo>
                  <a:pt x="57461" y="246295"/>
                </a:lnTo>
                <a:lnTo>
                  <a:pt x="47640" y="239378"/>
                </a:lnTo>
                <a:lnTo>
                  <a:pt x="37820" y="232727"/>
                </a:lnTo>
                <a:lnTo>
                  <a:pt x="30181" y="227374"/>
                </a:lnTo>
                <a:lnTo>
                  <a:pt x="0" y="202742"/>
                </a:lnTo>
                <a:lnTo>
                  <a:pt x="4356" y="197040"/>
                </a:lnTo>
                <a:lnTo>
                  <a:pt x="8724" y="192747"/>
                </a:lnTo>
                <a:lnTo>
                  <a:pt x="13093" y="194183"/>
                </a:lnTo>
                <a:lnTo>
                  <a:pt x="17449" y="197040"/>
                </a:lnTo>
                <a:lnTo>
                  <a:pt x="18910" y="198462"/>
                </a:lnTo>
                <a:lnTo>
                  <a:pt x="41819" y="214524"/>
                </a:lnTo>
                <a:lnTo>
                  <a:pt x="87643" y="246651"/>
                </a:lnTo>
                <a:lnTo>
                  <a:pt x="127103" y="268065"/>
                </a:lnTo>
                <a:lnTo>
                  <a:pt x="135308" y="266726"/>
                </a:lnTo>
                <a:lnTo>
                  <a:pt x="142557" y="262712"/>
                </a:lnTo>
                <a:lnTo>
                  <a:pt x="148857" y="254100"/>
                </a:lnTo>
                <a:lnTo>
                  <a:pt x="150380" y="244151"/>
                </a:lnTo>
                <a:lnTo>
                  <a:pt x="147265" y="234201"/>
                </a:lnTo>
                <a:lnTo>
                  <a:pt x="139649" y="225590"/>
                </a:lnTo>
                <a:lnTo>
                  <a:pt x="114786" y="208456"/>
                </a:lnTo>
                <a:lnTo>
                  <a:pt x="90193" y="191325"/>
                </a:lnTo>
                <a:lnTo>
                  <a:pt x="65598" y="174194"/>
                </a:lnTo>
                <a:lnTo>
                  <a:pt x="40728" y="157060"/>
                </a:lnTo>
                <a:lnTo>
                  <a:pt x="34912" y="152768"/>
                </a:lnTo>
                <a:lnTo>
                  <a:pt x="32003" y="148488"/>
                </a:lnTo>
                <a:lnTo>
                  <a:pt x="36372" y="142786"/>
                </a:lnTo>
                <a:lnTo>
                  <a:pt x="40728" y="137071"/>
                </a:lnTo>
                <a:lnTo>
                  <a:pt x="45097" y="139928"/>
                </a:lnTo>
                <a:lnTo>
                  <a:pt x="50914" y="142786"/>
                </a:lnTo>
                <a:lnTo>
                  <a:pt x="58191" y="147066"/>
                </a:lnTo>
                <a:lnTo>
                  <a:pt x="64007" y="152768"/>
                </a:lnTo>
                <a:lnTo>
                  <a:pt x="71285" y="157060"/>
                </a:lnTo>
                <a:lnTo>
                  <a:pt x="162928" y="221310"/>
                </a:lnTo>
                <a:lnTo>
                  <a:pt x="171813" y="225280"/>
                </a:lnTo>
                <a:lnTo>
                  <a:pt x="180563" y="226306"/>
                </a:lnTo>
                <a:lnTo>
                  <a:pt x="188497" y="224119"/>
                </a:lnTo>
                <a:lnTo>
                  <a:pt x="194932" y="218452"/>
                </a:lnTo>
                <a:lnTo>
                  <a:pt x="200387" y="209263"/>
                </a:lnTo>
                <a:lnTo>
                  <a:pt x="201477" y="199536"/>
                </a:lnTo>
                <a:lnTo>
                  <a:pt x="198202" y="190342"/>
                </a:lnTo>
                <a:lnTo>
                  <a:pt x="190563" y="182753"/>
                </a:lnTo>
                <a:lnTo>
                  <a:pt x="161110" y="162385"/>
                </a:lnTo>
                <a:lnTo>
                  <a:pt x="131652" y="141884"/>
                </a:lnTo>
                <a:lnTo>
                  <a:pt x="102193" y="121116"/>
                </a:lnTo>
                <a:lnTo>
                  <a:pt x="72732" y="99949"/>
                </a:lnTo>
                <a:lnTo>
                  <a:pt x="69824" y="98513"/>
                </a:lnTo>
                <a:lnTo>
                  <a:pt x="66916" y="95669"/>
                </a:lnTo>
                <a:lnTo>
                  <a:pt x="65455" y="92811"/>
                </a:lnTo>
                <a:lnTo>
                  <a:pt x="64007" y="89954"/>
                </a:lnTo>
                <a:lnTo>
                  <a:pt x="64007" y="85674"/>
                </a:lnTo>
                <a:lnTo>
                  <a:pt x="65455" y="82816"/>
                </a:lnTo>
                <a:lnTo>
                  <a:pt x="66916" y="81381"/>
                </a:lnTo>
                <a:lnTo>
                  <a:pt x="71285" y="79959"/>
                </a:lnTo>
                <a:lnTo>
                  <a:pt x="74193" y="79959"/>
                </a:lnTo>
                <a:lnTo>
                  <a:pt x="75641" y="79959"/>
                </a:lnTo>
                <a:lnTo>
                  <a:pt x="78549" y="82816"/>
                </a:lnTo>
                <a:lnTo>
                  <a:pt x="80009" y="84239"/>
                </a:lnTo>
                <a:lnTo>
                  <a:pt x="110558" y="105658"/>
                </a:lnTo>
                <a:lnTo>
                  <a:pt x="141109" y="127076"/>
                </a:lnTo>
                <a:lnTo>
                  <a:pt x="171660" y="148493"/>
                </a:lnTo>
                <a:lnTo>
                  <a:pt x="202209" y="169913"/>
                </a:lnTo>
                <a:lnTo>
                  <a:pt x="211117" y="173659"/>
                </a:lnTo>
                <a:lnTo>
                  <a:pt x="220027" y="174191"/>
                </a:lnTo>
                <a:lnTo>
                  <a:pt x="228394" y="171511"/>
                </a:lnTo>
                <a:lnTo>
                  <a:pt x="235673" y="165620"/>
                </a:lnTo>
                <a:lnTo>
                  <a:pt x="240330" y="157478"/>
                </a:lnTo>
                <a:lnTo>
                  <a:pt x="241304" y="148667"/>
                </a:lnTo>
                <a:lnTo>
                  <a:pt x="238733" y="140126"/>
                </a:lnTo>
                <a:lnTo>
                  <a:pt x="232752" y="132791"/>
                </a:lnTo>
                <a:lnTo>
                  <a:pt x="192135" y="99589"/>
                </a:lnTo>
                <a:lnTo>
                  <a:pt x="151107" y="66390"/>
                </a:lnTo>
                <a:lnTo>
                  <a:pt x="109808" y="33194"/>
                </a:lnTo>
                <a:lnTo>
                  <a:pt x="68376" y="0"/>
                </a:lnTo>
              </a:path>
            </a:pathLst>
          </a:custGeom>
          <a:ln w="9525">
            <a:solidFill>
              <a:srgbClr val="FFFFFF"/>
            </a:solidFill>
          </a:ln>
        </p:spPr>
        <p:txBody>
          <a:bodyPr wrap="square" lIns="0" tIns="0" rIns="0" bIns="0" rtlCol="0"/>
          <a:lstStyle/>
          <a:p>
            <a:endParaRPr/>
          </a:p>
        </p:txBody>
      </p:sp>
      <p:sp>
        <p:nvSpPr>
          <p:cNvPr id="6" name="object 6"/>
          <p:cNvSpPr/>
          <p:nvPr/>
        </p:nvSpPr>
        <p:spPr>
          <a:xfrm>
            <a:off x="762938" y="1486838"/>
            <a:ext cx="23495" cy="19050"/>
          </a:xfrm>
          <a:custGeom>
            <a:avLst/>
            <a:gdLst/>
            <a:ahLst/>
            <a:cxnLst/>
            <a:rect l="l" t="t" r="r" b="b"/>
            <a:pathLst>
              <a:path w="23495" h="19050">
                <a:moveTo>
                  <a:pt x="0" y="0"/>
                </a:moveTo>
                <a:lnTo>
                  <a:pt x="5684" y="4301"/>
                </a:lnTo>
                <a:lnTo>
                  <a:pt x="11639" y="8739"/>
                </a:lnTo>
                <a:lnTo>
                  <a:pt x="17595" y="13446"/>
                </a:lnTo>
                <a:lnTo>
                  <a:pt x="23279" y="18554"/>
                </a:lnTo>
              </a:path>
            </a:pathLst>
          </a:custGeom>
          <a:ln w="9525">
            <a:solidFill>
              <a:srgbClr val="FFFFFF"/>
            </a:solidFill>
          </a:ln>
        </p:spPr>
        <p:txBody>
          <a:bodyPr wrap="square" lIns="0" tIns="0" rIns="0" bIns="0" rtlCol="0"/>
          <a:lstStyle/>
          <a:p>
            <a:endParaRPr/>
          </a:p>
        </p:txBody>
      </p:sp>
      <p:sp>
        <p:nvSpPr>
          <p:cNvPr id="7" name="object 7"/>
          <p:cNvSpPr/>
          <p:nvPr/>
        </p:nvSpPr>
        <p:spPr>
          <a:xfrm>
            <a:off x="869135" y="1315502"/>
            <a:ext cx="156210" cy="9525"/>
          </a:xfrm>
          <a:custGeom>
            <a:avLst/>
            <a:gdLst/>
            <a:ahLst/>
            <a:cxnLst/>
            <a:rect l="l" t="t" r="r" b="b"/>
            <a:pathLst>
              <a:path w="156209" h="9525">
                <a:moveTo>
                  <a:pt x="155663" y="0"/>
                </a:moveTo>
                <a:lnTo>
                  <a:pt x="135293" y="0"/>
                </a:lnTo>
                <a:lnTo>
                  <a:pt x="101469" y="3544"/>
                </a:lnTo>
                <a:lnTo>
                  <a:pt x="67646" y="6956"/>
                </a:lnTo>
                <a:lnTo>
                  <a:pt x="33823" y="9029"/>
                </a:lnTo>
                <a:lnTo>
                  <a:pt x="0" y="8559"/>
                </a:lnTo>
              </a:path>
            </a:pathLst>
          </a:custGeom>
          <a:ln w="9525">
            <a:solidFill>
              <a:srgbClr val="FFFFFF"/>
            </a:solidFill>
          </a:ln>
        </p:spPr>
        <p:txBody>
          <a:bodyPr wrap="square" lIns="0" tIns="0" rIns="0" bIns="0" rtlCol="0"/>
          <a:lstStyle/>
          <a:p>
            <a:endParaRPr/>
          </a:p>
        </p:txBody>
      </p:sp>
      <p:sp>
        <p:nvSpPr>
          <p:cNvPr id="8" name="object 8"/>
          <p:cNvSpPr/>
          <p:nvPr/>
        </p:nvSpPr>
        <p:spPr>
          <a:xfrm>
            <a:off x="1244459" y="1139887"/>
            <a:ext cx="209550" cy="353060"/>
          </a:xfrm>
          <a:custGeom>
            <a:avLst/>
            <a:gdLst/>
            <a:ahLst/>
            <a:cxnLst/>
            <a:rect l="l" t="t" r="r" b="b"/>
            <a:pathLst>
              <a:path w="209550" h="353059">
                <a:moveTo>
                  <a:pt x="209486" y="0"/>
                </a:moveTo>
                <a:lnTo>
                  <a:pt x="167030" y="31693"/>
                </a:lnTo>
                <a:lnTo>
                  <a:pt x="125065" y="63388"/>
                </a:lnTo>
                <a:lnTo>
                  <a:pt x="83378" y="95085"/>
                </a:lnTo>
                <a:lnTo>
                  <a:pt x="41760" y="126784"/>
                </a:lnTo>
                <a:lnTo>
                  <a:pt x="0" y="158483"/>
                </a:lnTo>
                <a:lnTo>
                  <a:pt x="30303" y="207292"/>
                </a:lnTo>
                <a:lnTo>
                  <a:pt x="60193" y="255568"/>
                </a:lnTo>
                <a:lnTo>
                  <a:pt x="89809" y="303844"/>
                </a:lnTo>
                <a:lnTo>
                  <a:pt x="119291" y="352653"/>
                </a:lnTo>
                <a:lnTo>
                  <a:pt x="140024" y="341947"/>
                </a:lnTo>
                <a:lnTo>
                  <a:pt x="160755" y="331241"/>
                </a:lnTo>
                <a:lnTo>
                  <a:pt x="181482" y="320535"/>
                </a:lnTo>
                <a:lnTo>
                  <a:pt x="202209" y="309829"/>
                </a:lnTo>
              </a:path>
            </a:pathLst>
          </a:custGeom>
          <a:ln w="9525">
            <a:solidFill>
              <a:srgbClr val="FFFFFF"/>
            </a:solidFill>
          </a:ln>
        </p:spPr>
        <p:txBody>
          <a:bodyPr wrap="square" lIns="0" tIns="0" rIns="0" bIns="0" rtlCol="0"/>
          <a:lstStyle/>
          <a:p>
            <a:endParaRPr/>
          </a:p>
        </p:txBody>
      </p:sp>
      <p:sp>
        <p:nvSpPr>
          <p:cNvPr id="9" name="object 9"/>
          <p:cNvSpPr/>
          <p:nvPr/>
        </p:nvSpPr>
        <p:spPr>
          <a:xfrm>
            <a:off x="650924" y="1138452"/>
            <a:ext cx="208279" cy="354330"/>
          </a:xfrm>
          <a:custGeom>
            <a:avLst/>
            <a:gdLst/>
            <a:ahLst/>
            <a:cxnLst/>
            <a:rect l="l" t="t" r="r" b="b"/>
            <a:pathLst>
              <a:path w="208280" h="354330">
                <a:moveTo>
                  <a:pt x="4368" y="308406"/>
                </a:moveTo>
                <a:lnTo>
                  <a:pt x="25118" y="319959"/>
                </a:lnTo>
                <a:lnTo>
                  <a:pt x="46004" y="331247"/>
                </a:lnTo>
                <a:lnTo>
                  <a:pt x="67164" y="342536"/>
                </a:lnTo>
                <a:lnTo>
                  <a:pt x="88734" y="354088"/>
                </a:lnTo>
                <a:lnTo>
                  <a:pt x="119038" y="305879"/>
                </a:lnTo>
                <a:lnTo>
                  <a:pt x="148928" y="257536"/>
                </a:lnTo>
                <a:lnTo>
                  <a:pt x="178544" y="208927"/>
                </a:lnTo>
                <a:lnTo>
                  <a:pt x="208026" y="159918"/>
                </a:lnTo>
                <a:lnTo>
                  <a:pt x="166837" y="128207"/>
                </a:lnTo>
                <a:lnTo>
                  <a:pt x="125371" y="96428"/>
                </a:lnTo>
                <a:lnTo>
                  <a:pt x="83696" y="64513"/>
                </a:lnTo>
                <a:lnTo>
                  <a:pt x="41883" y="32393"/>
                </a:lnTo>
                <a:lnTo>
                  <a:pt x="0" y="0"/>
                </a:lnTo>
              </a:path>
            </a:pathLst>
          </a:custGeom>
          <a:ln w="9525">
            <a:solidFill>
              <a:srgbClr val="FFFFFF"/>
            </a:solidFill>
          </a:ln>
        </p:spPr>
        <p:txBody>
          <a:bodyPr wrap="square" lIns="0" tIns="0" rIns="0" bIns="0" rtlCol="0"/>
          <a:lstStyle/>
          <a:p>
            <a:endParaRPr/>
          </a:p>
        </p:txBody>
      </p:sp>
      <p:sp>
        <p:nvSpPr>
          <p:cNvPr id="10" name="object 10"/>
          <p:cNvSpPr/>
          <p:nvPr/>
        </p:nvSpPr>
        <p:spPr>
          <a:xfrm>
            <a:off x="973872" y="1308001"/>
            <a:ext cx="255270" cy="70485"/>
          </a:xfrm>
          <a:custGeom>
            <a:avLst/>
            <a:gdLst/>
            <a:ahLst/>
            <a:cxnLst/>
            <a:rect l="l" t="t" r="r" b="b"/>
            <a:pathLst>
              <a:path w="255269" h="70484">
                <a:moveTo>
                  <a:pt x="254762" y="13482"/>
                </a:moveTo>
                <a:lnTo>
                  <a:pt x="236980" y="20581"/>
                </a:lnTo>
                <a:lnTo>
                  <a:pt x="216304" y="24414"/>
                </a:lnTo>
                <a:lnTo>
                  <a:pt x="195902" y="24498"/>
                </a:lnTo>
                <a:lnTo>
                  <a:pt x="178943" y="20353"/>
                </a:lnTo>
                <a:lnTo>
                  <a:pt x="164760" y="15239"/>
                </a:lnTo>
                <a:lnTo>
                  <a:pt x="150575" y="10531"/>
                </a:lnTo>
                <a:lnTo>
                  <a:pt x="136389" y="6092"/>
                </a:lnTo>
                <a:lnTo>
                  <a:pt x="122199" y="1785"/>
                </a:lnTo>
                <a:lnTo>
                  <a:pt x="114339" y="223"/>
                </a:lnTo>
                <a:lnTo>
                  <a:pt x="106202" y="0"/>
                </a:lnTo>
                <a:lnTo>
                  <a:pt x="98062" y="1384"/>
                </a:lnTo>
                <a:lnTo>
                  <a:pt x="90195" y="4643"/>
                </a:lnTo>
                <a:lnTo>
                  <a:pt x="71604" y="15506"/>
                </a:lnTo>
                <a:lnTo>
                  <a:pt x="52739" y="26238"/>
                </a:lnTo>
                <a:lnTo>
                  <a:pt x="33327" y="36167"/>
                </a:lnTo>
                <a:lnTo>
                  <a:pt x="13093" y="44623"/>
                </a:lnTo>
                <a:lnTo>
                  <a:pt x="7277" y="47480"/>
                </a:lnTo>
                <a:lnTo>
                  <a:pt x="0" y="50325"/>
                </a:lnTo>
                <a:lnTo>
                  <a:pt x="0" y="58897"/>
                </a:lnTo>
                <a:lnTo>
                  <a:pt x="1460" y="67470"/>
                </a:lnTo>
                <a:lnTo>
                  <a:pt x="10185" y="68892"/>
                </a:lnTo>
                <a:lnTo>
                  <a:pt x="16002" y="68892"/>
                </a:lnTo>
                <a:lnTo>
                  <a:pt x="35472" y="70000"/>
                </a:lnTo>
                <a:lnTo>
                  <a:pt x="61247" y="70064"/>
                </a:lnTo>
                <a:lnTo>
                  <a:pt x="86948" y="67399"/>
                </a:lnTo>
                <a:lnTo>
                  <a:pt x="106197" y="60320"/>
                </a:lnTo>
              </a:path>
            </a:pathLst>
          </a:custGeom>
          <a:ln w="9525">
            <a:solidFill>
              <a:srgbClr val="FFFFFF"/>
            </a:solidFill>
          </a:ln>
        </p:spPr>
        <p:txBody>
          <a:bodyPr wrap="square" lIns="0" tIns="0" rIns="0" bIns="0" rtlCol="0"/>
          <a:lstStyle/>
          <a:p>
            <a:endParaRPr/>
          </a:p>
        </p:txBody>
      </p:sp>
      <p:sp>
        <p:nvSpPr>
          <p:cNvPr id="11" name="object 11"/>
          <p:cNvSpPr/>
          <p:nvPr/>
        </p:nvSpPr>
        <p:spPr>
          <a:xfrm>
            <a:off x="1280831" y="1468271"/>
            <a:ext cx="49530" cy="41910"/>
          </a:xfrm>
          <a:custGeom>
            <a:avLst/>
            <a:gdLst/>
            <a:ahLst/>
            <a:cxnLst/>
            <a:rect l="l" t="t" r="r" b="b"/>
            <a:pathLst>
              <a:path w="49530" h="41909">
                <a:moveTo>
                  <a:pt x="0" y="41402"/>
                </a:moveTo>
                <a:lnTo>
                  <a:pt x="12845" y="31518"/>
                </a:lnTo>
                <a:lnTo>
                  <a:pt x="25280" y="21234"/>
                </a:lnTo>
                <a:lnTo>
                  <a:pt x="37442" y="10683"/>
                </a:lnTo>
                <a:lnTo>
                  <a:pt x="49466" y="0"/>
                </a:lnTo>
              </a:path>
            </a:pathLst>
          </a:custGeom>
          <a:ln w="9525">
            <a:solidFill>
              <a:srgbClr val="FFFFFF"/>
            </a:solidFill>
          </a:ln>
        </p:spPr>
        <p:txBody>
          <a:bodyPr wrap="square" lIns="0" tIns="0" rIns="0" bIns="0" rtlCol="0"/>
          <a:lstStyle/>
          <a:p>
            <a:endParaRPr/>
          </a:p>
        </p:txBody>
      </p:sp>
      <p:sp>
        <p:nvSpPr>
          <p:cNvPr id="12" name="object 12"/>
          <p:cNvSpPr/>
          <p:nvPr/>
        </p:nvSpPr>
        <p:spPr>
          <a:xfrm>
            <a:off x="776611" y="1483673"/>
            <a:ext cx="254900" cy="199778"/>
          </a:xfrm>
          <a:prstGeom prst="rect">
            <a:avLst/>
          </a:prstGeom>
          <a:blipFill>
            <a:blip r:embed="rId2" cstate="print"/>
            <a:stretch>
              <a:fillRect/>
            </a:stretch>
          </a:blipFill>
        </p:spPr>
        <p:txBody>
          <a:bodyPr wrap="square" lIns="0" tIns="0" rIns="0" bIns="0" rtlCol="0"/>
          <a:lstStyle/>
          <a:p>
            <a:endParaRPr/>
          </a:p>
        </p:txBody>
      </p:sp>
      <p:sp>
        <p:nvSpPr>
          <p:cNvPr id="13" name="object 13"/>
          <p:cNvSpPr txBox="1">
            <a:spLocks noGrp="1"/>
          </p:cNvSpPr>
          <p:nvPr>
            <p:ph type="title"/>
          </p:nvPr>
        </p:nvSpPr>
        <p:spPr>
          <a:prstGeom prst="rect">
            <a:avLst/>
          </a:prstGeom>
        </p:spPr>
        <p:txBody>
          <a:bodyPr vert="horz" wrap="square" lIns="0" tIns="12700" rIns="0" bIns="0" rtlCol="0">
            <a:spAutoFit/>
          </a:bodyPr>
          <a:lstStyle/>
          <a:p>
            <a:pPr marL="7258684">
              <a:lnSpc>
                <a:spcPct val="100000"/>
              </a:lnSpc>
              <a:spcBef>
                <a:spcPts val="100"/>
              </a:spcBef>
            </a:pPr>
            <a:r>
              <a:rPr dirty="0"/>
              <a:t>Potential Use</a:t>
            </a:r>
            <a:r>
              <a:rPr spc="-95" dirty="0"/>
              <a:t> </a:t>
            </a:r>
            <a:r>
              <a:rPr dirty="0"/>
              <a:t>Cases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39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3" name="object 3"/>
          <p:cNvSpPr/>
          <p:nvPr/>
        </p:nvSpPr>
        <p:spPr>
          <a:xfrm>
            <a:off x="5184000"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4" name="object 4"/>
          <p:cNvSpPr/>
          <p:nvPr/>
        </p:nvSpPr>
        <p:spPr>
          <a:xfrm>
            <a:off x="7127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5" name="object 5"/>
          <p:cNvSpPr/>
          <p:nvPr/>
        </p:nvSpPr>
        <p:spPr>
          <a:xfrm>
            <a:off x="9071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6" name="object 6"/>
          <p:cNvSpPr/>
          <p:nvPr/>
        </p:nvSpPr>
        <p:spPr>
          <a:xfrm>
            <a:off x="3827995" y="1359623"/>
            <a:ext cx="1037437" cy="1037412"/>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811168" y="587819"/>
            <a:ext cx="2127250" cy="391160"/>
          </a:xfrm>
          <a:prstGeom prst="rect">
            <a:avLst/>
          </a:prstGeom>
        </p:spPr>
        <p:txBody>
          <a:bodyPr vert="horz" wrap="square" lIns="0" tIns="12700" rIns="0" bIns="0" rtlCol="0">
            <a:spAutoFit/>
          </a:bodyPr>
          <a:lstStyle/>
          <a:p>
            <a:pPr marL="12700">
              <a:lnSpc>
                <a:spcPct val="100000"/>
              </a:lnSpc>
              <a:spcBef>
                <a:spcPts val="100"/>
              </a:spcBef>
            </a:pPr>
            <a:r>
              <a:rPr sz="2400" b="0" dirty="0">
                <a:solidFill>
                  <a:srgbClr val="E15749"/>
                </a:solidFill>
                <a:latin typeface="Futura Std Medium"/>
                <a:cs typeface="Futura Std Medium"/>
              </a:rPr>
              <a:t>A little about</a:t>
            </a:r>
            <a:r>
              <a:rPr sz="2400" b="0" spc="-100" dirty="0">
                <a:solidFill>
                  <a:srgbClr val="E15749"/>
                </a:solidFill>
                <a:latin typeface="Futura Std Medium"/>
                <a:cs typeface="Futura Std Medium"/>
              </a:rPr>
              <a:t> </a:t>
            </a:r>
            <a:r>
              <a:rPr sz="2400" b="0" dirty="0">
                <a:solidFill>
                  <a:srgbClr val="E15749"/>
                </a:solidFill>
                <a:latin typeface="Futura Std Medium"/>
                <a:cs typeface="Futura Std Medium"/>
              </a:rPr>
              <a:t>me</a:t>
            </a:r>
            <a:endParaRPr sz="2400">
              <a:latin typeface="Futura Std Medium"/>
              <a:cs typeface="Futura Std Medium"/>
            </a:endParaRPr>
          </a:p>
        </p:txBody>
      </p:sp>
      <p:sp>
        <p:nvSpPr>
          <p:cNvPr id="8" name="object 8"/>
          <p:cNvSpPr txBox="1">
            <a:spLocks noGrp="1"/>
          </p:cNvSpPr>
          <p:nvPr>
            <p:ph type="body" idx="1"/>
          </p:nvPr>
        </p:nvSpPr>
        <p:spPr>
          <a:prstGeom prst="rect">
            <a:avLst/>
          </a:prstGeom>
        </p:spPr>
        <p:txBody>
          <a:bodyPr vert="horz" wrap="square" lIns="0" tIns="76200" rIns="0" bIns="0" rtlCol="0">
            <a:spAutoFit/>
          </a:bodyPr>
          <a:lstStyle/>
          <a:p>
            <a:pPr marL="3039745">
              <a:lnSpc>
                <a:spcPct val="100000"/>
              </a:lnSpc>
              <a:spcBef>
                <a:spcPts val="600"/>
              </a:spcBef>
            </a:pPr>
            <a:r>
              <a:rPr dirty="0"/>
              <a:t>Aleks</a:t>
            </a:r>
            <a:r>
              <a:rPr spc="-5" dirty="0"/>
              <a:t> </a:t>
            </a:r>
            <a:r>
              <a:rPr dirty="0"/>
              <a:t>Nowak</a:t>
            </a:r>
          </a:p>
          <a:p>
            <a:pPr marL="3039745">
              <a:lnSpc>
                <a:spcPct val="100000"/>
              </a:lnSpc>
              <a:spcBef>
                <a:spcPts val="500"/>
              </a:spcBef>
            </a:pPr>
            <a:r>
              <a:rPr b="0" i="1" dirty="0">
                <a:latin typeface="Futura Std Light"/>
                <a:cs typeface="Futura Std Light"/>
              </a:rPr>
              <a:t>Chief Information Officer at</a:t>
            </a:r>
            <a:r>
              <a:rPr b="0" i="1" spc="-5" dirty="0">
                <a:latin typeface="Futura Std Light"/>
                <a:cs typeface="Futura Std Light"/>
              </a:rPr>
              <a:t> </a:t>
            </a:r>
            <a:r>
              <a:rPr b="0" i="1" dirty="0">
                <a:latin typeface="Futura Std Light"/>
                <a:cs typeface="Futura Std Light"/>
              </a:rPr>
              <a:t>BlockEx</a:t>
            </a:r>
          </a:p>
          <a:p>
            <a:pPr marL="3039745" marR="1914525">
              <a:lnSpc>
                <a:spcPct val="141200"/>
              </a:lnSpc>
              <a:spcBef>
                <a:spcPts val="509"/>
              </a:spcBef>
            </a:pPr>
            <a:r>
              <a:rPr b="0" dirty="0">
                <a:solidFill>
                  <a:srgbClr val="283F57"/>
                </a:solidFill>
                <a:latin typeface="Futura Std Light"/>
                <a:cs typeface="Futura Std Light"/>
              </a:rPr>
              <a:t>Former British Army </a:t>
            </a:r>
            <a:r>
              <a:rPr b="0" spc="-5" dirty="0">
                <a:solidFill>
                  <a:srgbClr val="283F57"/>
                </a:solidFill>
                <a:latin typeface="Futura Std Light"/>
                <a:cs typeface="Futura Std Light"/>
              </a:rPr>
              <a:t>Officer, </a:t>
            </a:r>
            <a:r>
              <a:rPr b="0" dirty="0">
                <a:solidFill>
                  <a:srgbClr val="283F57"/>
                </a:solidFill>
                <a:latin typeface="Futura Std Light"/>
                <a:cs typeface="Futura Std Light"/>
              </a:rPr>
              <a:t>last posted to 17 Port &amp; Maritime</a:t>
            </a:r>
            <a:r>
              <a:rPr b="0" spc="-70" dirty="0">
                <a:solidFill>
                  <a:srgbClr val="283F57"/>
                </a:solidFill>
                <a:latin typeface="Futura Std Light"/>
                <a:cs typeface="Futura Std Light"/>
              </a:rPr>
              <a:t> </a:t>
            </a:r>
            <a:r>
              <a:rPr b="0" dirty="0">
                <a:solidFill>
                  <a:srgbClr val="283F57"/>
                </a:solidFill>
                <a:latin typeface="Futura Std Light"/>
                <a:cs typeface="Futura Std Light"/>
              </a:rPr>
              <a:t>Regt  Transitioned to commercial maritime security in</a:t>
            </a:r>
            <a:r>
              <a:rPr b="0" spc="-30" dirty="0">
                <a:solidFill>
                  <a:srgbClr val="283F57"/>
                </a:solidFill>
                <a:latin typeface="Futura Std Light"/>
                <a:cs typeface="Futura Std Light"/>
              </a:rPr>
              <a:t> </a:t>
            </a:r>
            <a:r>
              <a:rPr b="0" dirty="0">
                <a:solidFill>
                  <a:srgbClr val="283F57"/>
                </a:solidFill>
                <a:latin typeface="Futura Std Light"/>
                <a:cs typeface="Futura Std Light"/>
              </a:rPr>
              <a:t>2009</a:t>
            </a:r>
          </a:p>
          <a:p>
            <a:pPr marL="3039745">
              <a:lnSpc>
                <a:spcPct val="100000"/>
              </a:lnSpc>
              <a:spcBef>
                <a:spcPts val="405"/>
              </a:spcBef>
            </a:pPr>
            <a:r>
              <a:rPr b="0" dirty="0">
                <a:solidFill>
                  <a:srgbClr val="283F57"/>
                </a:solidFill>
                <a:latin typeface="Futura Std Light"/>
                <a:cs typeface="Futura Std Light"/>
              </a:rPr>
              <a:t>Turned </a:t>
            </a:r>
            <a:r>
              <a:rPr b="0" spc="-10" dirty="0">
                <a:solidFill>
                  <a:srgbClr val="283F57"/>
                </a:solidFill>
                <a:latin typeface="Futura Std Light"/>
                <a:cs typeface="Futura Std Light"/>
              </a:rPr>
              <a:t>Technologist </a:t>
            </a:r>
            <a:r>
              <a:rPr b="0" dirty="0">
                <a:solidFill>
                  <a:srgbClr val="283F57"/>
                </a:solidFill>
                <a:latin typeface="Futura Std Light"/>
                <a:cs typeface="Futura Std Light"/>
              </a:rPr>
              <a:t>and became involved with Blockchain in</a:t>
            </a:r>
            <a:r>
              <a:rPr b="0" spc="-5" dirty="0">
                <a:solidFill>
                  <a:srgbClr val="283F57"/>
                </a:solidFill>
                <a:latin typeface="Futura Std Light"/>
                <a:cs typeface="Futura Std Light"/>
              </a:rPr>
              <a:t> </a:t>
            </a:r>
            <a:r>
              <a:rPr b="0" dirty="0">
                <a:solidFill>
                  <a:srgbClr val="283F57"/>
                </a:solidFill>
                <a:latin typeface="Futura Std Light"/>
                <a:cs typeface="Futura Std Light"/>
              </a:rPr>
              <a:t>2011</a:t>
            </a:r>
          </a:p>
          <a:p>
            <a:pPr marL="3039745" marR="5080" indent="-635">
              <a:lnSpc>
                <a:spcPts val="1860"/>
              </a:lnSpc>
              <a:spcBef>
                <a:spcPts val="85"/>
              </a:spcBef>
            </a:pPr>
            <a:r>
              <a:rPr b="0" dirty="0">
                <a:solidFill>
                  <a:srgbClr val="283F57"/>
                </a:solidFill>
                <a:latin typeface="Futura Std Light"/>
                <a:cs typeface="Futura Std Light"/>
              </a:rPr>
              <a:t>Since then have consulted to UK Govt and Tier 1 institutions outside of my own blockchain</a:t>
            </a:r>
            <a:r>
              <a:rPr b="0" spc="-100" dirty="0">
                <a:solidFill>
                  <a:srgbClr val="283F57"/>
                </a:solidFill>
                <a:latin typeface="Futura Std Light"/>
                <a:cs typeface="Futura Std Light"/>
              </a:rPr>
              <a:t> </a:t>
            </a:r>
            <a:r>
              <a:rPr b="0" dirty="0">
                <a:solidFill>
                  <a:srgbClr val="283F57"/>
                </a:solidFill>
                <a:latin typeface="Futura Std Light"/>
                <a:cs typeface="Futura Std Light"/>
              </a:rPr>
              <a:t>projects,  which have</a:t>
            </a:r>
            <a:r>
              <a:rPr b="0" spc="-5" dirty="0">
                <a:solidFill>
                  <a:srgbClr val="283F57"/>
                </a:solidFill>
                <a:latin typeface="Futura Std Light"/>
                <a:cs typeface="Futura Std Light"/>
              </a:rPr>
              <a:t> </a:t>
            </a:r>
            <a:r>
              <a:rPr b="0" dirty="0">
                <a:solidFill>
                  <a:srgbClr val="283F57"/>
                </a:solidFill>
                <a:latin typeface="Futura Std Light"/>
                <a:cs typeface="Futura Std Light"/>
              </a:rPr>
              <a:t>included:</a:t>
            </a:r>
          </a:p>
          <a:p>
            <a:pPr marL="3027045">
              <a:lnSpc>
                <a:spcPct val="100000"/>
              </a:lnSpc>
              <a:spcBef>
                <a:spcPts val="10"/>
              </a:spcBef>
            </a:pPr>
            <a:endParaRPr sz="1800">
              <a:latin typeface="Times New Roman"/>
              <a:cs typeface="Times New Roman"/>
            </a:endParaRPr>
          </a:p>
          <a:p>
            <a:pPr marL="3352800" indent="-186055">
              <a:lnSpc>
                <a:spcPct val="100000"/>
              </a:lnSpc>
              <a:spcBef>
                <a:spcPts val="5"/>
              </a:spcBef>
              <a:buFont typeface="Symbol"/>
              <a:buChar char=""/>
              <a:tabLst>
                <a:tab pos="3354070" algn="l"/>
              </a:tabLst>
            </a:pPr>
            <a:r>
              <a:rPr dirty="0">
                <a:solidFill>
                  <a:srgbClr val="283F57"/>
                </a:solidFill>
              </a:rPr>
              <a:t>Cryptocurrencies</a:t>
            </a:r>
          </a:p>
          <a:p>
            <a:pPr marL="3352800" indent="-186055">
              <a:lnSpc>
                <a:spcPct val="100000"/>
              </a:lnSpc>
              <a:spcBef>
                <a:spcPts val="475"/>
              </a:spcBef>
              <a:buFont typeface="Symbol"/>
              <a:buChar char=""/>
              <a:tabLst>
                <a:tab pos="3354070" algn="l"/>
              </a:tabLst>
            </a:pPr>
            <a:r>
              <a:rPr dirty="0">
                <a:solidFill>
                  <a:srgbClr val="283F57"/>
                </a:solidFill>
              </a:rPr>
              <a:t>Mining</a:t>
            </a:r>
          </a:p>
          <a:p>
            <a:pPr marL="3352800" indent="-186055">
              <a:lnSpc>
                <a:spcPct val="100000"/>
              </a:lnSpc>
              <a:spcBef>
                <a:spcPts val="475"/>
              </a:spcBef>
              <a:buFont typeface="Symbol"/>
              <a:buChar char=""/>
              <a:tabLst>
                <a:tab pos="3354070" algn="l"/>
              </a:tabLst>
            </a:pPr>
            <a:r>
              <a:rPr dirty="0">
                <a:solidFill>
                  <a:srgbClr val="283F57"/>
                </a:solidFill>
              </a:rPr>
              <a:t>Payment</a:t>
            </a:r>
            <a:r>
              <a:rPr spc="-5" dirty="0">
                <a:solidFill>
                  <a:srgbClr val="283F57"/>
                </a:solidFill>
              </a:rPr>
              <a:t> </a:t>
            </a:r>
            <a:r>
              <a:rPr dirty="0">
                <a:solidFill>
                  <a:srgbClr val="283F57"/>
                </a:solidFill>
              </a:rPr>
              <a:t>systems</a:t>
            </a:r>
          </a:p>
          <a:p>
            <a:pPr marL="3352800" indent="-186055">
              <a:lnSpc>
                <a:spcPct val="100000"/>
              </a:lnSpc>
              <a:spcBef>
                <a:spcPts val="515"/>
              </a:spcBef>
              <a:buFont typeface="Symbol"/>
              <a:buChar char=""/>
              <a:tabLst>
                <a:tab pos="3354070" algn="l"/>
              </a:tabLst>
            </a:pPr>
            <a:r>
              <a:rPr dirty="0">
                <a:solidFill>
                  <a:srgbClr val="283F57"/>
                </a:solidFill>
              </a:rPr>
              <a:t>Exchange</a:t>
            </a:r>
            <a:r>
              <a:rPr spc="-5" dirty="0">
                <a:solidFill>
                  <a:srgbClr val="283F57"/>
                </a:solidFill>
              </a:rPr>
              <a:t> </a:t>
            </a:r>
            <a:r>
              <a:rPr dirty="0">
                <a:solidFill>
                  <a:srgbClr val="283F57"/>
                </a:solidFill>
              </a:rPr>
              <a:t>platforms</a:t>
            </a:r>
          </a:p>
        </p:txBody>
      </p:sp>
      <p:sp>
        <p:nvSpPr>
          <p:cNvPr id="9" name="object 9"/>
          <p:cNvSpPr/>
          <p:nvPr/>
        </p:nvSpPr>
        <p:spPr>
          <a:xfrm>
            <a:off x="0" y="0"/>
            <a:ext cx="3036011" cy="6478003"/>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0" y="0"/>
            <a:ext cx="3041015" cy="6480175"/>
          </a:xfrm>
          <a:custGeom>
            <a:avLst/>
            <a:gdLst/>
            <a:ahLst/>
            <a:cxnLst/>
            <a:rect l="l" t="t" r="r" b="b"/>
            <a:pathLst>
              <a:path w="3041015" h="6480175">
                <a:moveTo>
                  <a:pt x="0" y="6479997"/>
                </a:moveTo>
                <a:lnTo>
                  <a:pt x="3040659" y="6479997"/>
                </a:lnTo>
                <a:lnTo>
                  <a:pt x="3040659" y="0"/>
                </a:lnTo>
                <a:lnTo>
                  <a:pt x="0" y="0"/>
                </a:lnTo>
                <a:lnTo>
                  <a:pt x="0" y="6479997"/>
                </a:lnTo>
                <a:close/>
              </a:path>
            </a:pathLst>
          </a:custGeom>
          <a:solidFill>
            <a:srgbClr val="E3594B"/>
          </a:solidFill>
        </p:spPr>
        <p:txBody>
          <a:bodyPr wrap="square" lIns="0" tIns="0" rIns="0" bIns="0" rtlCol="0"/>
          <a:lstStyle/>
          <a:p>
            <a:endParaRPr/>
          </a:p>
        </p:txBody>
      </p:sp>
      <p:sp>
        <p:nvSpPr>
          <p:cNvPr id="11" name="object 11"/>
          <p:cNvSpPr/>
          <p:nvPr/>
        </p:nvSpPr>
        <p:spPr>
          <a:xfrm>
            <a:off x="8423995" y="5873498"/>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12" name="object 12"/>
          <p:cNvSpPr/>
          <p:nvPr/>
        </p:nvSpPr>
        <p:spPr>
          <a:xfrm>
            <a:off x="8423995" y="5845126"/>
            <a:ext cx="283210" cy="282575"/>
          </a:xfrm>
          <a:custGeom>
            <a:avLst/>
            <a:gdLst/>
            <a:ahLst/>
            <a:cxnLst/>
            <a:rect l="l" t="t" r="r" b="b"/>
            <a:pathLst>
              <a:path w="283209" h="282575">
                <a:moveTo>
                  <a:pt x="141249" y="0"/>
                </a:moveTo>
                <a:lnTo>
                  <a:pt x="0" y="141249"/>
                </a:lnTo>
                <a:lnTo>
                  <a:pt x="141249" y="282498"/>
                </a:lnTo>
                <a:lnTo>
                  <a:pt x="148290" y="275463"/>
                </a:lnTo>
                <a:lnTo>
                  <a:pt x="141249" y="275463"/>
                </a:lnTo>
                <a:lnTo>
                  <a:pt x="7315" y="141249"/>
                </a:lnTo>
                <a:lnTo>
                  <a:pt x="141249" y="7315"/>
                </a:lnTo>
                <a:lnTo>
                  <a:pt x="148569" y="7315"/>
                </a:lnTo>
                <a:lnTo>
                  <a:pt x="141249" y="0"/>
                </a:lnTo>
                <a:close/>
              </a:path>
              <a:path w="283209" h="282575">
                <a:moveTo>
                  <a:pt x="148569" y="7315"/>
                </a:moveTo>
                <a:lnTo>
                  <a:pt x="141249" y="7315"/>
                </a:lnTo>
                <a:lnTo>
                  <a:pt x="275183" y="141249"/>
                </a:lnTo>
                <a:lnTo>
                  <a:pt x="141249" y="275463"/>
                </a:lnTo>
                <a:lnTo>
                  <a:pt x="148290" y="275463"/>
                </a:lnTo>
                <a:lnTo>
                  <a:pt x="282600" y="141249"/>
                </a:lnTo>
                <a:lnTo>
                  <a:pt x="148569" y="7315"/>
                </a:lnTo>
                <a:close/>
              </a:path>
            </a:pathLst>
          </a:custGeom>
          <a:solidFill>
            <a:srgbClr val="212B3D"/>
          </a:solidFill>
        </p:spPr>
        <p:txBody>
          <a:bodyPr wrap="square" lIns="0" tIns="0" rIns="0" bIns="0" rtlCol="0"/>
          <a:lstStyle/>
          <a:p>
            <a:endParaRPr/>
          </a:p>
        </p:txBody>
      </p:sp>
      <p:sp>
        <p:nvSpPr>
          <p:cNvPr id="13" name="object 13"/>
          <p:cNvSpPr/>
          <p:nvPr/>
        </p:nvSpPr>
        <p:spPr>
          <a:xfrm>
            <a:off x="8423995" y="5816479"/>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14" name="object 14"/>
          <p:cNvSpPr/>
          <p:nvPr/>
        </p:nvSpPr>
        <p:spPr>
          <a:xfrm>
            <a:off x="8423995" y="5788116"/>
            <a:ext cx="283210" cy="283210"/>
          </a:xfrm>
          <a:custGeom>
            <a:avLst/>
            <a:gdLst/>
            <a:ahLst/>
            <a:cxnLst/>
            <a:rect l="l" t="t" r="r" b="b"/>
            <a:pathLst>
              <a:path w="283209" h="283210">
                <a:moveTo>
                  <a:pt x="141249" y="0"/>
                </a:moveTo>
                <a:lnTo>
                  <a:pt x="0" y="141236"/>
                </a:lnTo>
                <a:lnTo>
                  <a:pt x="141249" y="282600"/>
                </a:lnTo>
                <a:lnTo>
                  <a:pt x="148678" y="275170"/>
                </a:lnTo>
                <a:lnTo>
                  <a:pt x="141249" y="275170"/>
                </a:lnTo>
                <a:lnTo>
                  <a:pt x="7315" y="141236"/>
                </a:lnTo>
                <a:lnTo>
                  <a:pt x="141249" y="7315"/>
                </a:lnTo>
                <a:lnTo>
                  <a:pt x="148570" y="7315"/>
                </a:lnTo>
                <a:lnTo>
                  <a:pt x="141249" y="0"/>
                </a:lnTo>
                <a:close/>
              </a:path>
              <a:path w="283209" h="283210">
                <a:moveTo>
                  <a:pt x="148570" y="7315"/>
                </a:moveTo>
                <a:lnTo>
                  <a:pt x="141249" y="7315"/>
                </a:lnTo>
                <a:lnTo>
                  <a:pt x="275183" y="141236"/>
                </a:lnTo>
                <a:lnTo>
                  <a:pt x="141249" y="275170"/>
                </a:lnTo>
                <a:lnTo>
                  <a:pt x="148678" y="275170"/>
                </a:lnTo>
                <a:lnTo>
                  <a:pt x="282600" y="141236"/>
                </a:lnTo>
                <a:lnTo>
                  <a:pt x="148570" y="7315"/>
                </a:lnTo>
                <a:close/>
              </a:path>
            </a:pathLst>
          </a:custGeom>
          <a:solidFill>
            <a:srgbClr val="212B3D"/>
          </a:solidFill>
        </p:spPr>
        <p:txBody>
          <a:bodyPr wrap="square" lIns="0" tIns="0" rIns="0" bIns="0" rtlCol="0"/>
          <a:lstStyle/>
          <a:p>
            <a:endParaRPr/>
          </a:p>
        </p:txBody>
      </p:sp>
      <p:sp>
        <p:nvSpPr>
          <p:cNvPr id="15" name="object 15"/>
          <p:cNvSpPr/>
          <p:nvPr/>
        </p:nvSpPr>
        <p:spPr>
          <a:xfrm>
            <a:off x="8783018" y="5920547"/>
            <a:ext cx="158115" cy="103505"/>
          </a:xfrm>
          <a:custGeom>
            <a:avLst/>
            <a:gdLst/>
            <a:ahLst/>
            <a:cxnLst/>
            <a:rect l="l" t="t" r="r" b="b"/>
            <a:pathLst>
              <a:path w="158115" h="103504">
                <a:moveTo>
                  <a:pt x="130771" y="0"/>
                </a:moveTo>
                <a:lnTo>
                  <a:pt x="0" y="0"/>
                </a:lnTo>
                <a:lnTo>
                  <a:pt x="0" y="103009"/>
                </a:lnTo>
                <a:lnTo>
                  <a:pt x="128727" y="103009"/>
                </a:lnTo>
                <a:lnTo>
                  <a:pt x="142319" y="101400"/>
                </a:lnTo>
                <a:lnTo>
                  <a:pt x="151371" y="96326"/>
                </a:lnTo>
                <a:lnTo>
                  <a:pt x="156412" y="87418"/>
                </a:lnTo>
                <a:lnTo>
                  <a:pt x="157123" y="81457"/>
                </a:lnTo>
                <a:lnTo>
                  <a:pt x="24993" y="81457"/>
                </a:lnTo>
                <a:lnTo>
                  <a:pt x="24993" y="62395"/>
                </a:lnTo>
                <a:lnTo>
                  <a:pt x="155452" y="62395"/>
                </a:lnTo>
                <a:lnTo>
                  <a:pt x="152830" y="57592"/>
                </a:lnTo>
                <a:lnTo>
                  <a:pt x="146407" y="53010"/>
                </a:lnTo>
                <a:lnTo>
                  <a:pt x="137426" y="50812"/>
                </a:lnTo>
                <a:lnTo>
                  <a:pt x="137426" y="50152"/>
                </a:lnTo>
                <a:lnTo>
                  <a:pt x="148256" y="46956"/>
                </a:lnTo>
                <a:lnTo>
                  <a:pt x="154473" y="41702"/>
                </a:lnTo>
                <a:lnTo>
                  <a:pt x="154798" y="40894"/>
                </a:lnTo>
                <a:lnTo>
                  <a:pt x="24993" y="40894"/>
                </a:lnTo>
                <a:lnTo>
                  <a:pt x="24993" y="21551"/>
                </a:lnTo>
                <a:lnTo>
                  <a:pt x="157419" y="21551"/>
                </a:lnTo>
                <a:lnTo>
                  <a:pt x="156521" y="14214"/>
                </a:lnTo>
                <a:lnTo>
                  <a:pt x="151831" y="6110"/>
                </a:lnTo>
                <a:lnTo>
                  <a:pt x="143412" y="1475"/>
                </a:lnTo>
                <a:lnTo>
                  <a:pt x="130771" y="0"/>
                </a:lnTo>
                <a:close/>
              </a:path>
              <a:path w="158115" h="103504">
                <a:moveTo>
                  <a:pt x="155452" y="62395"/>
                </a:moveTo>
                <a:lnTo>
                  <a:pt x="132994" y="62395"/>
                </a:lnTo>
                <a:lnTo>
                  <a:pt x="132994" y="81457"/>
                </a:lnTo>
                <a:lnTo>
                  <a:pt x="157123" y="81457"/>
                </a:lnTo>
                <a:lnTo>
                  <a:pt x="157975" y="74307"/>
                </a:lnTo>
                <a:lnTo>
                  <a:pt x="156688" y="64659"/>
                </a:lnTo>
                <a:lnTo>
                  <a:pt x="155452" y="62395"/>
                </a:lnTo>
                <a:close/>
              </a:path>
              <a:path w="158115" h="103504">
                <a:moveTo>
                  <a:pt x="157419" y="21551"/>
                </a:moveTo>
                <a:lnTo>
                  <a:pt x="132994" y="21551"/>
                </a:lnTo>
                <a:lnTo>
                  <a:pt x="132994" y="40894"/>
                </a:lnTo>
                <a:lnTo>
                  <a:pt x="154798" y="40894"/>
                </a:lnTo>
                <a:lnTo>
                  <a:pt x="157304" y="34659"/>
                </a:lnTo>
                <a:lnTo>
                  <a:pt x="157975" y="26098"/>
                </a:lnTo>
                <a:lnTo>
                  <a:pt x="157419" y="21551"/>
                </a:lnTo>
                <a:close/>
              </a:path>
            </a:pathLst>
          </a:custGeom>
          <a:solidFill>
            <a:srgbClr val="212B3D"/>
          </a:solidFill>
        </p:spPr>
        <p:txBody>
          <a:bodyPr wrap="square" lIns="0" tIns="0" rIns="0" bIns="0" rtlCol="0"/>
          <a:lstStyle/>
          <a:p>
            <a:endParaRPr/>
          </a:p>
        </p:txBody>
      </p:sp>
      <p:sp>
        <p:nvSpPr>
          <p:cNvPr id="16" name="object 16"/>
          <p:cNvSpPr/>
          <p:nvPr/>
        </p:nvSpPr>
        <p:spPr>
          <a:xfrm>
            <a:off x="8956179" y="6012800"/>
            <a:ext cx="144145" cy="0"/>
          </a:xfrm>
          <a:custGeom>
            <a:avLst/>
            <a:gdLst/>
            <a:ahLst/>
            <a:cxnLst/>
            <a:rect l="l" t="t" r="r" b="b"/>
            <a:pathLst>
              <a:path w="144145">
                <a:moveTo>
                  <a:pt x="0" y="0"/>
                </a:moveTo>
                <a:lnTo>
                  <a:pt x="143687" y="0"/>
                </a:lnTo>
              </a:path>
            </a:pathLst>
          </a:custGeom>
          <a:ln w="21590">
            <a:solidFill>
              <a:srgbClr val="212B3D"/>
            </a:solidFill>
          </a:ln>
        </p:spPr>
        <p:txBody>
          <a:bodyPr wrap="square" lIns="0" tIns="0" rIns="0" bIns="0" rtlCol="0"/>
          <a:lstStyle/>
          <a:p>
            <a:endParaRPr/>
          </a:p>
        </p:txBody>
      </p:sp>
      <p:sp>
        <p:nvSpPr>
          <p:cNvPr id="17" name="object 17"/>
          <p:cNvSpPr/>
          <p:nvPr/>
        </p:nvSpPr>
        <p:spPr>
          <a:xfrm>
            <a:off x="8956179" y="5920725"/>
            <a:ext cx="25400" cy="81280"/>
          </a:xfrm>
          <a:custGeom>
            <a:avLst/>
            <a:gdLst/>
            <a:ahLst/>
            <a:cxnLst/>
            <a:rect l="l" t="t" r="r" b="b"/>
            <a:pathLst>
              <a:path w="25400" h="81279">
                <a:moveTo>
                  <a:pt x="0" y="81279"/>
                </a:moveTo>
                <a:lnTo>
                  <a:pt x="24993" y="81279"/>
                </a:lnTo>
                <a:lnTo>
                  <a:pt x="24993" y="0"/>
                </a:lnTo>
                <a:lnTo>
                  <a:pt x="0" y="0"/>
                </a:lnTo>
                <a:lnTo>
                  <a:pt x="0" y="81279"/>
                </a:lnTo>
                <a:close/>
              </a:path>
            </a:pathLst>
          </a:custGeom>
          <a:solidFill>
            <a:srgbClr val="212B3D"/>
          </a:solidFill>
        </p:spPr>
        <p:txBody>
          <a:bodyPr wrap="square" lIns="0" tIns="0" rIns="0" bIns="0" rtlCol="0"/>
          <a:lstStyle/>
          <a:p>
            <a:endParaRPr/>
          </a:p>
        </p:txBody>
      </p:sp>
      <p:sp>
        <p:nvSpPr>
          <p:cNvPr id="18" name="object 18"/>
          <p:cNvSpPr/>
          <p:nvPr/>
        </p:nvSpPr>
        <p:spPr>
          <a:xfrm>
            <a:off x="9112500" y="5920552"/>
            <a:ext cx="162560" cy="103505"/>
          </a:xfrm>
          <a:custGeom>
            <a:avLst/>
            <a:gdLst/>
            <a:ahLst/>
            <a:cxnLst/>
            <a:rect l="l" t="t" r="r" b="b"/>
            <a:pathLst>
              <a:path w="162559" h="103504">
                <a:moveTo>
                  <a:pt x="137147" y="0"/>
                </a:moveTo>
                <a:lnTo>
                  <a:pt x="24993" y="0"/>
                </a:lnTo>
                <a:lnTo>
                  <a:pt x="14380" y="1504"/>
                </a:lnTo>
                <a:lnTo>
                  <a:pt x="6534" y="5808"/>
                </a:lnTo>
                <a:lnTo>
                  <a:pt x="1669" y="12596"/>
                </a:lnTo>
                <a:lnTo>
                  <a:pt x="0" y="21551"/>
                </a:lnTo>
                <a:lnTo>
                  <a:pt x="0" y="81457"/>
                </a:lnTo>
                <a:lnTo>
                  <a:pt x="1669" y="90434"/>
                </a:lnTo>
                <a:lnTo>
                  <a:pt x="6534" y="97220"/>
                </a:lnTo>
                <a:lnTo>
                  <a:pt x="14380" y="101512"/>
                </a:lnTo>
                <a:lnTo>
                  <a:pt x="24993" y="103009"/>
                </a:lnTo>
                <a:lnTo>
                  <a:pt x="137147" y="103009"/>
                </a:lnTo>
                <a:lnTo>
                  <a:pt x="147760" y="101512"/>
                </a:lnTo>
                <a:lnTo>
                  <a:pt x="155606" y="97220"/>
                </a:lnTo>
                <a:lnTo>
                  <a:pt x="160471" y="90434"/>
                </a:lnTo>
                <a:lnTo>
                  <a:pt x="162140" y="81457"/>
                </a:lnTo>
                <a:lnTo>
                  <a:pt x="24930" y="81457"/>
                </a:lnTo>
                <a:lnTo>
                  <a:pt x="24930" y="21551"/>
                </a:lnTo>
                <a:lnTo>
                  <a:pt x="162140" y="21551"/>
                </a:lnTo>
                <a:lnTo>
                  <a:pt x="160471" y="12596"/>
                </a:lnTo>
                <a:lnTo>
                  <a:pt x="155606" y="5808"/>
                </a:lnTo>
                <a:lnTo>
                  <a:pt x="147760" y="1504"/>
                </a:lnTo>
                <a:lnTo>
                  <a:pt x="137147" y="0"/>
                </a:lnTo>
                <a:close/>
              </a:path>
              <a:path w="162559" h="103504">
                <a:moveTo>
                  <a:pt x="162140" y="21551"/>
                </a:moveTo>
                <a:lnTo>
                  <a:pt x="137096" y="21551"/>
                </a:lnTo>
                <a:lnTo>
                  <a:pt x="137147" y="81457"/>
                </a:lnTo>
                <a:lnTo>
                  <a:pt x="162140" y="81457"/>
                </a:lnTo>
                <a:lnTo>
                  <a:pt x="162140" y="21551"/>
                </a:lnTo>
                <a:close/>
              </a:path>
            </a:pathLst>
          </a:custGeom>
          <a:solidFill>
            <a:srgbClr val="212B3D"/>
          </a:solidFill>
        </p:spPr>
        <p:txBody>
          <a:bodyPr wrap="square" lIns="0" tIns="0" rIns="0" bIns="0" rtlCol="0"/>
          <a:lstStyle/>
          <a:p>
            <a:endParaRPr/>
          </a:p>
        </p:txBody>
      </p:sp>
      <p:sp>
        <p:nvSpPr>
          <p:cNvPr id="19" name="object 19"/>
          <p:cNvSpPr/>
          <p:nvPr/>
        </p:nvSpPr>
        <p:spPr>
          <a:xfrm>
            <a:off x="9289881" y="5920548"/>
            <a:ext cx="154940" cy="103505"/>
          </a:xfrm>
          <a:custGeom>
            <a:avLst/>
            <a:gdLst/>
            <a:ahLst/>
            <a:cxnLst/>
            <a:rect l="l" t="t" r="r" b="b"/>
            <a:pathLst>
              <a:path w="154940" h="103504">
                <a:moveTo>
                  <a:pt x="154368" y="81457"/>
                </a:moveTo>
                <a:lnTo>
                  <a:pt x="0" y="81457"/>
                </a:lnTo>
                <a:lnTo>
                  <a:pt x="1667" y="90434"/>
                </a:lnTo>
                <a:lnTo>
                  <a:pt x="6527" y="97220"/>
                </a:lnTo>
                <a:lnTo>
                  <a:pt x="14369" y="101512"/>
                </a:lnTo>
                <a:lnTo>
                  <a:pt x="24980" y="103009"/>
                </a:lnTo>
                <a:lnTo>
                  <a:pt x="154368" y="103009"/>
                </a:lnTo>
                <a:lnTo>
                  <a:pt x="154368" y="81457"/>
                </a:lnTo>
                <a:close/>
              </a:path>
              <a:path w="154940" h="103504">
                <a:moveTo>
                  <a:pt x="154432" y="0"/>
                </a:moveTo>
                <a:lnTo>
                  <a:pt x="25044" y="0"/>
                </a:lnTo>
                <a:lnTo>
                  <a:pt x="14431" y="1506"/>
                </a:lnTo>
                <a:lnTo>
                  <a:pt x="6584" y="5813"/>
                </a:lnTo>
                <a:lnTo>
                  <a:pt x="1720" y="12601"/>
                </a:lnTo>
                <a:lnTo>
                  <a:pt x="50" y="21551"/>
                </a:lnTo>
                <a:lnTo>
                  <a:pt x="50" y="81457"/>
                </a:lnTo>
                <a:lnTo>
                  <a:pt x="24980" y="81457"/>
                </a:lnTo>
                <a:lnTo>
                  <a:pt x="24980" y="21551"/>
                </a:lnTo>
                <a:lnTo>
                  <a:pt x="154432" y="21551"/>
                </a:lnTo>
                <a:lnTo>
                  <a:pt x="154432" y="0"/>
                </a:lnTo>
                <a:close/>
              </a:path>
            </a:pathLst>
          </a:custGeom>
          <a:solidFill>
            <a:srgbClr val="212B3D"/>
          </a:solidFill>
        </p:spPr>
        <p:txBody>
          <a:bodyPr wrap="square" lIns="0" tIns="0" rIns="0" bIns="0" rtlCol="0"/>
          <a:lstStyle/>
          <a:p>
            <a:endParaRPr/>
          </a:p>
        </p:txBody>
      </p:sp>
      <p:sp>
        <p:nvSpPr>
          <p:cNvPr id="20" name="object 20"/>
          <p:cNvSpPr/>
          <p:nvPr/>
        </p:nvSpPr>
        <p:spPr>
          <a:xfrm>
            <a:off x="9457560" y="5920547"/>
            <a:ext cx="166370" cy="103505"/>
          </a:xfrm>
          <a:custGeom>
            <a:avLst/>
            <a:gdLst/>
            <a:ahLst/>
            <a:cxnLst/>
            <a:rect l="l" t="t" r="r" b="b"/>
            <a:pathLst>
              <a:path w="166370" h="103504">
                <a:moveTo>
                  <a:pt x="24930" y="0"/>
                </a:moveTo>
                <a:lnTo>
                  <a:pt x="0" y="0"/>
                </a:lnTo>
                <a:lnTo>
                  <a:pt x="0" y="103009"/>
                </a:lnTo>
                <a:lnTo>
                  <a:pt x="24930" y="103009"/>
                </a:lnTo>
                <a:lnTo>
                  <a:pt x="24930" y="58013"/>
                </a:lnTo>
                <a:lnTo>
                  <a:pt x="71445" y="58013"/>
                </a:lnTo>
                <a:lnTo>
                  <a:pt x="55079" y="50253"/>
                </a:lnTo>
                <a:lnTo>
                  <a:pt x="72008" y="42392"/>
                </a:lnTo>
                <a:lnTo>
                  <a:pt x="24930" y="42392"/>
                </a:lnTo>
                <a:lnTo>
                  <a:pt x="24930" y="0"/>
                </a:lnTo>
                <a:close/>
              </a:path>
              <a:path w="166370" h="103504">
                <a:moveTo>
                  <a:pt x="71445" y="58013"/>
                </a:moveTo>
                <a:lnTo>
                  <a:pt x="24930" y="58013"/>
                </a:lnTo>
                <a:lnTo>
                  <a:pt x="119913" y="103009"/>
                </a:lnTo>
                <a:lnTo>
                  <a:pt x="166344" y="103009"/>
                </a:lnTo>
                <a:lnTo>
                  <a:pt x="71445" y="58013"/>
                </a:lnTo>
                <a:close/>
              </a:path>
              <a:path w="166370" h="103504">
                <a:moveTo>
                  <a:pt x="163296" y="0"/>
                </a:moveTo>
                <a:lnTo>
                  <a:pt x="116077" y="0"/>
                </a:lnTo>
                <a:lnTo>
                  <a:pt x="24930" y="42392"/>
                </a:lnTo>
                <a:lnTo>
                  <a:pt x="72008" y="42392"/>
                </a:lnTo>
                <a:lnTo>
                  <a:pt x="163296" y="0"/>
                </a:lnTo>
                <a:close/>
              </a:path>
            </a:pathLst>
          </a:custGeom>
          <a:solidFill>
            <a:srgbClr val="212B3D"/>
          </a:solidFill>
        </p:spPr>
        <p:txBody>
          <a:bodyPr wrap="square" lIns="0" tIns="0" rIns="0" bIns="0" rtlCol="0"/>
          <a:lstStyle/>
          <a:p>
            <a:endParaRPr/>
          </a:p>
        </p:txBody>
      </p:sp>
      <p:sp>
        <p:nvSpPr>
          <p:cNvPr id="21" name="object 21"/>
          <p:cNvSpPr/>
          <p:nvPr/>
        </p:nvSpPr>
        <p:spPr>
          <a:xfrm>
            <a:off x="9667011" y="5920552"/>
            <a:ext cx="348881" cy="10304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8687" y="1891989"/>
            <a:ext cx="117602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5293D"/>
                </a:solidFill>
                <a:latin typeface="Futura Std Medium"/>
                <a:cs typeface="Futura Std Medium"/>
              </a:rPr>
              <a:t>Key</a:t>
            </a:r>
            <a:r>
              <a:rPr sz="1800" spc="-80" dirty="0">
                <a:solidFill>
                  <a:srgbClr val="15293D"/>
                </a:solidFill>
                <a:latin typeface="Futura Std Medium"/>
                <a:cs typeface="Futura Std Medium"/>
              </a:rPr>
              <a:t> </a:t>
            </a:r>
            <a:r>
              <a:rPr sz="1800" spc="-5" dirty="0">
                <a:solidFill>
                  <a:srgbClr val="15293D"/>
                </a:solidFill>
                <a:latin typeface="Futura Std Medium"/>
                <a:cs typeface="Futura Std Medium"/>
              </a:rPr>
              <a:t>Benefits</a:t>
            </a:r>
            <a:endParaRPr sz="1800">
              <a:latin typeface="Futura Std Medium"/>
              <a:cs typeface="Futura Std Medium"/>
            </a:endParaRPr>
          </a:p>
        </p:txBody>
      </p:sp>
      <p:sp>
        <p:nvSpPr>
          <p:cNvPr id="3" name="object 3"/>
          <p:cNvSpPr txBox="1"/>
          <p:nvPr/>
        </p:nvSpPr>
        <p:spPr>
          <a:xfrm>
            <a:off x="6110579" y="2462809"/>
            <a:ext cx="3846195" cy="1684020"/>
          </a:xfrm>
          <a:prstGeom prst="rect">
            <a:avLst/>
          </a:prstGeom>
        </p:spPr>
        <p:txBody>
          <a:bodyPr vert="horz" wrap="square" lIns="0" tIns="12700" rIns="0" bIns="0" rtlCol="0">
            <a:spAutoFit/>
          </a:bodyPr>
          <a:lstStyle/>
          <a:p>
            <a:pPr marL="198755" indent="-153035">
              <a:lnSpc>
                <a:spcPct val="100000"/>
              </a:lnSpc>
              <a:spcBef>
                <a:spcPts val="100"/>
              </a:spcBef>
              <a:buFont typeface="Symbol"/>
              <a:buChar char=""/>
              <a:tabLst>
                <a:tab pos="232410" algn="l"/>
              </a:tabLst>
            </a:pPr>
            <a:r>
              <a:rPr sz="1100" dirty="0">
                <a:solidFill>
                  <a:srgbClr val="15293D"/>
                </a:solidFill>
                <a:latin typeface="Futura Std Medium"/>
                <a:cs typeface="Futura Std Medium"/>
              </a:rPr>
              <a:t>Reduce average costs to insurer due to increased efficiency</a:t>
            </a:r>
            <a:r>
              <a:rPr sz="1100" spc="-95" dirty="0">
                <a:solidFill>
                  <a:srgbClr val="15293D"/>
                </a:solidFill>
                <a:latin typeface="Futura Std Medium"/>
                <a:cs typeface="Futura Std Medium"/>
              </a:rPr>
              <a:t> </a:t>
            </a:r>
            <a:r>
              <a:rPr sz="1100" dirty="0">
                <a:solidFill>
                  <a:srgbClr val="15293D"/>
                </a:solidFill>
                <a:latin typeface="Futura Std Medium"/>
                <a:cs typeface="Futura Std Medium"/>
              </a:rPr>
              <a:t>in</a:t>
            </a:r>
            <a:endParaRPr sz="1100">
              <a:latin typeface="Futura Std Medium"/>
              <a:cs typeface="Futura Std Medium"/>
            </a:endParaRPr>
          </a:p>
          <a:p>
            <a:pPr>
              <a:lnSpc>
                <a:spcPct val="100000"/>
              </a:lnSpc>
              <a:buClr>
                <a:srgbClr val="15293D"/>
              </a:buClr>
              <a:buFont typeface="Symbol"/>
              <a:buChar char=""/>
            </a:pPr>
            <a:endParaRPr sz="1150">
              <a:latin typeface="Times New Roman"/>
              <a:cs typeface="Times New Roman"/>
            </a:endParaRPr>
          </a:p>
          <a:p>
            <a:pPr marL="450215" lvl="1" indent="-110489">
              <a:lnSpc>
                <a:spcPct val="100000"/>
              </a:lnSpc>
              <a:buChar char="–"/>
              <a:tabLst>
                <a:tab pos="450850" algn="l"/>
              </a:tabLst>
            </a:pPr>
            <a:r>
              <a:rPr sz="1100" dirty="0">
                <a:solidFill>
                  <a:srgbClr val="15293D"/>
                </a:solidFill>
                <a:latin typeface="Futura Std Medium"/>
                <a:cs typeface="Futura Std Medium"/>
              </a:rPr>
              <a:t>Claims</a:t>
            </a:r>
            <a:r>
              <a:rPr sz="1100" spc="-5" dirty="0">
                <a:solidFill>
                  <a:srgbClr val="15293D"/>
                </a:solidFill>
                <a:latin typeface="Futura Std Medium"/>
                <a:cs typeface="Futura Std Medium"/>
              </a:rPr>
              <a:t> </a:t>
            </a:r>
            <a:r>
              <a:rPr sz="1100" dirty="0">
                <a:solidFill>
                  <a:srgbClr val="15293D"/>
                </a:solidFill>
                <a:latin typeface="Futura Std Medium"/>
                <a:cs typeface="Futura Std Medium"/>
              </a:rPr>
              <a:t>administration</a:t>
            </a:r>
            <a:endParaRPr sz="1100">
              <a:latin typeface="Futura Std Medium"/>
              <a:cs typeface="Futura Std Medium"/>
            </a:endParaRPr>
          </a:p>
          <a:p>
            <a:pPr marL="450215" lvl="1" indent="-110489">
              <a:lnSpc>
                <a:spcPct val="100000"/>
              </a:lnSpc>
              <a:spcBef>
                <a:spcPts val="525"/>
              </a:spcBef>
              <a:buChar char="–"/>
              <a:tabLst>
                <a:tab pos="450850" algn="l"/>
              </a:tabLst>
            </a:pPr>
            <a:r>
              <a:rPr sz="1100" dirty="0">
                <a:solidFill>
                  <a:srgbClr val="15293D"/>
                </a:solidFill>
                <a:latin typeface="Futura Std Medium"/>
                <a:cs typeface="Futura Std Medium"/>
              </a:rPr>
              <a:t>Damages from fraud and fraud</a:t>
            </a:r>
            <a:r>
              <a:rPr sz="1100" spc="-20" dirty="0">
                <a:solidFill>
                  <a:srgbClr val="15293D"/>
                </a:solidFill>
                <a:latin typeface="Futura Std Medium"/>
                <a:cs typeface="Futura Std Medium"/>
              </a:rPr>
              <a:t> </a:t>
            </a:r>
            <a:r>
              <a:rPr sz="1100" dirty="0">
                <a:solidFill>
                  <a:srgbClr val="15293D"/>
                </a:solidFill>
                <a:latin typeface="Futura Std Medium"/>
                <a:cs typeface="Futura Std Medium"/>
              </a:rPr>
              <a:t>detection</a:t>
            </a:r>
            <a:endParaRPr sz="1100">
              <a:latin typeface="Futura Std Medium"/>
              <a:cs typeface="Futura Std Medium"/>
            </a:endParaRPr>
          </a:p>
          <a:p>
            <a:pPr lvl="1">
              <a:lnSpc>
                <a:spcPct val="100000"/>
              </a:lnSpc>
              <a:spcBef>
                <a:spcPts val="5"/>
              </a:spcBef>
              <a:buClr>
                <a:srgbClr val="15293D"/>
              </a:buClr>
              <a:buFont typeface="Futura Std Medium"/>
              <a:buChar char="–"/>
            </a:pPr>
            <a:endParaRPr sz="1550">
              <a:latin typeface="Times New Roman"/>
              <a:cs typeface="Times New Roman"/>
            </a:endParaRPr>
          </a:p>
          <a:p>
            <a:pPr marL="198755" marR="633730" indent="-186055">
              <a:lnSpc>
                <a:spcPct val="100000"/>
              </a:lnSpc>
              <a:buFont typeface="Symbol"/>
              <a:buChar char=""/>
              <a:tabLst>
                <a:tab pos="199390" algn="l"/>
              </a:tabLst>
            </a:pPr>
            <a:r>
              <a:rPr sz="1100" dirty="0">
                <a:solidFill>
                  <a:srgbClr val="15293D"/>
                </a:solidFill>
                <a:latin typeface="Futura Std Medium"/>
                <a:cs typeface="Futura Std Medium"/>
              </a:rPr>
              <a:t>Improve identification of claim events and</a:t>
            </a:r>
            <a:r>
              <a:rPr sz="1100" spc="-100" dirty="0">
                <a:solidFill>
                  <a:srgbClr val="15293D"/>
                </a:solidFill>
                <a:latin typeface="Futura Std Medium"/>
                <a:cs typeface="Futura Std Medium"/>
              </a:rPr>
              <a:t> </a:t>
            </a:r>
            <a:r>
              <a:rPr sz="1100" dirty="0">
                <a:solidFill>
                  <a:srgbClr val="15293D"/>
                </a:solidFill>
                <a:latin typeface="Futura Std Medium"/>
                <a:cs typeface="Futura Std Medium"/>
              </a:rPr>
              <a:t>therefore  expedite claim</a:t>
            </a:r>
            <a:r>
              <a:rPr sz="1100" spc="-10" dirty="0">
                <a:solidFill>
                  <a:srgbClr val="15293D"/>
                </a:solidFill>
                <a:latin typeface="Futura Std Medium"/>
                <a:cs typeface="Futura Std Medium"/>
              </a:rPr>
              <a:t> </a:t>
            </a:r>
            <a:r>
              <a:rPr sz="1100" dirty="0">
                <a:solidFill>
                  <a:srgbClr val="15293D"/>
                </a:solidFill>
                <a:latin typeface="Futura Std Medium"/>
                <a:cs typeface="Futura Std Medium"/>
              </a:rPr>
              <a:t>processing</a:t>
            </a:r>
            <a:endParaRPr sz="1100">
              <a:latin typeface="Futura Std Medium"/>
              <a:cs typeface="Futura Std Medium"/>
            </a:endParaRPr>
          </a:p>
          <a:p>
            <a:pPr>
              <a:lnSpc>
                <a:spcPct val="100000"/>
              </a:lnSpc>
              <a:spcBef>
                <a:spcPts val="5"/>
              </a:spcBef>
              <a:buClr>
                <a:srgbClr val="15293D"/>
              </a:buClr>
              <a:buFont typeface="Symbol"/>
              <a:buChar char=""/>
            </a:pPr>
            <a:endParaRPr sz="1300">
              <a:latin typeface="Times New Roman"/>
              <a:cs typeface="Times New Roman"/>
            </a:endParaRPr>
          </a:p>
          <a:p>
            <a:pPr marL="198755" indent="-186055">
              <a:lnSpc>
                <a:spcPct val="100000"/>
              </a:lnSpc>
              <a:buFont typeface="Symbol"/>
              <a:buChar char=""/>
              <a:tabLst>
                <a:tab pos="199390" algn="l"/>
              </a:tabLst>
            </a:pPr>
            <a:r>
              <a:rPr sz="1100" dirty="0">
                <a:solidFill>
                  <a:srgbClr val="15293D"/>
                </a:solidFill>
                <a:latin typeface="Futura Std Medium"/>
                <a:cs typeface="Futura Std Medium"/>
              </a:rPr>
              <a:t>Potential reduction in premiums thanks to</a:t>
            </a:r>
            <a:r>
              <a:rPr sz="1100" spc="-25" dirty="0">
                <a:solidFill>
                  <a:srgbClr val="15293D"/>
                </a:solidFill>
                <a:latin typeface="Futura Std Medium"/>
                <a:cs typeface="Futura Std Medium"/>
              </a:rPr>
              <a:t> </a:t>
            </a:r>
            <a:r>
              <a:rPr sz="1100" dirty="0">
                <a:solidFill>
                  <a:srgbClr val="15293D"/>
                </a:solidFill>
                <a:latin typeface="Futura Std Medium"/>
                <a:cs typeface="Futura Std Medium"/>
              </a:rPr>
              <a:t>lower</a:t>
            </a:r>
            <a:endParaRPr sz="1100">
              <a:latin typeface="Futura Std Medium"/>
              <a:cs typeface="Futura Std Medium"/>
            </a:endParaRPr>
          </a:p>
        </p:txBody>
      </p:sp>
      <p:sp>
        <p:nvSpPr>
          <p:cNvPr id="4" name="object 4"/>
          <p:cNvSpPr txBox="1"/>
          <p:nvPr/>
        </p:nvSpPr>
        <p:spPr>
          <a:xfrm>
            <a:off x="6296837" y="4121162"/>
            <a:ext cx="33972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15293D"/>
                </a:solidFill>
                <a:latin typeface="Futura Std Medium"/>
                <a:cs typeface="Futura Std Medium"/>
              </a:rPr>
              <a:t>fraud</a:t>
            </a:r>
            <a:endParaRPr sz="1100">
              <a:latin typeface="Futura Std Medium"/>
              <a:cs typeface="Futura Std Medium"/>
            </a:endParaRPr>
          </a:p>
        </p:txBody>
      </p:sp>
      <p:sp>
        <p:nvSpPr>
          <p:cNvPr id="5" name="object 5"/>
          <p:cNvSpPr txBox="1"/>
          <p:nvPr/>
        </p:nvSpPr>
        <p:spPr>
          <a:xfrm>
            <a:off x="635304" y="1894077"/>
            <a:ext cx="3094355" cy="1666239"/>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Futura Std Book"/>
                <a:cs typeface="Futura Std Book"/>
              </a:rPr>
              <a:t>Insurance</a:t>
            </a:r>
            <a:endParaRPr sz="2400">
              <a:latin typeface="Futura Std Book"/>
              <a:cs typeface="Futura Std Book"/>
            </a:endParaRPr>
          </a:p>
          <a:p>
            <a:pPr marL="20320">
              <a:lnSpc>
                <a:spcPct val="100000"/>
              </a:lnSpc>
              <a:spcBef>
                <a:spcPts val="1555"/>
              </a:spcBef>
            </a:pPr>
            <a:r>
              <a:rPr sz="1100" dirty="0">
                <a:solidFill>
                  <a:srgbClr val="FFFFFF"/>
                </a:solidFill>
                <a:latin typeface="Futura Std Medium"/>
                <a:cs typeface="Futura Std Medium"/>
              </a:rPr>
              <a:t>Leverage blockchain for information about</a:t>
            </a:r>
            <a:r>
              <a:rPr sz="1100" spc="-65" dirty="0">
                <a:solidFill>
                  <a:srgbClr val="FFFFFF"/>
                </a:solidFill>
                <a:latin typeface="Futura Std Medium"/>
                <a:cs typeface="Futura Std Medium"/>
              </a:rPr>
              <a:t> </a:t>
            </a:r>
            <a:r>
              <a:rPr sz="1100" dirty="0">
                <a:solidFill>
                  <a:srgbClr val="FFFFFF"/>
                </a:solidFill>
                <a:latin typeface="Futura Std Medium"/>
                <a:cs typeface="Futura Std Medium"/>
              </a:rPr>
              <a:t>insured</a:t>
            </a:r>
            <a:endParaRPr sz="1100">
              <a:latin typeface="Futura Std Medium"/>
              <a:cs typeface="Futura Std Medium"/>
            </a:endParaRPr>
          </a:p>
          <a:p>
            <a:pPr marL="20320">
              <a:lnSpc>
                <a:spcPct val="100000"/>
              </a:lnSpc>
              <a:spcBef>
                <a:spcPts val="480"/>
              </a:spcBef>
            </a:pPr>
            <a:r>
              <a:rPr sz="1100" dirty="0">
                <a:solidFill>
                  <a:srgbClr val="FFFFFF"/>
                </a:solidFill>
                <a:latin typeface="Futura Std Medium"/>
                <a:cs typeface="Futura Std Medium"/>
              </a:rPr>
              <a:t>objects and events in order to fight</a:t>
            </a:r>
            <a:r>
              <a:rPr sz="1100" spc="-30" dirty="0">
                <a:solidFill>
                  <a:srgbClr val="FFFFFF"/>
                </a:solidFill>
                <a:latin typeface="Futura Std Medium"/>
                <a:cs typeface="Futura Std Medium"/>
              </a:rPr>
              <a:t> </a:t>
            </a:r>
            <a:r>
              <a:rPr sz="1100" dirty="0">
                <a:solidFill>
                  <a:srgbClr val="FFFFFF"/>
                </a:solidFill>
                <a:latin typeface="Futura Std Medium"/>
                <a:cs typeface="Futura Std Medium"/>
              </a:rPr>
              <a:t>fraud</a:t>
            </a:r>
            <a:endParaRPr sz="1100">
              <a:latin typeface="Futura Std Medium"/>
              <a:cs typeface="Futura Std Medium"/>
            </a:endParaRPr>
          </a:p>
          <a:p>
            <a:pPr>
              <a:lnSpc>
                <a:spcPct val="100000"/>
              </a:lnSpc>
              <a:spcBef>
                <a:spcPts val="35"/>
              </a:spcBef>
            </a:pPr>
            <a:endParaRPr sz="1500">
              <a:latin typeface="Times New Roman"/>
              <a:cs typeface="Times New Roman"/>
            </a:endParaRPr>
          </a:p>
          <a:p>
            <a:pPr marL="20320" marR="5080">
              <a:lnSpc>
                <a:spcPct val="136300"/>
              </a:lnSpc>
            </a:pPr>
            <a:r>
              <a:rPr sz="1100" dirty="0">
                <a:solidFill>
                  <a:srgbClr val="FFFFFF"/>
                </a:solidFill>
                <a:latin typeface="Futura Std Medium"/>
                <a:cs typeface="Futura Std Medium"/>
              </a:rPr>
              <a:t>Automate claims triggering and handling with</a:t>
            </a:r>
            <a:r>
              <a:rPr sz="1100" spc="-100" dirty="0">
                <a:solidFill>
                  <a:srgbClr val="FFFFFF"/>
                </a:solidFill>
                <a:latin typeface="Futura Std Medium"/>
                <a:cs typeface="Futura Std Medium"/>
              </a:rPr>
              <a:t> </a:t>
            </a:r>
            <a:r>
              <a:rPr sz="1100" dirty="0">
                <a:solidFill>
                  <a:srgbClr val="FFFFFF"/>
                </a:solidFill>
                <a:latin typeface="Futura Std Medium"/>
                <a:cs typeface="Futura Std Medium"/>
              </a:rPr>
              <a:t>smart  contracts, and e.g., with sensors</a:t>
            </a:r>
            <a:r>
              <a:rPr sz="1100" spc="-20" dirty="0">
                <a:solidFill>
                  <a:srgbClr val="FFFFFF"/>
                </a:solidFill>
                <a:latin typeface="Futura Std Medium"/>
                <a:cs typeface="Futura Std Medium"/>
              </a:rPr>
              <a:t> </a:t>
            </a:r>
            <a:r>
              <a:rPr sz="1100" dirty="0">
                <a:solidFill>
                  <a:srgbClr val="FFFFFF"/>
                </a:solidFill>
                <a:latin typeface="Futura Std Medium"/>
                <a:cs typeface="Futura Std Medium"/>
              </a:rPr>
              <a:t>(IOT)</a:t>
            </a:r>
            <a:endParaRPr sz="1100">
              <a:latin typeface="Futura Std Medium"/>
              <a:cs typeface="Futura Std Medium"/>
            </a:endParaRPr>
          </a:p>
        </p:txBody>
      </p:sp>
      <p:sp>
        <p:nvSpPr>
          <p:cNvPr id="6" name="object 6"/>
          <p:cNvSpPr/>
          <p:nvPr/>
        </p:nvSpPr>
        <p:spPr>
          <a:xfrm>
            <a:off x="652767" y="1110854"/>
            <a:ext cx="728345" cy="355600"/>
          </a:xfrm>
          <a:custGeom>
            <a:avLst/>
            <a:gdLst/>
            <a:ahLst/>
            <a:cxnLst/>
            <a:rect l="l" t="t" r="r" b="b"/>
            <a:pathLst>
              <a:path w="728344" h="355600">
                <a:moveTo>
                  <a:pt x="549541" y="355307"/>
                </a:moveTo>
                <a:lnTo>
                  <a:pt x="0" y="355307"/>
                </a:lnTo>
                <a:lnTo>
                  <a:pt x="0" y="0"/>
                </a:lnTo>
                <a:lnTo>
                  <a:pt x="728103" y="0"/>
                </a:lnTo>
                <a:lnTo>
                  <a:pt x="728103" y="177660"/>
                </a:lnTo>
              </a:path>
            </a:pathLst>
          </a:custGeom>
          <a:ln w="9525">
            <a:solidFill>
              <a:srgbClr val="FFFFFF"/>
            </a:solidFill>
          </a:ln>
        </p:spPr>
        <p:txBody>
          <a:bodyPr wrap="square" lIns="0" tIns="0" rIns="0" bIns="0" rtlCol="0"/>
          <a:lstStyle/>
          <a:p>
            <a:endParaRPr/>
          </a:p>
        </p:txBody>
      </p:sp>
      <p:sp>
        <p:nvSpPr>
          <p:cNvPr id="7" name="object 7"/>
          <p:cNvSpPr/>
          <p:nvPr/>
        </p:nvSpPr>
        <p:spPr>
          <a:xfrm>
            <a:off x="913828" y="1186216"/>
            <a:ext cx="205968" cy="20458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237145" y="1314232"/>
            <a:ext cx="306070" cy="304165"/>
          </a:xfrm>
          <a:custGeom>
            <a:avLst/>
            <a:gdLst/>
            <a:ahLst/>
            <a:cxnLst/>
            <a:rect l="l" t="t" r="r" b="b"/>
            <a:pathLst>
              <a:path w="306069" h="304165">
                <a:moveTo>
                  <a:pt x="306044" y="151930"/>
                </a:moveTo>
                <a:lnTo>
                  <a:pt x="298244" y="103908"/>
                </a:lnTo>
                <a:lnTo>
                  <a:pt x="276522" y="62202"/>
                </a:lnTo>
                <a:lnTo>
                  <a:pt x="243398" y="29313"/>
                </a:lnTo>
                <a:lnTo>
                  <a:pt x="201391" y="7745"/>
                </a:lnTo>
                <a:lnTo>
                  <a:pt x="153022" y="0"/>
                </a:lnTo>
                <a:lnTo>
                  <a:pt x="104657" y="7745"/>
                </a:lnTo>
                <a:lnTo>
                  <a:pt x="62651" y="29313"/>
                </a:lnTo>
                <a:lnTo>
                  <a:pt x="29526" y="62202"/>
                </a:lnTo>
                <a:lnTo>
                  <a:pt x="7801" y="103908"/>
                </a:lnTo>
                <a:lnTo>
                  <a:pt x="0" y="151930"/>
                </a:lnTo>
                <a:lnTo>
                  <a:pt x="7801" y="199951"/>
                </a:lnTo>
                <a:lnTo>
                  <a:pt x="29526" y="241658"/>
                </a:lnTo>
                <a:lnTo>
                  <a:pt x="62651" y="274546"/>
                </a:lnTo>
                <a:lnTo>
                  <a:pt x="104657" y="296114"/>
                </a:lnTo>
                <a:lnTo>
                  <a:pt x="153022" y="303860"/>
                </a:lnTo>
                <a:lnTo>
                  <a:pt x="201391" y="296114"/>
                </a:lnTo>
                <a:lnTo>
                  <a:pt x="243398" y="274546"/>
                </a:lnTo>
                <a:lnTo>
                  <a:pt x="276522" y="241658"/>
                </a:lnTo>
                <a:lnTo>
                  <a:pt x="298244" y="199951"/>
                </a:lnTo>
                <a:lnTo>
                  <a:pt x="306044" y="151930"/>
                </a:lnTo>
                <a:close/>
              </a:path>
            </a:pathLst>
          </a:custGeom>
          <a:ln w="9525">
            <a:solidFill>
              <a:srgbClr val="FFFFFF"/>
            </a:solidFill>
          </a:ln>
        </p:spPr>
        <p:txBody>
          <a:bodyPr wrap="square" lIns="0" tIns="0" rIns="0" bIns="0" rtlCol="0"/>
          <a:lstStyle/>
          <a:p>
            <a:endParaRPr/>
          </a:p>
        </p:txBody>
      </p:sp>
      <p:sp>
        <p:nvSpPr>
          <p:cNvPr id="9" name="object 9"/>
          <p:cNvSpPr/>
          <p:nvPr/>
        </p:nvSpPr>
        <p:spPr>
          <a:xfrm>
            <a:off x="679691" y="1135569"/>
            <a:ext cx="61594" cy="61594"/>
          </a:xfrm>
          <a:custGeom>
            <a:avLst/>
            <a:gdLst/>
            <a:ahLst/>
            <a:cxnLst/>
            <a:rect l="l" t="t" r="r" b="b"/>
            <a:pathLst>
              <a:path w="61595" h="61594">
                <a:moveTo>
                  <a:pt x="0" y="61087"/>
                </a:moveTo>
                <a:lnTo>
                  <a:pt x="23949" y="56285"/>
                </a:lnTo>
                <a:lnTo>
                  <a:pt x="43503" y="43192"/>
                </a:lnTo>
                <a:lnTo>
                  <a:pt x="56685" y="23775"/>
                </a:lnTo>
                <a:lnTo>
                  <a:pt x="61518" y="0"/>
                </a:lnTo>
              </a:path>
            </a:pathLst>
          </a:custGeom>
          <a:ln w="9525">
            <a:solidFill>
              <a:srgbClr val="FFFFFF"/>
            </a:solidFill>
          </a:ln>
        </p:spPr>
        <p:txBody>
          <a:bodyPr wrap="square" lIns="0" tIns="0" rIns="0" bIns="0" rtlCol="0"/>
          <a:lstStyle/>
          <a:p>
            <a:endParaRPr/>
          </a:p>
        </p:txBody>
      </p:sp>
      <p:sp>
        <p:nvSpPr>
          <p:cNvPr id="10" name="object 10"/>
          <p:cNvSpPr/>
          <p:nvPr/>
        </p:nvSpPr>
        <p:spPr>
          <a:xfrm>
            <a:off x="679691" y="1379409"/>
            <a:ext cx="61594" cy="61594"/>
          </a:xfrm>
          <a:custGeom>
            <a:avLst/>
            <a:gdLst/>
            <a:ahLst/>
            <a:cxnLst/>
            <a:rect l="l" t="t" r="r" b="b"/>
            <a:pathLst>
              <a:path w="61595" h="61594">
                <a:moveTo>
                  <a:pt x="61518" y="61074"/>
                </a:moveTo>
                <a:lnTo>
                  <a:pt x="56685" y="37301"/>
                </a:lnTo>
                <a:lnTo>
                  <a:pt x="43503" y="17887"/>
                </a:lnTo>
                <a:lnTo>
                  <a:pt x="23949" y="4799"/>
                </a:lnTo>
                <a:lnTo>
                  <a:pt x="0" y="0"/>
                </a:lnTo>
              </a:path>
            </a:pathLst>
          </a:custGeom>
          <a:ln w="9525">
            <a:solidFill>
              <a:srgbClr val="FFFFFF"/>
            </a:solidFill>
          </a:ln>
        </p:spPr>
        <p:txBody>
          <a:bodyPr wrap="square" lIns="0" tIns="0" rIns="0" bIns="0" rtlCol="0"/>
          <a:lstStyle/>
          <a:p>
            <a:endParaRPr/>
          </a:p>
        </p:txBody>
      </p:sp>
      <p:sp>
        <p:nvSpPr>
          <p:cNvPr id="11" name="object 11"/>
          <p:cNvSpPr/>
          <p:nvPr/>
        </p:nvSpPr>
        <p:spPr>
          <a:xfrm>
            <a:off x="1291945" y="1135569"/>
            <a:ext cx="61594" cy="61594"/>
          </a:xfrm>
          <a:custGeom>
            <a:avLst/>
            <a:gdLst/>
            <a:ahLst/>
            <a:cxnLst/>
            <a:rect l="l" t="t" r="r" b="b"/>
            <a:pathLst>
              <a:path w="61594" h="61594">
                <a:moveTo>
                  <a:pt x="0" y="0"/>
                </a:moveTo>
                <a:lnTo>
                  <a:pt x="4834" y="23775"/>
                </a:lnTo>
                <a:lnTo>
                  <a:pt x="18019" y="43192"/>
                </a:lnTo>
                <a:lnTo>
                  <a:pt x="37574" y="56285"/>
                </a:lnTo>
                <a:lnTo>
                  <a:pt x="61518" y="61087"/>
                </a:lnTo>
              </a:path>
            </a:pathLst>
          </a:custGeom>
          <a:ln w="9524">
            <a:solidFill>
              <a:srgbClr val="FFFFFF"/>
            </a:solidFill>
          </a:ln>
        </p:spPr>
        <p:txBody>
          <a:bodyPr wrap="square" lIns="0" tIns="0" rIns="0" bIns="0" rtlCol="0"/>
          <a:lstStyle/>
          <a:p>
            <a:endParaRPr/>
          </a:p>
        </p:txBody>
      </p:sp>
      <p:sp>
        <p:nvSpPr>
          <p:cNvPr id="12" name="object 12"/>
          <p:cNvSpPr/>
          <p:nvPr/>
        </p:nvSpPr>
        <p:spPr>
          <a:xfrm>
            <a:off x="710450" y="1071992"/>
            <a:ext cx="612775" cy="0"/>
          </a:xfrm>
          <a:custGeom>
            <a:avLst/>
            <a:gdLst/>
            <a:ahLst/>
            <a:cxnLst/>
            <a:rect l="l" t="t" r="r" b="b"/>
            <a:pathLst>
              <a:path w="612775">
                <a:moveTo>
                  <a:pt x="0" y="0"/>
                </a:moveTo>
                <a:lnTo>
                  <a:pt x="612254" y="0"/>
                </a:lnTo>
              </a:path>
            </a:pathLst>
          </a:custGeom>
          <a:ln w="9525">
            <a:solidFill>
              <a:srgbClr val="FFFFFF"/>
            </a:solidFill>
          </a:ln>
        </p:spPr>
        <p:txBody>
          <a:bodyPr wrap="square" lIns="0" tIns="0" rIns="0" bIns="0" rtlCol="0"/>
          <a:lstStyle/>
          <a:p>
            <a:endParaRPr/>
          </a:p>
        </p:txBody>
      </p:sp>
      <p:sp>
        <p:nvSpPr>
          <p:cNvPr id="13" name="object 13"/>
          <p:cNvSpPr/>
          <p:nvPr/>
        </p:nvSpPr>
        <p:spPr>
          <a:xfrm>
            <a:off x="1390167" y="1350237"/>
            <a:ext cx="57785" cy="173355"/>
          </a:xfrm>
          <a:custGeom>
            <a:avLst/>
            <a:gdLst/>
            <a:ahLst/>
            <a:cxnLst/>
            <a:rect l="l" t="t" r="r" b="b"/>
            <a:pathLst>
              <a:path w="57784" h="173355">
                <a:moveTo>
                  <a:pt x="0" y="0"/>
                </a:moveTo>
                <a:lnTo>
                  <a:pt x="0" y="115925"/>
                </a:lnTo>
                <a:lnTo>
                  <a:pt x="57619" y="173126"/>
                </a:lnTo>
              </a:path>
            </a:pathLst>
          </a:custGeom>
          <a:ln w="9525">
            <a:solidFill>
              <a:srgbClr val="FFFFFF"/>
            </a:solidFill>
          </a:ln>
        </p:spPr>
        <p:txBody>
          <a:bodyPr wrap="square" lIns="0" tIns="0" rIns="0" bIns="0" rtlCol="0"/>
          <a:lstStyle/>
          <a:p>
            <a:endParaRPr/>
          </a:p>
        </p:txBody>
      </p:sp>
      <p:sp>
        <p:nvSpPr>
          <p:cNvPr id="14" name="object 14"/>
          <p:cNvSpPr txBox="1">
            <a:spLocks noGrp="1"/>
          </p:cNvSpPr>
          <p:nvPr>
            <p:ph type="title"/>
          </p:nvPr>
        </p:nvSpPr>
        <p:spPr>
          <a:prstGeom prst="rect">
            <a:avLst/>
          </a:prstGeom>
        </p:spPr>
        <p:txBody>
          <a:bodyPr vert="horz" wrap="square" lIns="0" tIns="12700" rIns="0" bIns="0" rtlCol="0">
            <a:spAutoFit/>
          </a:bodyPr>
          <a:lstStyle/>
          <a:p>
            <a:pPr marL="7258684">
              <a:lnSpc>
                <a:spcPct val="100000"/>
              </a:lnSpc>
              <a:spcBef>
                <a:spcPts val="100"/>
              </a:spcBef>
            </a:pPr>
            <a:r>
              <a:rPr dirty="0"/>
              <a:t>Potential Use</a:t>
            </a:r>
            <a:r>
              <a:rPr spc="-95" dirty="0"/>
              <a:t> </a:t>
            </a:r>
            <a:r>
              <a:rPr dirty="0"/>
              <a:t>Cases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3" name="object 3"/>
          <p:cNvSpPr/>
          <p:nvPr/>
        </p:nvSpPr>
        <p:spPr>
          <a:xfrm>
            <a:off x="3239999" y="0"/>
            <a:ext cx="0" cy="1798955"/>
          </a:xfrm>
          <a:custGeom>
            <a:avLst/>
            <a:gdLst/>
            <a:ahLst/>
            <a:cxnLst/>
            <a:rect l="l" t="t" r="r" b="b"/>
            <a:pathLst>
              <a:path h="1798955">
                <a:moveTo>
                  <a:pt x="0" y="0"/>
                </a:moveTo>
                <a:lnTo>
                  <a:pt x="0" y="1798412"/>
                </a:lnTo>
              </a:path>
            </a:pathLst>
          </a:custGeom>
          <a:ln w="6350">
            <a:solidFill>
              <a:srgbClr val="F8F8F8"/>
            </a:solidFill>
          </a:ln>
        </p:spPr>
        <p:txBody>
          <a:bodyPr wrap="square" lIns="0" tIns="0" rIns="0" bIns="0" rtlCol="0"/>
          <a:lstStyle/>
          <a:p>
            <a:endParaRPr/>
          </a:p>
        </p:txBody>
      </p:sp>
      <p:sp>
        <p:nvSpPr>
          <p:cNvPr id="4" name="object 4"/>
          <p:cNvSpPr/>
          <p:nvPr/>
        </p:nvSpPr>
        <p:spPr>
          <a:xfrm>
            <a:off x="3239999" y="4501592"/>
            <a:ext cx="0" cy="1978660"/>
          </a:xfrm>
          <a:custGeom>
            <a:avLst/>
            <a:gdLst/>
            <a:ahLst/>
            <a:cxnLst/>
            <a:rect l="l" t="t" r="r" b="b"/>
            <a:pathLst>
              <a:path h="1978660">
                <a:moveTo>
                  <a:pt x="0" y="0"/>
                </a:moveTo>
                <a:lnTo>
                  <a:pt x="0" y="1978402"/>
                </a:lnTo>
              </a:path>
            </a:pathLst>
          </a:custGeom>
          <a:ln w="6350">
            <a:solidFill>
              <a:srgbClr val="F8F8F8"/>
            </a:solidFill>
          </a:ln>
        </p:spPr>
        <p:txBody>
          <a:bodyPr wrap="square" lIns="0" tIns="0" rIns="0" bIns="0" rtlCol="0"/>
          <a:lstStyle/>
          <a:p>
            <a:endParaRPr/>
          </a:p>
        </p:txBody>
      </p:sp>
      <p:sp>
        <p:nvSpPr>
          <p:cNvPr id="5" name="object 5"/>
          <p:cNvSpPr/>
          <p:nvPr/>
        </p:nvSpPr>
        <p:spPr>
          <a:xfrm>
            <a:off x="5184000" y="0"/>
            <a:ext cx="0" cy="516890"/>
          </a:xfrm>
          <a:custGeom>
            <a:avLst/>
            <a:gdLst/>
            <a:ahLst/>
            <a:cxnLst/>
            <a:rect l="l" t="t" r="r" b="b"/>
            <a:pathLst>
              <a:path h="516890">
                <a:moveTo>
                  <a:pt x="0" y="0"/>
                </a:moveTo>
                <a:lnTo>
                  <a:pt x="0" y="516676"/>
                </a:lnTo>
              </a:path>
            </a:pathLst>
          </a:custGeom>
          <a:ln w="6350">
            <a:solidFill>
              <a:srgbClr val="F8F8F8"/>
            </a:solidFill>
          </a:ln>
        </p:spPr>
        <p:txBody>
          <a:bodyPr wrap="square" lIns="0" tIns="0" rIns="0" bIns="0" rtlCol="0"/>
          <a:lstStyle/>
          <a:p>
            <a:endParaRPr/>
          </a:p>
        </p:txBody>
      </p:sp>
      <p:sp>
        <p:nvSpPr>
          <p:cNvPr id="6" name="object 6"/>
          <p:cNvSpPr/>
          <p:nvPr/>
        </p:nvSpPr>
        <p:spPr>
          <a:xfrm>
            <a:off x="5184000" y="5783326"/>
            <a:ext cx="0" cy="697230"/>
          </a:xfrm>
          <a:custGeom>
            <a:avLst/>
            <a:gdLst/>
            <a:ahLst/>
            <a:cxnLst/>
            <a:rect l="l" t="t" r="r" b="b"/>
            <a:pathLst>
              <a:path h="697229">
                <a:moveTo>
                  <a:pt x="0" y="0"/>
                </a:moveTo>
                <a:lnTo>
                  <a:pt x="0" y="696668"/>
                </a:lnTo>
              </a:path>
            </a:pathLst>
          </a:custGeom>
          <a:ln w="6350">
            <a:solidFill>
              <a:srgbClr val="F8F8F8"/>
            </a:solidFill>
          </a:ln>
        </p:spPr>
        <p:txBody>
          <a:bodyPr wrap="square" lIns="0" tIns="0" rIns="0" bIns="0" rtlCol="0"/>
          <a:lstStyle/>
          <a:p>
            <a:endParaRPr/>
          </a:p>
        </p:txBody>
      </p:sp>
      <p:sp>
        <p:nvSpPr>
          <p:cNvPr id="7" name="object 7"/>
          <p:cNvSpPr/>
          <p:nvPr/>
        </p:nvSpPr>
        <p:spPr>
          <a:xfrm>
            <a:off x="7127999" y="0"/>
            <a:ext cx="0" cy="516890"/>
          </a:xfrm>
          <a:custGeom>
            <a:avLst/>
            <a:gdLst/>
            <a:ahLst/>
            <a:cxnLst/>
            <a:rect l="l" t="t" r="r" b="b"/>
            <a:pathLst>
              <a:path h="516890">
                <a:moveTo>
                  <a:pt x="0" y="0"/>
                </a:moveTo>
                <a:lnTo>
                  <a:pt x="0" y="516676"/>
                </a:lnTo>
              </a:path>
            </a:pathLst>
          </a:custGeom>
          <a:ln w="6350">
            <a:solidFill>
              <a:srgbClr val="F8F8F8"/>
            </a:solidFill>
          </a:ln>
        </p:spPr>
        <p:txBody>
          <a:bodyPr wrap="square" lIns="0" tIns="0" rIns="0" bIns="0" rtlCol="0"/>
          <a:lstStyle/>
          <a:p>
            <a:endParaRPr/>
          </a:p>
        </p:txBody>
      </p:sp>
      <p:sp>
        <p:nvSpPr>
          <p:cNvPr id="8" name="object 8"/>
          <p:cNvSpPr/>
          <p:nvPr/>
        </p:nvSpPr>
        <p:spPr>
          <a:xfrm>
            <a:off x="7127999" y="5783326"/>
            <a:ext cx="0" cy="697230"/>
          </a:xfrm>
          <a:custGeom>
            <a:avLst/>
            <a:gdLst/>
            <a:ahLst/>
            <a:cxnLst/>
            <a:rect l="l" t="t" r="r" b="b"/>
            <a:pathLst>
              <a:path h="697229">
                <a:moveTo>
                  <a:pt x="0" y="0"/>
                </a:moveTo>
                <a:lnTo>
                  <a:pt x="0" y="696668"/>
                </a:lnTo>
              </a:path>
            </a:pathLst>
          </a:custGeom>
          <a:ln w="6350">
            <a:solidFill>
              <a:srgbClr val="F8F8F8"/>
            </a:solidFill>
          </a:ln>
        </p:spPr>
        <p:txBody>
          <a:bodyPr wrap="square" lIns="0" tIns="0" rIns="0" bIns="0" rtlCol="0"/>
          <a:lstStyle/>
          <a:p>
            <a:endParaRPr/>
          </a:p>
        </p:txBody>
      </p:sp>
      <p:sp>
        <p:nvSpPr>
          <p:cNvPr id="9" name="object 9"/>
          <p:cNvSpPr/>
          <p:nvPr/>
        </p:nvSpPr>
        <p:spPr>
          <a:xfrm>
            <a:off x="9071999" y="0"/>
            <a:ext cx="0" cy="516890"/>
          </a:xfrm>
          <a:custGeom>
            <a:avLst/>
            <a:gdLst/>
            <a:ahLst/>
            <a:cxnLst/>
            <a:rect l="l" t="t" r="r" b="b"/>
            <a:pathLst>
              <a:path h="516890">
                <a:moveTo>
                  <a:pt x="0" y="0"/>
                </a:moveTo>
                <a:lnTo>
                  <a:pt x="0" y="516676"/>
                </a:lnTo>
              </a:path>
            </a:pathLst>
          </a:custGeom>
          <a:ln w="6350">
            <a:solidFill>
              <a:srgbClr val="F8F8F8"/>
            </a:solidFill>
          </a:ln>
        </p:spPr>
        <p:txBody>
          <a:bodyPr wrap="square" lIns="0" tIns="0" rIns="0" bIns="0" rtlCol="0"/>
          <a:lstStyle/>
          <a:p>
            <a:endParaRPr/>
          </a:p>
        </p:txBody>
      </p:sp>
      <p:sp>
        <p:nvSpPr>
          <p:cNvPr id="10" name="object 10"/>
          <p:cNvSpPr/>
          <p:nvPr/>
        </p:nvSpPr>
        <p:spPr>
          <a:xfrm>
            <a:off x="9071999" y="5783326"/>
            <a:ext cx="0" cy="697230"/>
          </a:xfrm>
          <a:custGeom>
            <a:avLst/>
            <a:gdLst/>
            <a:ahLst/>
            <a:cxnLst/>
            <a:rect l="l" t="t" r="r" b="b"/>
            <a:pathLst>
              <a:path h="697229">
                <a:moveTo>
                  <a:pt x="0" y="0"/>
                </a:moveTo>
                <a:lnTo>
                  <a:pt x="0" y="696668"/>
                </a:lnTo>
              </a:path>
            </a:pathLst>
          </a:custGeom>
          <a:ln w="6350">
            <a:solidFill>
              <a:srgbClr val="F8F8F8"/>
            </a:solidFill>
          </a:ln>
        </p:spPr>
        <p:txBody>
          <a:bodyPr wrap="square" lIns="0" tIns="0" rIns="0" bIns="0" rtlCol="0"/>
          <a:lstStyle/>
          <a:p>
            <a:endParaRPr/>
          </a:p>
        </p:txBody>
      </p:sp>
      <p:sp>
        <p:nvSpPr>
          <p:cNvPr id="11" name="object 11"/>
          <p:cNvSpPr/>
          <p:nvPr/>
        </p:nvSpPr>
        <p:spPr>
          <a:xfrm>
            <a:off x="323997" y="597138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02C3D"/>
          </a:solidFill>
        </p:spPr>
        <p:txBody>
          <a:bodyPr wrap="square" lIns="0" tIns="0" rIns="0" bIns="0" rtlCol="0"/>
          <a:lstStyle/>
          <a:p>
            <a:endParaRPr/>
          </a:p>
        </p:txBody>
      </p:sp>
      <p:sp>
        <p:nvSpPr>
          <p:cNvPr id="12" name="object 12"/>
          <p:cNvSpPr/>
          <p:nvPr/>
        </p:nvSpPr>
        <p:spPr>
          <a:xfrm>
            <a:off x="323997" y="5943010"/>
            <a:ext cx="283210" cy="282575"/>
          </a:xfrm>
          <a:custGeom>
            <a:avLst/>
            <a:gdLst/>
            <a:ahLst/>
            <a:cxnLst/>
            <a:rect l="l" t="t" r="r" b="b"/>
            <a:pathLst>
              <a:path w="283209" h="282575">
                <a:moveTo>
                  <a:pt x="141249" y="0"/>
                </a:moveTo>
                <a:lnTo>
                  <a:pt x="0" y="141249"/>
                </a:lnTo>
                <a:lnTo>
                  <a:pt x="141249" y="282498"/>
                </a:lnTo>
                <a:lnTo>
                  <a:pt x="148290" y="275463"/>
                </a:lnTo>
                <a:lnTo>
                  <a:pt x="141249" y="275463"/>
                </a:lnTo>
                <a:lnTo>
                  <a:pt x="7315" y="141249"/>
                </a:lnTo>
                <a:lnTo>
                  <a:pt x="141249" y="7315"/>
                </a:lnTo>
                <a:lnTo>
                  <a:pt x="148569" y="7315"/>
                </a:lnTo>
                <a:lnTo>
                  <a:pt x="141249" y="0"/>
                </a:lnTo>
                <a:close/>
              </a:path>
              <a:path w="283209" h="282575">
                <a:moveTo>
                  <a:pt x="148569" y="7315"/>
                </a:moveTo>
                <a:lnTo>
                  <a:pt x="141249" y="7315"/>
                </a:lnTo>
                <a:lnTo>
                  <a:pt x="275183" y="141249"/>
                </a:lnTo>
                <a:lnTo>
                  <a:pt x="141249" y="275463"/>
                </a:lnTo>
                <a:lnTo>
                  <a:pt x="148290" y="275463"/>
                </a:lnTo>
                <a:lnTo>
                  <a:pt x="282600" y="141249"/>
                </a:lnTo>
                <a:lnTo>
                  <a:pt x="148569" y="7315"/>
                </a:lnTo>
                <a:close/>
              </a:path>
            </a:pathLst>
          </a:custGeom>
          <a:solidFill>
            <a:srgbClr val="202C3D"/>
          </a:solidFill>
        </p:spPr>
        <p:txBody>
          <a:bodyPr wrap="square" lIns="0" tIns="0" rIns="0" bIns="0" rtlCol="0"/>
          <a:lstStyle/>
          <a:p>
            <a:endParaRPr/>
          </a:p>
        </p:txBody>
      </p:sp>
      <p:sp>
        <p:nvSpPr>
          <p:cNvPr id="13" name="object 13"/>
          <p:cNvSpPr/>
          <p:nvPr/>
        </p:nvSpPr>
        <p:spPr>
          <a:xfrm>
            <a:off x="323997" y="5914363"/>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02C3D"/>
          </a:solidFill>
        </p:spPr>
        <p:txBody>
          <a:bodyPr wrap="square" lIns="0" tIns="0" rIns="0" bIns="0" rtlCol="0"/>
          <a:lstStyle/>
          <a:p>
            <a:endParaRPr/>
          </a:p>
        </p:txBody>
      </p:sp>
      <p:sp>
        <p:nvSpPr>
          <p:cNvPr id="14" name="object 14"/>
          <p:cNvSpPr/>
          <p:nvPr/>
        </p:nvSpPr>
        <p:spPr>
          <a:xfrm>
            <a:off x="323997" y="5886000"/>
            <a:ext cx="283210" cy="283210"/>
          </a:xfrm>
          <a:custGeom>
            <a:avLst/>
            <a:gdLst/>
            <a:ahLst/>
            <a:cxnLst/>
            <a:rect l="l" t="t" r="r" b="b"/>
            <a:pathLst>
              <a:path w="283209" h="283210">
                <a:moveTo>
                  <a:pt x="141249" y="0"/>
                </a:moveTo>
                <a:lnTo>
                  <a:pt x="0" y="141236"/>
                </a:lnTo>
                <a:lnTo>
                  <a:pt x="141249" y="282600"/>
                </a:lnTo>
                <a:lnTo>
                  <a:pt x="148678" y="275170"/>
                </a:lnTo>
                <a:lnTo>
                  <a:pt x="141249" y="275170"/>
                </a:lnTo>
                <a:lnTo>
                  <a:pt x="7315" y="141236"/>
                </a:lnTo>
                <a:lnTo>
                  <a:pt x="141249" y="7315"/>
                </a:lnTo>
                <a:lnTo>
                  <a:pt x="148570" y="7315"/>
                </a:lnTo>
                <a:lnTo>
                  <a:pt x="141249" y="0"/>
                </a:lnTo>
                <a:close/>
              </a:path>
              <a:path w="283209" h="283210">
                <a:moveTo>
                  <a:pt x="148570" y="7315"/>
                </a:moveTo>
                <a:lnTo>
                  <a:pt x="141249" y="7315"/>
                </a:lnTo>
                <a:lnTo>
                  <a:pt x="275183" y="141236"/>
                </a:lnTo>
                <a:lnTo>
                  <a:pt x="141249" y="275170"/>
                </a:lnTo>
                <a:lnTo>
                  <a:pt x="148678" y="275170"/>
                </a:lnTo>
                <a:lnTo>
                  <a:pt x="282600" y="141236"/>
                </a:lnTo>
                <a:lnTo>
                  <a:pt x="148570" y="7315"/>
                </a:lnTo>
                <a:close/>
              </a:path>
            </a:pathLst>
          </a:custGeom>
          <a:solidFill>
            <a:srgbClr val="202C3D"/>
          </a:solidFill>
        </p:spPr>
        <p:txBody>
          <a:bodyPr wrap="square" lIns="0" tIns="0" rIns="0" bIns="0" rtlCol="0"/>
          <a:lstStyle/>
          <a:p>
            <a:endParaRPr/>
          </a:p>
        </p:txBody>
      </p:sp>
      <p:sp>
        <p:nvSpPr>
          <p:cNvPr id="15" name="object 15"/>
          <p:cNvSpPr/>
          <p:nvPr/>
        </p:nvSpPr>
        <p:spPr>
          <a:xfrm>
            <a:off x="683019" y="6018432"/>
            <a:ext cx="158115" cy="103505"/>
          </a:xfrm>
          <a:custGeom>
            <a:avLst/>
            <a:gdLst/>
            <a:ahLst/>
            <a:cxnLst/>
            <a:rect l="l" t="t" r="r" b="b"/>
            <a:pathLst>
              <a:path w="158115" h="103504">
                <a:moveTo>
                  <a:pt x="130771" y="0"/>
                </a:moveTo>
                <a:lnTo>
                  <a:pt x="0" y="0"/>
                </a:lnTo>
                <a:lnTo>
                  <a:pt x="0" y="103009"/>
                </a:lnTo>
                <a:lnTo>
                  <a:pt x="128727" y="103009"/>
                </a:lnTo>
                <a:lnTo>
                  <a:pt x="142319" y="101400"/>
                </a:lnTo>
                <a:lnTo>
                  <a:pt x="151371" y="96326"/>
                </a:lnTo>
                <a:lnTo>
                  <a:pt x="156412" y="87418"/>
                </a:lnTo>
                <a:lnTo>
                  <a:pt x="157123" y="81457"/>
                </a:lnTo>
                <a:lnTo>
                  <a:pt x="24993" y="81457"/>
                </a:lnTo>
                <a:lnTo>
                  <a:pt x="24993" y="62395"/>
                </a:lnTo>
                <a:lnTo>
                  <a:pt x="155452" y="62395"/>
                </a:lnTo>
                <a:lnTo>
                  <a:pt x="152830" y="57592"/>
                </a:lnTo>
                <a:lnTo>
                  <a:pt x="146407" y="53010"/>
                </a:lnTo>
                <a:lnTo>
                  <a:pt x="137426" y="50812"/>
                </a:lnTo>
                <a:lnTo>
                  <a:pt x="137426" y="50152"/>
                </a:lnTo>
                <a:lnTo>
                  <a:pt x="148256" y="46956"/>
                </a:lnTo>
                <a:lnTo>
                  <a:pt x="154473" y="41702"/>
                </a:lnTo>
                <a:lnTo>
                  <a:pt x="154798" y="40894"/>
                </a:lnTo>
                <a:lnTo>
                  <a:pt x="24993" y="40894"/>
                </a:lnTo>
                <a:lnTo>
                  <a:pt x="24993" y="21551"/>
                </a:lnTo>
                <a:lnTo>
                  <a:pt x="157419" y="21551"/>
                </a:lnTo>
                <a:lnTo>
                  <a:pt x="156521" y="14214"/>
                </a:lnTo>
                <a:lnTo>
                  <a:pt x="151831" y="6110"/>
                </a:lnTo>
                <a:lnTo>
                  <a:pt x="143412" y="1475"/>
                </a:lnTo>
                <a:lnTo>
                  <a:pt x="130771" y="0"/>
                </a:lnTo>
                <a:close/>
              </a:path>
              <a:path w="158115" h="103504">
                <a:moveTo>
                  <a:pt x="155452" y="62395"/>
                </a:moveTo>
                <a:lnTo>
                  <a:pt x="132994" y="62395"/>
                </a:lnTo>
                <a:lnTo>
                  <a:pt x="132994" y="81457"/>
                </a:lnTo>
                <a:lnTo>
                  <a:pt x="157123" y="81457"/>
                </a:lnTo>
                <a:lnTo>
                  <a:pt x="157975" y="74307"/>
                </a:lnTo>
                <a:lnTo>
                  <a:pt x="156688" y="64659"/>
                </a:lnTo>
                <a:lnTo>
                  <a:pt x="155452" y="62395"/>
                </a:lnTo>
                <a:close/>
              </a:path>
              <a:path w="158115" h="103504">
                <a:moveTo>
                  <a:pt x="157419" y="21551"/>
                </a:moveTo>
                <a:lnTo>
                  <a:pt x="132994" y="21551"/>
                </a:lnTo>
                <a:lnTo>
                  <a:pt x="132994" y="40894"/>
                </a:lnTo>
                <a:lnTo>
                  <a:pt x="154798" y="40894"/>
                </a:lnTo>
                <a:lnTo>
                  <a:pt x="157304" y="34659"/>
                </a:lnTo>
                <a:lnTo>
                  <a:pt x="157975" y="26098"/>
                </a:lnTo>
                <a:lnTo>
                  <a:pt x="157419" y="21551"/>
                </a:lnTo>
                <a:close/>
              </a:path>
            </a:pathLst>
          </a:custGeom>
          <a:solidFill>
            <a:srgbClr val="202C3D"/>
          </a:solidFill>
        </p:spPr>
        <p:txBody>
          <a:bodyPr wrap="square" lIns="0" tIns="0" rIns="0" bIns="0" rtlCol="0"/>
          <a:lstStyle/>
          <a:p>
            <a:endParaRPr/>
          </a:p>
        </p:txBody>
      </p:sp>
      <p:sp>
        <p:nvSpPr>
          <p:cNvPr id="16" name="object 16"/>
          <p:cNvSpPr/>
          <p:nvPr/>
        </p:nvSpPr>
        <p:spPr>
          <a:xfrm>
            <a:off x="856179" y="6110684"/>
            <a:ext cx="144145" cy="0"/>
          </a:xfrm>
          <a:custGeom>
            <a:avLst/>
            <a:gdLst/>
            <a:ahLst/>
            <a:cxnLst/>
            <a:rect l="l" t="t" r="r" b="b"/>
            <a:pathLst>
              <a:path w="144144">
                <a:moveTo>
                  <a:pt x="0" y="0"/>
                </a:moveTo>
                <a:lnTo>
                  <a:pt x="143687" y="0"/>
                </a:lnTo>
              </a:path>
            </a:pathLst>
          </a:custGeom>
          <a:ln w="21589">
            <a:solidFill>
              <a:srgbClr val="202C3D"/>
            </a:solidFill>
          </a:ln>
        </p:spPr>
        <p:txBody>
          <a:bodyPr wrap="square" lIns="0" tIns="0" rIns="0" bIns="0" rtlCol="0"/>
          <a:lstStyle/>
          <a:p>
            <a:endParaRPr/>
          </a:p>
        </p:txBody>
      </p:sp>
      <p:sp>
        <p:nvSpPr>
          <p:cNvPr id="17" name="object 17"/>
          <p:cNvSpPr/>
          <p:nvPr/>
        </p:nvSpPr>
        <p:spPr>
          <a:xfrm>
            <a:off x="856179" y="6018609"/>
            <a:ext cx="25400" cy="81280"/>
          </a:xfrm>
          <a:custGeom>
            <a:avLst/>
            <a:gdLst/>
            <a:ahLst/>
            <a:cxnLst/>
            <a:rect l="l" t="t" r="r" b="b"/>
            <a:pathLst>
              <a:path w="25400" h="81279">
                <a:moveTo>
                  <a:pt x="0" y="81280"/>
                </a:moveTo>
                <a:lnTo>
                  <a:pt x="24993" y="81280"/>
                </a:lnTo>
                <a:lnTo>
                  <a:pt x="24993" y="0"/>
                </a:lnTo>
                <a:lnTo>
                  <a:pt x="0" y="0"/>
                </a:lnTo>
                <a:lnTo>
                  <a:pt x="0" y="81280"/>
                </a:lnTo>
                <a:close/>
              </a:path>
            </a:pathLst>
          </a:custGeom>
          <a:solidFill>
            <a:srgbClr val="202C3D"/>
          </a:solidFill>
        </p:spPr>
        <p:txBody>
          <a:bodyPr wrap="square" lIns="0" tIns="0" rIns="0" bIns="0" rtlCol="0"/>
          <a:lstStyle/>
          <a:p>
            <a:endParaRPr/>
          </a:p>
        </p:txBody>
      </p:sp>
      <p:sp>
        <p:nvSpPr>
          <p:cNvPr id="18" name="object 18"/>
          <p:cNvSpPr/>
          <p:nvPr/>
        </p:nvSpPr>
        <p:spPr>
          <a:xfrm>
            <a:off x="1012501" y="6018435"/>
            <a:ext cx="162560" cy="103505"/>
          </a:xfrm>
          <a:custGeom>
            <a:avLst/>
            <a:gdLst/>
            <a:ahLst/>
            <a:cxnLst/>
            <a:rect l="l" t="t" r="r" b="b"/>
            <a:pathLst>
              <a:path w="162559" h="103504">
                <a:moveTo>
                  <a:pt x="137147" y="0"/>
                </a:moveTo>
                <a:lnTo>
                  <a:pt x="24993" y="0"/>
                </a:lnTo>
                <a:lnTo>
                  <a:pt x="14380" y="1504"/>
                </a:lnTo>
                <a:lnTo>
                  <a:pt x="6534" y="5808"/>
                </a:lnTo>
                <a:lnTo>
                  <a:pt x="1669" y="12596"/>
                </a:lnTo>
                <a:lnTo>
                  <a:pt x="0" y="21551"/>
                </a:lnTo>
                <a:lnTo>
                  <a:pt x="0" y="81457"/>
                </a:lnTo>
                <a:lnTo>
                  <a:pt x="1669" y="90434"/>
                </a:lnTo>
                <a:lnTo>
                  <a:pt x="6534" y="97220"/>
                </a:lnTo>
                <a:lnTo>
                  <a:pt x="14380" y="101512"/>
                </a:lnTo>
                <a:lnTo>
                  <a:pt x="24993" y="103009"/>
                </a:lnTo>
                <a:lnTo>
                  <a:pt x="137147" y="103009"/>
                </a:lnTo>
                <a:lnTo>
                  <a:pt x="147760" y="101512"/>
                </a:lnTo>
                <a:lnTo>
                  <a:pt x="155606" y="97220"/>
                </a:lnTo>
                <a:lnTo>
                  <a:pt x="160471" y="90434"/>
                </a:lnTo>
                <a:lnTo>
                  <a:pt x="162140" y="81457"/>
                </a:lnTo>
                <a:lnTo>
                  <a:pt x="24930" y="81457"/>
                </a:lnTo>
                <a:lnTo>
                  <a:pt x="24930" y="21551"/>
                </a:lnTo>
                <a:lnTo>
                  <a:pt x="162140" y="21551"/>
                </a:lnTo>
                <a:lnTo>
                  <a:pt x="160471" y="12596"/>
                </a:lnTo>
                <a:lnTo>
                  <a:pt x="155606" y="5808"/>
                </a:lnTo>
                <a:lnTo>
                  <a:pt x="147760" y="1504"/>
                </a:lnTo>
                <a:lnTo>
                  <a:pt x="137147" y="0"/>
                </a:lnTo>
                <a:close/>
              </a:path>
              <a:path w="162559" h="103504">
                <a:moveTo>
                  <a:pt x="162140" y="21551"/>
                </a:moveTo>
                <a:lnTo>
                  <a:pt x="137096" y="21551"/>
                </a:lnTo>
                <a:lnTo>
                  <a:pt x="137147" y="81457"/>
                </a:lnTo>
                <a:lnTo>
                  <a:pt x="162140" y="81457"/>
                </a:lnTo>
                <a:lnTo>
                  <a:pt x="162140" y="21551"/>
                </a:lnTo>
                <a:close/>
              </a:path>
            </a:pathLst>
          </a:custGeom>
          <a:solidFill>
            <a:srgbClr val="202C3D"/>
          </a:solidFill>
        </p:spPr>
        <p:txBody>
          <a:bodyPr wrap="square" lIns="0" tIns="0" rIns="0" bIns="0" rtlCol="0"/>
          <a:lstStyle/>
          <a:p>
            <a:endParaRPr/>
          </a:p>
        </p:txBody>
      </p:sp>
      <p:sp>
        <p:nvSpPr>
          <p:cNvPr id="19" name="object 19"/>
          <p:cNvSpPr/>
          <p:nvPr/>
        </p:nvSpPr>
        <p:spPr>
          <a:xfrm>
            <a:off x="1189882" y="6018432"/>
            <a:ext cx="154940" cy="103505"/>
          </a:xfrm>
          <a:custGeom>
            <a:avLst/>
            <a:gdLst/>
            <a:ahLst/>
            <a:cxnLst/>
            <a:rect l="l" t="t" r="r" b="b"/>
            <a:pathLst>
              <a:path w="154940" h="103504">
                <a:moveTo>
                  <a:pt x="154368" y="81457"/>
                </a:moveTo>
                <a:lnTo>
                  <a:pt x="0" y="81457"/>
                </a:lnTo>
                <a:lnTo>
                  <a:pt x="1667" y="90434"/>
                </a:lnTo>
                <a:lnTo>
                  <a:pt x="6527" y="97220"/>
                </a:lnTo>
                <a:lnTo>
                  <a:pt x="14369" y="101512"/>
                </a:lnTo>
                <a:lnTo>
                  <a:pt x="24980" y="103009"/>
                </a:lnTo>
                <a:lnTo>
                  <a:pt x="154368" y="103009"/>
                </a:lnTo>
                <a:lnTo>
                  <a:pt x="154368" y="81457"/>
                </a:lnTo>
                <a:close/>
              </a:path>
              <a:path w="154940" h="103504">
                <a:moveTo>
                  <a:pt x="154432" y="0"/>
                </a:moveTo>
                <a:lnTo>
                  <a:pt x="25044" y="0"/>
                </a:lnTo>
                <a:lnTo>
                  <a:pt x="14431" y="1506"/>
                </a:lnTo>
                <a:lnTo>
                  <a:pt x="6584" y="5813"/>
                </a:lnTo>
                <a:lnTo>
                  <a:pt x="1720" y="12601"/>
                </a:lnTo>
                <a:lnTo>
                  <a:pt x="50" y="21551"/>
                </a:lnTo>
                <a:lnTo>
                  <a:pt x="50" y="81457"/>
                </a:lnTo>
                <a:lnTo>
                  <a:pt x="24980" y="81457"/>
                </a:lnTo>
                <a:lnTo>
                  <a:pt x="24980" y="21551"/>
                </a:lnTo>
                <a:lnTo>
                  <a:pt x="154432" y="21551"/>
                </a:lnTo>
                <a:lnTo>
                  <a:pt x="154432" y="0"/>
                </a:lnTo>
                <a:close/>
              </a:path>
            </a:pathLst>
          </a:custGeom>
          <a:solidFill>
            <a:srgbClr val="202C3D"/>
          </a:solidFill>
        </p:spPr>
        <p:txBody>
          <a:bodyPr wrap="square" lIns="0" tIns="0" rIns="0" bIns="0" rtlCol="0"/>
          <a:lstStyle/>
          <a:p>
            <a:endParaRPr/>
          </a:p>
        </p:txBody>
      </p:sp>
      <p:sp>
        <p:nvSpPr>
          <p:cNvPr id="20" name="object 20"/>
          <p:cNvSpPr/>
          <p:nvPr/>
        </p:nvSpPr>
        <p:spPr>
          <a:xfrm>
            <a:off x="1357560" y="6018432"/>
            <a:ext cx="166370" cy="103505"/>
          </a:xfrm>
          <a:custGeom>
            <a:avLst/>
            <a:gdLst/>
            <a:ahLst/>
            <a:cxnLst/>
            <a:rect l="l" t="t" r="r" b="b"/>
            <a:pathLst>
              <a:path w="166369" h="103504">
                <a:moveTo>
                  <a:pt x="24930" y="0"/>
                </a:moveTo>
                <a:lnTo>
                  <a:pt x="0" y="0"/>
                </a:lnTo>
                <a:lnTo>
                  <a:pt x="0" y="103009"/>
                </a:lnTo>
                <a:lnTo>
                  <a:pt x="24930" y="103009"/>
                </a:lnTo>
                <a:lnTo>
                  <a:pt x="24930" y="58013"/>
                </a:lnTo>
                <a:lnTo>
                  <a:pt x="71445" y="58013"/>
                </a:lnTo>
                <a:lnTo>
                  <a:pt x="55079" y="50253"/>
                </a:lnTo>
                <a:lnTo>
                  <a:pt x="72008" y="42392"/>
                </a:lnTo>
                <a:lnTo>
                  <a:pt x="24930" y="42392"/>
                </a:lnTo>
                <a:lnTo>
                  <a:pt x="24930" y="0"/>
                </a:lnTo>
                <a:close/>
              </a:path>
              <a:path w="166369" h="103504">
                <a:moveTo>
                  <a:pt x="71445" y="58013"/>
                </a:moveTo>
                <a:lnTo>
                  <a:pt x="24930" y="58013"/>
                </a:lnTo>
                <a:lnTo>
                  <a:pt x="119913" y="103009"/>
                </a:lnTo>
                <a:lnTo>
                  <a:pt x="166344" y="103009"/>
                </a:lnTo>
                <a:lnTo>
                  <a:pt x="71445" y="58013"/>
                </a:lnTo>
                <a:close/>
              </a:path>
              <a:path w="166369" h="103504">
                <a:moveTo>
                  <a:pt x="163296" y="0"/>
                </a:moveTo>
                <a:lnTo>
                  <a:pt x="116077" y="0"/>
                </a:lnTo>
                <a:lnTo>
                  <a:pt x="24930" y="42392"/>
                </a:lnTo>
                <a:lnTo>
                  <a:pt x="72008" y="42392"/>
                </a:lnTo>
                <a:lnTo>
                  <a:pt x="163296" y="0"/>
                </a:lnTo>
                <a:close/>
              </a:path>
            </a:pathLst>
          </a:custGeom>
          <a:solidFill>
            <a:srgbClr val="202C3D"/>
          </a:solidFill>
        </p:spPr>
        <p:txBody>
          <a:bodyPr wrap="square" lIns="0" tIns="0" rIns="0" bIns="0" rtlCol="0"/>
          <a:lstStyle/>
          <a:p>
            <a:endParaRPr/>
          </a:p>
        </p:txBody>
      </p:sp>
      <p:sp>
        <p:nvSpPr>
          <p:cNvPr id="21" name="object 21"/>
          <p:cNvSpPr/>
          <p:nvPr/>
        </p:nvSpPr>
        <p:spPr>
          <a:xfrm>
            <a:off x="1567012" y="6018434"/>
            <a:ext cx="348880" cy="103045"/>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4421581" y="516673"/>
            <a:ext cx="5266690" cy="5266690"/>
          </a:xfrm>
          <a:custGeom>
            <a:avLst/>
            <a:gdLst/>
            <a:ahLst/>
            <a:cxnLst/>
            <a:rect l="l" t="t" r="r" b="b"/>
            <a:pathLst>
              <a:path w="5266690" h="5266690">
                <a:moveTo>
                  <a:pt x="5266651" y="0"/>
                </a:moveTo>
                <a:lnTo>
                  <a:pt x="0" y="0"/>
                </a:lnTo>
                <a:lnTo>
                  <a:pt x="0" y="5266651"/>
                </a:lnTo>
                <a:lnTo>
                  <a:pt x="5266651" y="5266651"/>
                </a:lnTo>
                <a:lnTo>
                  <a:pt x="5266651" y="0"/>
                </a:lnTo>
                <a:close/>
              </a:path>
            </a:pathLst>
          </a:custGeom>
          <a:solidFill>
            <a:srgbClr val="DE4E3E">
              <a:alpha val="94999"/>
            </a:srgbClr>
          </a:solidFill>
        </p:spPr>
        <p:txBody>
          <a:bodyPr wrap="square" lIns="0" tIns="0" rIns="0" bIns="0" rtlCol="0"/>
          <a:lstStyle/>
          <a:p>
            <a:endParaRPr/>
          </a:p>
        </p:txBody>
      </p:sp>
      <p:sp>
        <p:nvSpPr>
          <p:cNvPr id="23" name="object 23"/>
          <p:cNvSpPr/>
          <p:nvPr/>
        </p:nvSpPr>
        <p:spPr>
          <a:xfrm>
            <a:off x="4421581" y="516673"/>
            <a:ext cx="5266690" cy="5266690"/>
          </a:xfrm>
          <a:custGeom>
            <a:avLst/>
            <a:gdLst/>
            <a:ahLst/>
            <a:cxnLst/>
            <a:rect l="l" t="t" r="r" b="b"/>
            <a:pathLst>
              <a:path w="5266690" h="5266690">
                <a:moveTo>
                  <a:pt x="5266651" y="0"/>
                </a:moveTo>
                <a:lnTo>
                  <a:pt x="0" y="0"/>
                </a:lnTo>
                <a:lnTo>
                  <a:pt x="0" y="5266651"/>
                </a:lnTo>
                <a:lnTo>
                  <a:pt x="5266651" y="5266651"/>
                </a:lnTo>
                <a:lnTo>
                  <a:pt x="5266651" y="0"/>
                </a:lnTo>
                <a:close/>
              </a:path>
            </a:pathLst>
          </a:custGeom>
          <a:ln w="63500">
            <a:solidFill>
              <a:srgbClr val="FFFFFF"/>
            </a:solidFill>
          </a:ln>
        </p:spPr>
        <p:txBody>
          <a:bodyPr wrap="square" lIns="0" tIns="0" rIns="0" bIns="0" rtlCol="0"/>
          <a:lstStyle/>
          <a:p>
            <a:endParaRPr/>
          </a:p>
        </p:txBody>
      </p:sp>
      <p:sp>
        <p:nvSpPr>
          <p:cNvPr id="24" name="object 24"/>
          <p:cNvSpPr/>
          <p:nvPr/>
        </p:nvSpPr>
        <p:spPr>
          <a:xfrm>
            <a:off x="3796135" y="1128967"/>
            <a:ext cx="4042410" cy="4042410"/>
          </a:xfrm>
          <a:custGeom>
            <a:avLst/>
            <a:gdLst/>
            <a:ahLst/>
            <a:cxnLst/>
            <a:rect l="l" t="t" r="r" b="b"/>
            <a:pathLst>
              <a:path w="4042409" h="4042410">
                <a:moveTo>
                  <a:pt x="4042067" y="0"/>
                </a:moveTo>
                <a:lnTo>
                  <a:pt x="0" y="0"/>
                </a:lnTo>
                <a:lnTo>
                  <a:pt x="0" y="4042067"/>
                </a:lnTo>
                <a:lnTo>
                  <a:pt x="4042067" y="4042067"/>
                </a:lnTo>
                <a:lnTo>
                  <a:pt x="4042067" y="0"/>
                </a:lnTo>
                <a:close/>
              </a:path>
            </a:pathLst>
          </a:custGeom>
          <a:solidFill>
            <a:srgbClr val="DE4E3E">
              <a:alpha val="89999"/>
            </a:srgbClr>
          </a:solidFill>
        </p:spPr>
        <p:txBody>
          <a:bodyPr wrap="square" lIns="0" tIns="0" rIns="0" bIns="0" rtlCol="0"/>
          <a:lstStyle/>
          <a:p>
            <a:endParaRPr/>
          </a:p>
        </p:txBody>
      </p:sp>
      <p:sp>
        <p:nvSpPr>
          <p:cNvPr id="25" name="object 25"/>
          <p:cNvSpPr/>
          <p:nvPr/>
        </p:nvSpPr>
        <p:spPr>
          <a:xfrm>
            <a:off x="3796135" y="1128967"/>
            <a:ext cx="4042410" cy="4042410"/>
          </a:xfrm>
          <a:custGeom>
            <a:avLst/>
            <a:gdLst/>
            <a:ahLst/>
            <a:cxnLst/>
            <a:rect l="l" t="t" r="r" b="b"/>
            <a:pathLst>
              <a:path w="4042409" h="4042410">
                <a:moveTo>
                  <a:pt x="0" y="4019842"/>
                </a:moveTo>
                <a:lnTo>
                  <a:pt x="0" y="22225"/>
                </a:lnTo>
                <a:lnTo>
                  <a:pt x="0" y="0"/>
                </a:lnTo>
                <a:lnTo>
                  <a:pt x="22225" y="0"/>
                </a:lnTo>
                <a:lnTo>
                  <a:pt x="4019842" y="0"/>
                </a:lnTo>
                <a:lnTo>
                  <a:pt x="4042067" y="0"/>
                </a:lnTo>
                <a:lnTo>
                  <a:pt x="4042067" y="22225"/>
                </a:lnTo>
                <a:lnTo>
                  <a:pt x="4042067" y="4019842"/>
                </a:lnTo>
                <a:lnTo>
                  <a:pt x="4042067" y="4042067"/>
                </a:lnTo>
                <a:lnTo>
                  <a:pt x="4019842" y="4042067"/>
                </a:lnTo>
                <a:lnTo>
                  <a:pt x="22225" y="4042067"/>
                </a:lnTo>
                <a:lnTo>
                  <a:pt x="0" y="4042067"/>
                </a:lnTo>
                <a:lnTo>
                  <a:pt x="0" y="4019842"/>
                </a:lnTo>
                <a:close/>
              </a:path>
            </a:pathLst>
          </a:custGeom>
          <a:ln w="44450">
            <a:solidFill>
              <a:srgbClr val="FFFFFF"/>
            </a:solidFill>
          </a:ln>
        </p:spPr>
        <p:txBody>
          <a:bodyPr wrap="square" lIns="0" tIns="0" rIns="0" bIns="0" rtlCol="0"/>
          <a:lstStyle/>
          <a:p>
            <a:endParaRPr/>
          </a:p>
        </p:txBody>
      </p:sp>
      <p:sp>
        <p:nvSpPr>
          <p:cNvPr id="26" name="object 26"/>
          <p:cNvSpPr/>
          <p:nvPr/>
        </p:nvSpPr>
        <p:spPr>
          <a:xfrm>
            <a:off x="3227847" y="1798409"/>
            <a:ext cx="2703195" cy="2703195"/>
          </a:xfrm>
          <a:custGeom>
            <a:avLst/>
            <a:gdLst/>
            <a:ahLst/>
            <a:cxnLst/>
            <a:rect l="l" t="t" r="r" b="b"/>
            <a:pathLst>
              <a:path w="2703195" h="2703195">
                <a:moveTo>
                  <a:pt x="2703182" y="0"/>
                </a:moveTo>
                <a:lnTo>
                  <a:pt x="0" y="0"/>
                </a:lnTo>
                <a:lnTo>
                  <a:pt x="0" y="2703182"/>
                </a:lnTo>
                <a:lnTo>
                  <a:pt x="2703182" y="2703182"/>
                </a:lnTo>
                <a:lnTo>
                  <a:pt x="2703182" y="0"/>
                </a:lnTo>
                <a:close/>
              </a:path>
            </a:pathLst>
          </a:custGeom>
          <a:solidFill>
            <a:srgbClr val="DE4E3E">
              <a:alpha val="94999"/>
            </a:srgbClr>
          </a:solidFill>
        </p:spPr>
        <p:txBody>
          <a:bodyPr wrap="square" lIns="0" tIns="0" rIns="0" bIns="0" rtlCol="0"/>
          <a:lstStyle/>
          <a:p>
            <a:endParaRPr/>
          </a:p>
        </p:txBody>
      </p:sp>
      <p:sp>
        <p:nvSpPr>
          <p:cNvPr id="27" name="object 27"/>
          <p:cNvSpPr/>
          <p:nvPr/>
        </p:nvSpPr>
        <p:spPr>
          <a:xfrm>
            <a:off x="3227847" y="1798409"/>
            <a:ext cx="2703195" cy="2703195"/>
          </a:xfrm>
          <a:custGeom>
            <a:avLst/>
            <a:gdLst/>
            <a:ahLst/>
            <a:cxnLst/>
            <a:rect l="l" t="t" r="r" b="b"/>
            <a:pathLst>
              <a:path w="2703195" h="2703195">
                <a:moveTo>
                  <a:pt x="0" y="19050"/>
                </a:moveTo>
                <a:lnTo>
                  <a:pt x="0" y="2684132"/>
                </a:lnTo>
                <a:lnTo>
                  <a:pt x="0" y="2703182"/>
                </a:lnTo>
                <a:lnTo>
                  <a:pt x="19050" y="2703182"/>
                </a:lnTo>
                <a:lnTo>
                  <a:pt x="2684132" y="2703182"/>
                </a:lnTo>
                <a:lnTo>
                  <a:pt x="2703182" y="2703182"/>
                </a:lnTo>
                <a:lnTo>
                  <a:pt x="2703182" y="2684132"/>
                </a:lnTo>
                <a:lnTo>
                  <a:pt x="2703182" y="19050"/>
                </a:lnTo>
                <a:lnTo>
                  <a:pt x="2703182" y="0"/>
                </a:lnTo>
                <a:lnTo>
                  <a:pt x="2684132" y="0"/>
                </a:lnTo>
                <a:lnTo>
                  <a:pt x="19050" y="0"/>
                </a:lnTo>
                <a:lnTo>
                  <a:pt x="0" y="0"/>
                </a:lnTo>
                <a:lnTo>
                  <a:pt x="0" y="19050"/>
                </a:lnTo>
                <a:close/>
              </a:path>
            </a:pathLst>
          </a:custGeom>
          <a:ln w="38100">
            <a:solidFill>
              <a:srgbClr val="FFFFFF"/>
            </a:solidFill>
          </a:ln>
        </p:spPr>
        <p:txBody>
          <a:bodyPr wrap="square" lIns="0" tIns="0" rIns="0" bIns="0" rtlCol="0"/>
          <a:lstStyle/>
          <a:p>
            <a:endParaRPr/>
          </a:p>
        </p:txBody>
      </p:sp>
      <p:sp>
        <p:nvSpPr>
          <p:cNvPr id="28" name="object 28"/>
          <p:cNvSpPr/>
          <p:nvPr/>
        </p:nvSpPr>
        <p:spPr>
          <a:xfrm>
            <a:off x="2662732" y="2471033"/>
            <a:ext cx="1358265" cy="1358265"/>
          </a:xfrm>
          <a:custGeom>
            <a:avLst/>
            <a:gdLst/>
            <a:ahLst/>
            <a:cxnLst/>
            <a:rect l="l" t="t" r="r" b="b"/>
            <a:pathLst>
              <a:path w="1358264" h="1358264">
                <a:moveTo>
                  <a:pt x="1357934" y="0"/>
                </a:moveTo>
                <a:lnTo>
                  <a:pt x="0" y="0"/>
                </a:lnTo>
                <a:lnTo>
                  <a:pt x="0" y="1357934"/>
                </a:lnTo>
                <a:lnTo>
                  <a:pt x="1357934" y="1357934"/>
                </a:lnTo>
                <a:lnTo>
                  <a:pt x="1357934" y="0"/>
                </a:lnTo>
                <a:close/>
              </a:path>
            </a:pathLst>
          </a:custGeom>
          <a:solidFill>
            <a:srgbClr val="DE4E3E"/>
          </a:solidFill>
        </p:spPr>
        <p:txBody>
          <a:bodyPr wrap="square" lIns="0" tIns="0" rIns="0" bIns="0" rtlCol="0"/>
          <a:lstStyle/>
          <a:p>
            <a:endParaRPr/>
          </a:p>
        </p:txBody>
      </p:sp>
      <p:sp>
        <p:nvSpPr>
          <p:cNvPr id="29" name="object 29"/>
          <p:cNvSpPr/>
          <p:nvPr/>
        </p:nvSpPr>
        <p:spPr>
          <a:xfrm>
            <a:off x="2662732" y="2471033"/>
            <a:ext cx="1358265" cy="1358265"/>
          </a:xfrm>
          <a:custGeom>
            <a:avLst/>
            <a:gdLst/>
            <a:ahLst/>
            <a:cxnLst/>
            <a:rect l="l" t="t" r="r" b="b"/>
            <a:pathLst>
              <a:path w="1358264" h="1358264">
                <a:moveTo>
                  <a:pt x="0" y="1345234"/>
                </a:moveTo>
                <a:lnTo>
                  <a:pt x="0" y="12700"/>
                </a:lnTo>
                <a:lnTo>
                  <a:pt x="0" y="0"/>
                </a:lnTo>
                <a:lnTo>
                  <a:pt x="12700" y="0"/>
                </a:lnTo>
                <a:lnTo>
                  <a:pt x="1345234" y="0"/>
                </a:lnTo>
                <a:lnTo>
                  <a:pt x="1357934" y="0"/>
                </a:lnTo>
                <a:lnTo>
                  <a:pt x="1357934" y="12700"/>
                </a:lnTo>
                <a:lnTo>
                  <a:pt x="1357934" y="1345234"/>
                </a:lnTo>
                <a:lnTo>
                  <a:pt x="1357934" y="1357934"/>
                </a:lnTo>
                <a:lnTo>
                  <a:pt x="1345234" y="1357934"/>
                </a:lnTo>
                <a:lnTo>
                  <a:pt x="12700" y="1357934"/>
                </a:lnTo>
                <a:lnTo>
                  <a:pt x="0" y="1357934"/>
                </a:lnTo>
                <a:lnTo>
                  <a:pt x="0" y="1345234"/>
                </a:lnTo>
                <a:close/>
              </a:path>
            </a:pathLst>
          </a:custGeom>
          <a:ln w="25400">
            <a:solidFill>
              <a:srgbClr val="FFFFFF"/>
            </a:solidFill>
          </a:ln>
        </p:spPr>
        <p:txBody>
          <a:bodyPr wrap="square" lIns="0" tIns="0" rIns="0" bIns="0" rtlCol="0"/>
          <a:lstStyle/>
          <a:p>
            <a:endParaRPr/>
          </a:p>
        </p:txBody>
      </p:sp>
      <p:sp>
        <p:nvSpPr>
          <p:cNvPr id="30" name="object 30"/>
          <p:cNvSpPr txBox="1"/>
          <p:nvPr/>
        </p:nvSpPr>
        <p:spPr>
          <a:xfrm>
            <a:off x="8306922" y="831208"/>
            <a:ext cx="889000"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Futura Std Book"/>
                <a:cs typeface="Futura Std Book"/>
              </a:rPr>
              <a:t>Distribution</a:t>
            </a:r>
            <a:endParaRPr sz="1400">
              <a:latin typeface="Futura Std Book"/>
              <a:cs typeface="Futura Std Book"/>
            </a:endParaRPr>
          </a:p>
        </p:txBody>
      </p:sp>
      <p:sp>
        <p:nvSpPr>
          <p:cNvPr id="31" name="object 31"/>
          <p:cNvSpPr txBox="1"/>
          <p:nvPr/>
        </p:nvSpPr>
        <p:spPr>
          <a:xfrm>
            <a:off x="8869470" y="2371763"/>
            <a:ext cx="320675" cy="353060"/>
          </a:xfrm>
          <a:prstGeom prst="rect">
            <a:avLst/>
          </a:prstGeom>
        </p:spPr>
        <p:txBody>
          <a:bodyPr vert="horz" wrap="square" lIns="0" tIns="24765" rIns="0" bIns="0" rtlCol="0">
            <a:spAutoFit/>
          </a:bodyPr>
          <a:lstStyle/>
          <a:p>
            <a:pPr marL="115570" algn="ctr">
              <a:lnSpc>
                <a:spcPct val="100000"/>
              </a:lnSpc>
              <a:spcBef>
                <a:spcPts val="195"/>
              </a:spcBef>
            </a:pPr>
            <a:r>
              <a:rPr sz="1100" dirty="0">
                <a:solidFill>
                  <a:srgbClr val="FFFFFF"/>
                </a:solidFill>
                <a:latin typeface="Futura Std Book"/>
                <a:cs typeface="Futura Std Book"/>
              </a:rPr>
              <a:t>FIX</a:t>
            </a:r>
            <a:endParaRPr sz="1100">
              <a:latin typeface="Futura Std Book"/>
              <a:cs typeface="Futura Std Book"/>
            </a:endParaRPr>
          </a:p>
          <a:p>
            <a:pPr algn="ctr">
              <a:lnSpc>
                <a:spcPct val="100000"/>
              </a:lnSpc>
              <a:spcBef>
                <a:spcPts val="80"/>
              </a:spcBef>
            </a:pPr>
            <a:r>
              <a:rPr sz="900" b="0" i="1" dirty="0">
                <a:solidFill>
                  <a:srgbClr val="FFFFFF"/>
                </a:solidFill>
                <a:latin typeface="Futura Std Light"/>
                <a:cs typeface="Futura Std Light"/>
              </a:rPr>
              <a:t>Ready</a:t>
            </a:r>
            <a:endParaRPr sz="900">
              <a:latin typeface="Futura Std Light"/>
              <a:cs typeface="Futura Std Light"/>
            </a:endParaRPr>
          </a:p>
        </p:txBody>
      </p:sp>
      <p:sp>
        <p:nvSpPr>
          <p:cNvPr id="32" name="object 32"/>
          <p:cNvSpPr txBox="1"/>
          <p:nvPr/>
        </p:nvSpPr>
        <p:spPr>
          <a:xfrm>
            <a:off x="8540380" y="3076266"/>
            <a:ext cx="649605" cy="492759"/>
          </a:xfrm>
          <a:prstGeom prst="rect">
            <a:avLst/>
          </a:prstGeom>
        </p:spPr>
        <p:txBody>
          <a:bodyPr vert="horz" wrap="square" lIns="0" tIns="30480" rIns="0" bIns="0" rtlCol="0">
            <a:spAutoFit/>
          </a:bodyPr>
          <a:lstStyle/>
          <a:p>
            <a:pPr marL="101600" marR="5080" indent="-89535">
              <a:lnSpc>
                <a:spcPts val="1200"/>
              </a:lnSpc>
              <a:spcBef>
                <a:spcPts val="240"/>
              </a:spcBef>
            </a:pPr>
            <a:r>
              <a:rPr sz="1100" dirty="0">
                <a:solidFill>
                  <a:srgbClr val="FFFFFF"/>
                </a:solidFill>
                <a:latin typeface="Futura Std Book"/>
                <a:cs typeface="Futura Std Book"/>
              </a:rPr>
              <a:t>Brokerage  Software</a:t>
            </a:r>
            <a:endParaRPr sz="1100">
              <a:latin typeface="Futura Std Book"/>
              <a:cs typeface="Futura Std Book"/>
            </a:endParaRPr>
          </a:p>
          <a:p>
            <a:pPr marL="341630">
              <a:lnSpc>
                <a:spcPct val="100000"/>
              </a:lnSpc>
              <a:spcBef>
                <a:spcPts val="60"/>
              </a:spcBef>
            </a:pPr>
            <a:r>
              <a:rPr sz="900" b="0" i="1" dirty="0">
                <a:solidFill>
                  <a:srgbClr val="FFFFFF"/>
                </a:solidFill>
                <a:latin typeface="Futura Std Light"/>
                <a:cs typeface="Futura Std Light"/>
              </a:rPr>
              <a:t>Ready</a:t>
            </a:r>
            <a:endParaRPr sz="900">
              <a:latin typeface="Futura Std Light"/>
              <a:cs typeface="Futura Std Light"/>
            </a:endParaRPr>
          </a:p>
        </p:txBody>
      </p:sp>
      <p:sp>
        <p:nvSpPr>
          <p:cNvPr id="33" name="object 33"/>
          <p:cNvSpPr txBox="1"/>
          <p:nvPr/>
        </p:nvSpPr>
        <p:spPr>
          <a:xfrm>
            <a:off x="8493428" y="3769711"/>
            <a:ext cx="696595" cy="492759"/>
          </a:xfrm>
          <a:prstGeom prst="rect">
            <a:avLst/>
          </a:prstGeom>
        </p:spPr>
        <p:txBody>
          <a:bodyPr vert="horz" wrap="square" lIns="0" tIns="30480" rIns="0" bIns="0" rtlCol="0">
            <a:spAutoFit/>
          </a:bodyPr>
          <a:lstStyle/>
          <a:p>
            <a:pPr marL="12700" marR="5080" indent="210820" algn="r">
              <a:lnSpc>
                <a:spcPts val="1200"/>
              </a:lnSpc>
              <a:spcBef>
                <a:spcPts val="240"/>
              </a:spcBef>
            </a:pPr>
            <a:r>
              <a:rPr sz="1100" spc="-45" dirty="0">
                <a:solidFill>
                  <a:srgbClr val="222226"/>
                </a:solidFill>
                <a:latin typeface="Futura Std Book"/>
                <a:cs typeface="Futura Std Book"/>
              </a:rPr>
              <a:t>T</a:t>
            </a:r>
            <a:r>
              <a:rPr sz="1100" dirty="0">
                <a:solidFill>
                  <a:srgbClr val="222226"/>
                </a:solidFill>
                <a:latin typeface="Futura Std Book"/>
                <a:cs typeface="Futura Std Book"/>
              </a:rPr>
              <a:t>rading  </a:t>
            </a:r>
            <a:r>
              <a:rPr sz="1100" spc="-110" dirty="0">
                <a:solidFill>
                  <a:srgbClr val="222226"/>
                </a:solidFill>
                <a:latin typeface="Futura Std Book"/>
                <a:cs typeface="Futura Std Book"/>
              </a:rPr>
              <a:t>T</a:t>
            </a:r>
            <a:r>
              <a:rPr sz="1100" dirty="0">
                <a:solidFill>
                  <a:srgbClr val="222226"/>
                </a:solidFill>
                <a:latin typeface="Futura Std Book"/>
                <a:cs typeface="Futura Std Book"/>
              </a:rPr>
              <a:t>e</a:t>
            </a:r>
            <a:r>
              <a:rPr sz="1100" spc="0" dirty="0">
                <a:solidFill>
                  <a:srgbClr val="222226"/>
                </a:solidFill>
                <a:latin typeface="Futura Std Book"/>
                <a:cs typeface="Futura Std Book"/>
              </a:rPr>
              <a:t>r</a:t>
            </a:r>
            <a:r>
              <a:rPr sz="1100" dirty="0">
                <a:solidFill>
                  <a:srgbClr val="222226"/>
                </a:solidFill>
                <a:latin typeface="Futura Std Book"/>
                <a:cs typeface="Futura Std Book"/>
              </a:rPr>
              <a:t>minal  </a:t>
            </a:r>
            <a:r>
              <a:rPr sz="900" b="0" i="1" dirty="0">
                <a:solidFill>
                  <a:srgbClr val="222226"/>
                </a:solidFill>
                <a:latin typeface="Futura Std Light"/>
                <a:cs typeface="Futura Std Light"/>
              </a:rPr>
              <a:t>January</a:t>
            </a:r>
            <a:r>
              <a:rPr sz="900" b="0" i="1" spc="-70" dirty="0">
                <a:solidFill>
                  <a:srgbClr val="222226"/>
                </a:solidFill>
                <a:latin typeface="Futura Std Light"/>
                <a:cs typeface="Futura Std Light"/>
              </a:rPr>
              <a:t> </a:t>
            </a:r>
            <a:r>
              <a:rPr sz="900" b="0" i="1" dirty="0">
                <a:solidFill>
                  <a:srgbClr val="222226"/>
                </a:solidFill>
                <a:latin typeface="Futura Std Light"/>
                <a:cs typeface="Futura Std Light"/>
              </a:rPr>
              <a:t>2018</a:t>
            </a:r>
            <a:endParaRPr sz="900">
              <a:latin typeface="Futura Std Light"/>
              <a:cs typeface="Futura Std Light"/>
            </a:endParaRPr>
          </a:p>
        </p:txBody>
      </p:sp>
      <p:sp>
        <p:nvSpPr>
          <p:cNvPr id="34" name="object 34"/>
          <p:cNvSpPr txBox="1"/>
          <p:nvPr/>
        </p:nvSpPr>
        <p:spPr>
          <a:xfrm>
            <a:off x="4611542" y="3041554"/>
            <a:ext cx="88328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Futura Std Book"/>
                <a:cs typeface="Futura Std Book"/>
              </a:rPr>
              <a:t>Custodianship</a:t>
            </a:r>
            <a:endParaRPr sz="1100">
              <a:latin typeface="Futura Std Book"/>
              <a:cs typeface="Futura Std Book"/>
            </a:endParaRPr>
          </a:p>
        </p:txBody>
      </p:sp>
      <p:sp>
        <p:nvSpPr>
          <p:cNvPr id="35" name="object 35"/>
          <p:cNvSpPr txBox="1"/>
          <p:nvPr/>
        </p:nvSpPr>
        <p:spPr>
          <a:xfrm>
            <a:off x="4813548" y="3534974"/>
            <a:ext cx="68135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Futura Std Book"/>
                <a:cs typeface="Futura Std Book"/>
              </a:rPr>
              <a:t>Automated</a:t>
            </a:r>
            <a:endParaRPr sz="1100">
              <a:latin typeface="Futura Std Book"/>
              <a:cs typeface="Futura Std Book"/>
            </a:endParaRPr>
          </a:p>
        </p:txBody>
      </p:sp>
      <p:sp>
        <p:nvSpPr>
          <p:cNvPr id="36" name="object 36"/>
          <p:cNvSpPr txBox="1"/>
          <p:nvPr/>
        </p:nvSpPr>
        <p:spPr>
          <a:xfrm>
            <a:off x="4365950" y="3725526"/>
            <a:ext cx="112903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Futura Std Book"/>
                <a:cs typeface="Futura Std Book"/>
              </a:rPr>
              <a:t>Corporate</a:t>
            </a:r>
            <a:r>
              <a:rPr sz="1100" spc="-80" dirty="0">
                <a:solidFill>
                  <a:srgbClr val="FFFFFF"/>
                </a:solidFill>
                <a:latin typeface="Futura Std Book"/>
                <a:cs typeface="Futura Std Book"/>
              </a:rPr>
              <a:t> </a:t>
            </a:r>
            <a:r>
              <a:rPr sz="1100" dirty="0">
                <a:solidFill>
                  <a:srgbClr val="FFFFFF"/>
                </a:solidFill>
                <a:latin typeface="Futura Std Book"/>
                <a:cs typeface="Futura Std Book"/>
              </a:rPr>
              <a:t>Actions</a:t>
            </a:r>
            <a:endParaRPr sz="1100">
              <a:latin typeface="Futura Std Book"/>
              <a:cs typeface="Futura Std Book"/>
            </a:endParaRPr>
          </a:p>
        </p:txBody>
      </p:sp>
      <p:sp>
        <p:nvSpPr>
          <p:cNvPr id="37" name="object 37"/>
          <p:cNvSpPr txBox="1"/>
          <p:nvPr/>
        </p:nvSpPr>
        <p:spPr>
          <a:xfrm>
            <a:off x="4352045" y="2378323"/>
            <a:ext cx="119697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Futura Std Book"/>
                <a:cs typeface="Futura Std Book"/>
              </a:rPr>
              <a:t>Asset</a:t>
            </a:r>
            <a:r>
              <a:rPr sz="1400" spc="-75" dirty="0">
                <a:solidFill>
                  <a:srgbClr val="FFFFFF"/>
                </a:solidFill>
                <a:latin typeface="Futura Std Book"/>
                <a:cs typeface="Futura Std Book"/>
              </a:rPr>
              <a:t> </a:t>
            </a:r>
            <a:r>
              <a:rPr sz="1400" spc="0" dirty="0">
                <a:solidFill>
                  <a:srgbClr val="FFFFFF"/>
                </a:solidFill>
                <a:latin typeface="Futura Std Book"/>
                <a:cs typeface="Futura Std Book"/>
              </a:rPr>
              <a:t>Servicing</a:t>
            </a:r>
            <a:endParaRPr sz="1400">
              <a:latin typeface="Futura Std Book"/>
              <a:cs typeface="Futura Std Book"/>
            </a:endParaRPr>
          </a:p>
        </p:txBody>
      </p:sp>
      <p:sp>
        <p:nvSpPr>
          <p:cNvPr id="38" name="object 38"/>
          <p:cNvSpPr txBox="1"/>
          <p:nvPr/>
        </p:nvSpPr>
        <p:spPr>
          <a:xfrm>
            <a:off x="2662732" y="3032805"/>
            <a:ext cx="1358265" cy="238760"/>
          </a:xfrm>
          <a:prstGeom prst="rect">
            <a:avLst/>
          </a:prstGeom>
        </p:spPr>
        <p:txBody>
          <a:bodyPr vert="horz" wrap="square" lIns="0" tIns="12700" rIns="0" bIns="0" rtlCol="0">
            <a:spAutoFit/>
          </a:bodyPr>
          <a:lstStyle/>
          <a:p>
            <a:pPr marL="301625">
              <a:lnSpc>
                <a:spcPct val="100000"/>
              </a:lnSpc>
              <a:spcBef>
                <a:spcPts val="100"/>
              </a:spcBef>
            </a:pPr>
            <a:r>
              <a:rPr sz="1400" dirty="0">
                <a:solidFill>
                  <a:srgbClr val="FFFFFF"/>
                </a:solidFill>
                <a:latin typeface="Futura Std Book"/>
                <a:cs typeface="Futura Std Book"/>
              </a:rPr>
              <a:t>Exchange</a:t>
            </a:r>
            <a:endParaRPr sz="1400">
              <a:latin typeface="Futura Std Book"/>
              <a:cs typeface="Futura Std Book"/>
            </a:endParaRPr>
          </a:p>
        </p:txBody>
      </p:sp>
      <p:sp>
        <p:nvSpPr>
          <p:cNvPr id="39" name="object 39"/>
          <p:cNvSpPr txBox="1"/>
          <p:nvPr/>
        </p:nvSpPr>
        <p:spPr>
          <a:xfrm>
            <a:off x="5994384" y="1389577"/>
            <a:ext cx="1507490"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Futura Std Book"/>
                <a:cs typeface="Futura Std Book"/>
              </a:rPr>
              <a:t>Asset Creation</a:t>
            </a:r>
            <a:r>
              <a:rPr sz="1400" spc="-80" dirty="0">
                <a:solidFill>
                  <a:srgbClr val="FFFFFF"/>
                </a:solidFill>
                <a:latin typeface="Futura Std Book"/>
                <a:cs typeface="Futura Std Book"/>
              </a:rPr>
              <a:t> </a:t>
            </a:r>
            <a:r>
              <a:rPr sz="1400" spc="-40" dirty="0">
                <a:solidFill>
                  <a:srgbClr val="FFFFFF"/>
                </a:solidFill>
                <a:latin typeface="Futura Std Book"/>
                <a:cs typeface="Futura Std Book"/>
              </a:rPr>
              <a:t>Tool</a:t>
            </a:r>
            <a:endParaRPr sz="1400">
              <a:latin typeface="Futura Std Book"/>
              <a:cs typeface="Futura Std Book"/>
            </a:endParaRPr>
          </a:p>
        </p:txBody>
      </p:sp>
      <p:sp>
        <p:nvSpPr>
          <p:cNvPr id="40" name="object 40"/>
          <p:cNvSpPr txBox="1"/>
          <p:nvPr/>
        </p:nvSpPr>
        <p:spPr>
          <a:xfrm>
            <a:off x="6766159" y="2785591"/>
            <a:ext cx="697865" cy="492759"/>
          </a:xfrm>
          <a:prstGeom prst="rect">
            <a:avLst/>
          </a:prstGeom>
        </p:spPr>
        <p:txBody>
          <a:bodyPr vert="horz" wrap="square" lIns="0" tIns="12700" rIns="0" bIns="0" rtlCol="0">
            <a:spAutoFit/>
          </a:bodyPr>
          <a:lstStyle/>
          <a:p>
            <a:pPr marL="12700">
              <a:lnSpc>
                <a:spcPts val="1260"/>
              </a:lnSpc>
              <a:spcBef>
                <a:spcPts val="100"/>
              </a:spcBef>
            </a:pPr>
            <a:r>
              <a:rPr sz="1100" dirty="0">
                <a:solidFill>
                  <a:srgbClr val="222226"/>
                </a:solidFill>
                <a:latin typeface="Futura Std Book"/>
                <a:cs typeface="Futura Std Book"/>
              </a:rPr>
              <a:t>Syndicated</a:t>
            </a:r>
            <a:endParaRPr sz="1100">
              <a:latin typeface="Futura Std Book"/>
              <a:cs typeface="Futura Std Book"/>
            </a:endParaRPr>
          </a:p>
          <a:p>
            <a:pPr marL="343535">
              <a:lnSpc>
                <a:spcPts val="1260"/>
              </a:lnSpc>
            </a:pPr>
            <a:r>
              <a:rPr sz="1100" dirty="0">
                <a:solidFill>
                  <a:srgbClr val="222226"/>
                </a:solidFill>
                <a:latin typeface="Futura Std Book"/>
                <a:cs typeface="Futura Std Book"/>
              </a:rPr>
              <a:t>Loans</a:t>
            </a:r>
            <a:endParaRPr sz="1100">
              <a:latin typeface="Futura Std Book"/>
              <a:cs typeface="Futura Std Book"/>
            </a:endParaRPr>
          </a:p>
          <a:p>
            <a:pPr marL="57150">
              <a:lnSpc>
                <a:spcPct val="100000"/>
              </a:lnSpc>
              <a:spcBef>
                <a:spcPts val="80"/>
              </a:spcBef>
            </a:pPr>
            <a:r>
              <a:rPr sz="900" b="0" i="1" dirty="0">
                <a:solidFill>
                  <a:srgbClr val="222226"/>
                </a:solidFill>
                <a:latin typeface="Futura Std Light"/>
                <a:cs typeface="Futura Std Light"/>
              </a:rPr>
              <a:t>March</a:t>
            </a:r>
            <a:r>
              <a:rPr sz="900" b="0" i="1" spc="-100" dirty="0">
                <a:solidFill>
                  <a:srgbClr val="222226"/>
                </a:solidFill>
                <a:latin typeface="Futura Std Light"/>
                <a:cs typeface="Futura Std Light"/>
              </a:rPr>
              <a:t> </a:t>
            </a:r>
            <a:r>
              <a:rPr sz="900" b="0" i="1" dirty="0">
                <a:solidFill>
                  <a:srgbClr val="222226"/>
                </a:solidFill>
                <a:latin typeface="Futura Std Light"/>
                <a:cs typeface="Futura Std Light"/>
              </a:rPr>
              <a:t>2018</a:t>
            </a:r>
            <a:endParaRPr sz="900">
              <a:latin typeface="Futura Std Light"/>
              <a:cs typeface="Futura Std Light"/>
            </a:endParaRPr>
          </a:p>
        </p:txBody>
      </p:sp>
      <p:sp>
        <p:nvSpPr>
          <p:cNvPr id="41" name="object 41"/>
          <p:cNvSpPr txBox="1"/>
          <p:nvPr/>
        </p:nvSpPr>
        <p:spPr>
          <a:xfrm>
            <a:off x="6642663" y="3431060"/>
            <a:ext cx="821690" cy="353060"/>
          </a:xfrm>
          <a:prstGeom prst="rect">
            <a:avLst/>
          </a:prstGeom>
        </p:spPr>
        <p:txBody>
          <a:bodyPr vert="horz" wrap="square" lIns="0" tIns="24765" rIns="0" bIns="0" rtlCol="0">
            <a:spAutoFit/>
          </a:bodyPr>
          <a:lstStyle/>
          <a:p>
            <a:pPr algn="ctr">
              <a:lnSpc>
                <a:spcPct val="100000"/>
              </a:lnSpc>
              <a:spcBef>
                <a:spcPts val="195"/>
              </a:spcBef>
            </a:pPr>
            <a:r>
              <a:rPr sz="1100" dirty="0">
                <a:solidFill>
                  <a:srgbClr val="222226"/>
                </a:solidFill>
                <a:latin typeface="Futura Std Book"/>
                <a:cs typeface="Futura Std Book"/>
              </a:rPr>
              <a:t>Golden</a:t>
            </a:r>
            <a:r>
              <a:rPr sz="1100" spc="-100" dirty="0">
                <a:solidFill>
                  <a:srgbClr val="222226"/>
                </a:solidFill>
                <a:latin typeface="Futura Std Book"/>
                <a:cs typeface="Futura Std Book"/>
              </a:rPr>
              <a:t> </a:t>
            </a:r>
            <a:r>
              <a:rPr sz="1100" dirty="0">
                <a:solidFill>
                  <a:srgbClr val="222226"/>
                </a:solidFill>
                <a:latin typeface="Futura Std Book"/>
                <a:cs typeface="Futura Std Book"/>
              </a:rPr>
              <a:t>Gate</a:t>
            </a:r>
            <a:endParaRPr sz="1100">
              <a:latin typeface="Futura Std Book"/>
              <a:cs typeface="Futura Std Book"/>
            </a:endParaRPr>
          </a:p>
          <a:p>
            <a:pPr marL="64769" algn="ctr">
              <a:lnSpc>
                <a:spcPct val="100000"/>
              </a:lnSpc>
              <a:spcBef>
                <a:spcPts val="80"/>
              </a:spcBef>
            </a:pPr>
            <a:r>
              <a:rPr sz="900" b="0" i="1" dirty="0">
                <a:solidFill>
                  <a:srgbClr val="222226"/>
                </a:solidFill>
                <a:latin typeface="Futura Std Light"/>
                <a:cs typeface="Futura Std Light"/>
              </a:rPr>
              <a:t>February</a:t>
            </a:r>
            <a:r>
              <a:rPr sz="900" b="0" i="1" spc="-70" dirty="0">
                <a:solidFill>
                  <a:srgbClr val="222226"/>
                </a:solidFill>
                <a:latin typeface="Futura Std Light"/>
                <a:cs typeface="Futura Std Light"/>
              </a:rPr>
              <a:t> </a:t>
            </a:r>
            <a:r>
              <a:rPr sz="900" b="0" i="1" dirty="0">
                <a:solidFill>
                  <a:srgbClr val="222226"/>
                </a:solidFill>
                <a:latin typeface="Futura Std Light"/>
                <a:cs typeface="Futura Std Light"/>
              </a:rPr>
              <a:t>2018</a:t>
            </a:r>
            <a:endParaRPr sz="900">
              <a:latin typeface="Futura Std Light"/>
              <a:cs typeface="Futura Std Light"/>
            </a:endParaRPr>
          </a:p>
        </p:txBody>
      </p:sp>
      <p:sp>
        <p:nvSpPr>
          <p:cNvPr id="42" name="object 42"/>
          <p:cNvSpPr txBox="1"/>
          <p:nvPr/>
        </p:nvSpPr>
        <p:spPr>
          <a:xfrm>
            <a:off x="6584407" y="4012746"/>
            <a:ext cx="880110" cy="353060"/>
          </a:xfrm>
          <a:prstGeom prst="rect">
            <a:avLst/>
          </a:prstGeom>
        </p:spPr>
        <p:txBody>
          <a:bodyPr vert="horz" wrap="square" lIns="0" tIns="24765" rIns="0" bIns="0" rtlCol="0">
            <a:spAutoFit/>
          </a:bodyPr>
          <a:lstStyle/>
          <a:p>
            <a:pPr marL="12700">
              <a:lnSpc>
                <a:spcPct val="100000"/>
              </a:lnSpc>
              <a:spcBef>
                <a:spcPts val="195"/>
              </a:spcBef>
            </a:pPr>
            <a:r>
              <a:rPr sz="1100" spc="-10" dirty="0">
                <a:solidFill>
                  <a:srgbClr val="222226"/>
                </a:solidFill>
                <a:latin typeface="Futura Std Book"/>
                <a:cs typeface="Futura Std Book"/>
              </a:rPr>
              <a:t>Trade</a:t>
            </a:r>
            <a:r>
              <a:rPr sz="1100" spc="-95" dirty="0">
                <a:solidFill>
                  <a:srgbClr val="222226"/>
                </a:solidFill>
                <a:latin typeface="Futura Std Book"/>
                <a:cs typeface="Futura Std Book"/>
              </a:rPr>
              <a:t> </a:t>
            </a:r>
            <a:r>
              <a:rPr sz="1100" dirty="0">
                <a:solidFill>
                  <a:srgbClr val="222226"/>
                </a:solidFill>
                <a:latin typeface="Futura Std Book"/>
                <a:cs typeface="Futura Std Book"/>
              </a:rPr>
              <a:t>Finance</a:t>
            </a:r>
            <a:endParaRPr sz="1100">
              <a:latin typeface="Futura Std Book"/>
              <a:cs typeface="Futura Std Book"/>
            </a:endParaRPr>
          </a:p>
          <a:p>
            <a:pPr marL="238760">
              <a:lnSpc>
                <a:spcPct val="100000"/>
              </a:lnSpc>
              <a:spcBef>
                <a:spcPts val="80"/>
              </a:spcBef>
            </a:pPr>
            <a:r>
              <a:rPr sz="900" b="0" i="1" dirty="0">
                <a:solidFill>
                  <a:srgbClr val="222226"/>
                </a:solidFill>
                <a:latin typeface="Futura Std Light"/>
                <a:cs typeface="Futura Std Light"/>
              </a:rPr>
              <a:t>March</a:t>
            </a:r>
            <a:r>
              <a:rPr sz="900" b="0" i="1" spc="-100" dirty="0">
                <a:solidFill>
                  <a:srgbClr val="222226"/>
                </a:solidFill>
                <a:latin typeface="Futura Std Light"/>
                <a:cs typeface="Futura Std Light"/>
              </a:rPr>
              <a:t> </a:t>
            </a:r>
            <a:r>
              <a:rPr sz="900" b="0" i="1" dirty="0">
                <a:solidFill>
                  <a:srgbClr val="222226"/>
                </a:solidFill>
                <a:latin typeface="Futura Std Light"/>
                <a:cs typeface="Futura Std Light"/>
              </a:rPr>
              <a:t>2018</a:t>
            </a:r>
            <a:endParaRPr sz="900">
              <a:latin typeface="Futura Std Light"/>
              <a:cs typeface="Futura Std Light"/>
            </a:endParaRPr>
          </a:p>
        </p:txBody>
      </p:sp>
      <p:sp>
        <p:nvSpPr>
          <p:cNvPr id="43" name="object 43"/>
          <p:cNvSpPr txBox="1"/>
          <p:nvPr/>
        </p:nvSpPr>
        <p:spPr>
          <a:xfrm>
            <a:off x="6616031" y="4549433"/>
            <a:ext cx="848360" cy="353060"/>
          </a:xfrm>
          <a:prstGeom prst="rect">
            <a:avLst/>
          </a:prstGeom>
        </p:spPr>
        <p:txBody>
          <a:bodyPr vert="horz" wrap="square" lIns="0" tIns="24765" rIns="0" bIns="0" rtlCol="0">
            <a:spAutoFit/>
          </a:bodyPr>
          <a:lstStyle/>
          <a:p>
            <a:pPr marL="373380">
              <a:lnSpc>
                <a:spcPct val="100000"/>
              </a:lnSpc>
              <a:spcBef>
                <a:spcPts val="195"/>
              </a:spcBef>
            </a:pPr>
            <a:r>
              <a:rPr sz="1100" dirty="0">
                <a:solidFill>
                  <a:srgbClr val="222226"/>
                </a:solidFill>
                <a:latin typeface="Futura Std Book"/>
                <a:cs typeface="Futura Std Book"/>
              </a:rPr>
              <a:t>Equities</a:t>
            </a:r>
            <a:endParaRPr sz="1100">
              <a:latin typeface="Futura Std Book"/>
              <a:cs typeface="Futura Std Book"/>
            </a:endParaRPr>
          </a:p>
          <a:p>
            <a:pPr marL="12700">
              <a:lnSpc>
                <a:spcPct val="100000"/>
              </a:lnSpc>
              <a:spcBef>
                <a:spcPts val="80"/>
              </a:spcBef>
            </a:pPr>
            <a:r>
              <a:rPr sz="900" b="0" i="1" dirty="0">
                <a:solidFill>
                  <a:srgbClr val="222226"/>
                </a:solidFill>
                <a:latin typeface="Futura Std Light"/>
                <a:cs typeface="Futura Std Light"/>
              </a:rPr>
              <a:t>September</a:t>
            </a:r>
            <a:r>
              <a:rPr sz="900" b="0" i="1" spc="-100" dirty="0">
                <a:solidFill>
                  <a:srgbClr val="222226"/>
                </a:solidFill>
                <a:latin typeface="Futura Std Light"/>
                <a:cs typeface="Futura Std Light"/>
              </a:rPr>
              <a:t> </a:t>
            </a:r>
            <a:r>
              <a:rPr sz="900" b="0" i="1" dirty="0">
                <a:solidFill>
                  <a:srgbClr val="222226"/>
                </a:solidFill>
                <a:latin typeface="Futura Std Light"/>
                <a:cs typeface="Futura Std Light"/>
              </a:rPr>
              <a:t>2018</a:t>
            </a:r>
            <a:endParaRPr sz="900">
              <a:latin typeface="Futura Std Light"/>
              <a:cs typeface="Futura Std Light"/>
            </a:endParaRPr>
          </a:p>
        </p:txBody>
      </p:sp>
      <p:sp>
        <p:nvSpPr>
          <p:cNvPr id="44" name="object 44"/>
          <p:cNvSpPr txBox="1">
            <a:spLocks noGrp="1"/>
          </p:cNvSpPr>
          <p:nvPr>
            <p:ph type="title"/>
          </p:nvPr>
        </p:nvSpPr>
        <p:spPr>
          <a:xfrm>
            <a:off x="779299" y="1175846"/>
            <a:ext cx="1309370" cy="330200"/>
          </a:xfrm>
          <a:prstGeom prst="rect">
            <a:avLst/>
          </a:prstGeom>
        </p:spPr>
        <p:txBody>
          <a:bodyPr vert="horz" wrap="square" lIns="0" tIns="12700" rIns="0" bIns="0" rtlCol="0">
            <a:spAutoFit/>
          </a:bodyPr>
          <a:lstStyle/>
          <a:p>
            <a:pPr marL="12700">
              <a:lnSpc>
                <a:spcPct val="100000"/>
              </a:lnSpc>
              <a:spcBef>
                <a:spcPts val="100"/>
              </a:spcBef>
            </a:pPr>
            <a:r>
              <a:rPr b="0" spc="75" dirty="0">
                <a:solidFill>
                  <a:srgbClr val="DE4E3E"/>
                </a:solidFill>
                <a:latin typeface="Futura Std Medium"/>
                <a:cs typeface="Futura Std Medium"/>
              </a:rPr>
              <a:t>What</a:t>
            </a:r>
            <a:r>
              <a:rPr b="0" spc="105" dirty="0">
                <a:solidFill>
                  <a:srgbClr val="DE4E3E"/>
                </a:solidFill>
                <a:latin typeface="Futura Std Medium"/>
                <a:cs typeface="Futura Std Medium"/>
              </a:rPr>
              <a:t> </a:t>
            </a:r>
            <a:r>
              <a:rPr b="0" spc="100" dirty="0">
                <a:solidFill>
                  <a:srgbClr val="DE4E3E"/>
                </a:solidFill>
                <a:latin typeface="Futura Std Medium"/>
                <a:cs typeface="Futura Std Medium"/>
              </a:rPr>
              <a:t>does</a:t>
            </a:r>
          </a:p>
        </p:txBody>
      </p:sp>
      <p:sp>
        <p:nvSpPr>
          <p:cNvPr id="45" name="object 45"/>
          <p:cNvSpPr txBox="1"/>
          <p:nvPr/>
        </p:nvSpPr>
        <p:spPr>
          <a:xfrm>
            <a:off x="779299" y="1582246"/>
            <a:ext cx="1702435" cy="330200"/>
          </a:xfrm>
          <a:prstGeom prst="rect">
            <a:avLst/>
          </a:prstGeom>
        </p:spPr>
        <p:txBody>
          <a:bodyPr vert="horz" wrap="square" lIns="0" tIns="12700" rIns="0" bIns="0" rtlCol="0">
            <a:spAutoFit/>
          </a:bodyPr>
          <a:lstStyle/>
          <a:p>
            <a:pPr marL="12700">
              <a:lnSpc>
                <a:spcPct val="100000"/>
              </a:lnSpc>
              <a:spcBef>
                <a:spcPts val="100"/>
              </a:spcBef>
            </a:pPr>
            <a:r>
              <a:rPr sz="2000" spc="80" dirty="0">
                <a:solidFill>
                  <a:srgbClr val="DE4E3E"/>
                </a:solidFill>
                <a:latin typeface="Futura Std Medium"/>
                <a:cs typeface="Futura Std Medium"/>
              </a:rPr>
              <a:t>BlockEx</a:t>
            </a:r>
            <a:r>
              <a:rPr sz="2000" spc="114" dirty="0">
                <a:solidFill>
                  <a:srgbClr val="DE4E3E"/>
                </a:solidFill>
                <a:latin typeface="Futura Std Medium"/>
                <a:cs typeface="Futura Std Medium"/>
              </a:rPr>
              <a:t> </a:t>
            </a:r>
            <a:r>
              <a:rPr sz="2000" spc="100" dirty="0">
                <a:solidFill>
                  <a:srgbClr val="DE4E3E"/>
                </a:solidFill>
                <a:latin typeface="Futura Std Medium"/>
                <a:cs typeface="Futura Std Medium"/>
              </a:rPr>
              <a:t>offer?</a:t>
            </a:r>
            <a:endParaRPr sz="2000">
              <a:latin typeface="Futura Std Medium"/>
              <a:cs typeface="Futura Std Medium"/>
            </a:endParaRPr>
          </a:p>
        </p:txBody>
      </p:sp>
      <p:sp>
        <p:nvSpPr>
          <p:cNvPr id="46" name="object 46"/>
          <p:cNvSpPr txBox="1"/>
          <p:nvPr/>
        </p:nvSpPr>
        <p:spPr>
          <a:xfrm>
            <a:off x="6616031" y="1785085"/>
            <a:ext cx="848360" cy="353060"/>
          </a:xfrm>
          <a:prstGeom prst="rect">
            <a:avLst/>
          </a:prstGeom>
        </p:spPr>
        <p:txBody>
          <a:bodyPr vert="horz" wrap="square" lIns="0" tIns="24765" rIns="0" bIns="0" rtlCol="0">
            <a:spAutoFit/>
          </a:bodyPr>
          <a:lstStyle/>
          <a:p>
            <a:pPr marR="5080" algn="r">
              <a:lnSpc>
                <a:spcPct val="100000"/>
              </a:lnSpc>
              <a:spcBef>
                <a:spcPts val="195"/>
              </a:spcBef>
            </a:pPr>
            <a:r>
              <a:rPr sz="1100" dirty="0">
                <a:solidFill>
                  <a:srgbClr val="FFFFFF"/>
                </a:solidFill>
                <a:latin typeface="Futura Std Book"/>
                <a:cs typeface="Futura Std Book"/>
              </a:rPr>
              <a:t>ICO</a:t>
            </a:r>
            <a:endParaRPr sz="1100">
              <a:latin typeface="Futura Std Book"/>
              <a:cs typeface="Futura Std Book"/>
            </a:endParaRPr>
          </a:p>
          <a:p>
            <a:pPr marR="5080" algn="r">
              <a:lnSpc>
                <a:spcPct val="100000"/>
              </a:lnSpc>
              <a:spcBef>
                <a:spcPts val="80"/>
              </a:spcBef>
            </a:pPr>
            <a:r>
              <a:rPr sz="900" b="0" i="1" dirty="0">
                <a:solidFill>
                  <a:srgbClr val="FFFFFF"/>
                </a:solidFill>
                <a:latin typeface="Futura Std Light"/>
                <a:cs typeface="Futura Std Light"/>
              </a:rPr>
              <a:t>November</a:t>
            </a:r>
            <a:r>
              <a:rPr sz="900" b="0" i="1" spc="-100" dirty="0">
                <a:solidFill>
                  <a:srgbClr val="FFFFFF"/>
                </a:solidFill>
                <a:latin typeface="Futura Std Light"/>
                <a:cs typeface="Futura Std Light"/>
              </a:rPr>
              <a:t> </a:t>
            </a:r>
            <a:r>
              <a:rPr sz="900" b="0" i="1" dirty="0">
                <a:solidFill>
                  <a:srgbClr val="FFFFFF"/>
                </a:solidFill>
                <a:latin typeface="Futura Std Light"/>
                <a:cs typeface="Futura Std Light"/>
              </a:rPr>
              <a:t>2017</a:t>
            </a:r>
            <a:endParaRPr sz="900">
              <a:latin typeface="Futura Std Light"/>
              <a:cs typeface="Futura Std Light"/>
            </a:endParaRPr>
          </a:p>
        </p:txBody>
      </p:sp>
      <p:sp>
        <p:nvSpPr>
          <p:cNvPr id="47" name="object 47"/>
          <p:cNvSpPr txBox="1"/>
          <p:nvPr/>
        </p:nvSpPr>
        <p:spPr>
          <a:xfrm>
            <a:off x="6926224" y="2255199"/>
            <a:ext cx="537845" cy="370205"/>
          </a:xfrm>
          <a:prstGeom prst="rect">
            <a:avLst/>
          </a:prstGeom>
        </p:spPr>
        <p:txBody>
          <a:bodyPr vert="horz" wrap="square" lIns="0" tIns="34290" rIns="0" bIns="0" rtlCol="0">
            <a:spAutoFit/>
          </a:bodyPr>
          <a:lstStyle/>
          <a:p>
            <a:pPr marL="212725">
              <a:lnSpc>
                <a:spcPct val="100000"/>
              </a:lnSpc>
              <a:spcBef>
                <a:spcPts val="270"/>
              </a:spcBef>
            </a:pPr>
            <a:r>
              <a:rPr sz="1100" dirty="0">
                <a:latin typeface="Futura Std Book"/>
                <a:cs typeface="Futura Std Book"/>
              </a:rPr>
              <a:t>Bond</a:t>
            </a:r>
            <a:endParaRPr sz="1100">
              <a:latin typeface="Futura Std Book"/>
              <a:cs typeface="Futura Std Book"/>
            </a:endParaRPr>
          </a:p>
          <a:p>
            <a:pPr marL="12700">
              <a:lnSpc>
                <a:spcPct val="100000"/>
              </a:lnSpc>
              <a:spcBef>
                <a:spcPts val="145"/>
              </a:spcBef>
            </a:pPr>
            <a:r>
              <a:rPr sz="900" b="0" i="1" dirty="0">
                <a:latin typeface="Futura Std Light"/>
                <a:cs typeface="Futura Std Light"/>
              </a:rPr>
              <a:t>June</a:t>
            </a:r>
            <a:r>
              <a:rPr sz="900" b="0" i="1" spc="-100" dirty="0">
                <a:latin typeface="Futura Std Light"/>
                <a:cs typeface="Futura Std Light"/>
              </a:rPr>
              <a:t> </a:t>
            </a:r>
            <a:r>
              <a:rPr sz="900" b="0" i="1" dirty="0">
                <a:latin typeface="Futura Std Light"/>
                <a:cs typeface="Futura Std Light"/>
              </a:rPr>
              <a:t>2018</a:t>
            </a:r>
            <a:endParaRPr sz="900">
              <a:latin typeface="Futura Std Light"/>
              <a:cs typeface="Futura Std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368280" cy="6480175"/>
          </a:xfrm>
          <a:custGeom>
            <a:avLst/>
            <a:gdLst/>
            <a:ahLst/>
            <a:cxnLst/>
            <a:rect l="l" t="t" r="r" b="b"/>
            <a:pathLst>
              <a:path w="10368280" h="6480175">
                <a:moveTo>
                  <a:pt x="0" y="6479997"/>
                </a:moveTo>
                <a:lnTo>
                  <a:pt x="10368000" y="6479997"/>
                </a:lnTo>
                <a:lnTo>
                  <a:pt x="10368000" y="0"/>
                </a:lnTo>
                <a:lnTo>
                  <a:pt x="0" y="0"/>
                </a:lnTo>
                <a:lnTo>
                  <a:pt x="0" y="6479997"/>
                </a:lnTo>
                <a:close/>
              </a:path>
            </a:pathLst>
          </a:custGeom>
          <a:solidFill>
            <a:srgbClr val="23A8C1"/>
          </a:solidFill>
        </p:spPr>
        <p:txBody>
          <a:bodyPr wrap="square" lIns="0" tIns="0" rIns="0" bIns="0" rtlCol="0"/>
          <a:lstStyle/>
          <a:p>
            <a:endParaRPr/>
          </a:p>
        </p:txBody>
      </p:sp>
      <p:sp>
        <p:nvSpPr>
          <p:cNvPr id="3" name="object 3"/>
          <p:cNvSpPr/>
          <p:nvPr/>
        </p:nvSpPr>
        <p:spPr>
          <a:xfrm>
            <a:off x="276352" y="276339"/>
            <a:ext cx="9815830" cy="5927725"/>
          </a:xfrm>
          <a:custGeom>
            <a:avLst/>
            <a:gdLst/>
            <a:ahLst/>
            <a:cxnLst/>
            <a:rect l="l" t="t" r="r" b="b"/>
            <a:pathLst>
              <a:path w="9815830" h="5927725">
                <a:moveTo>
                  <a:pt x="0" y="5927305"/>
                </a:moveTo>
                <a:lnTo>
                  <a:pt x="9815296" y="5927305"/>
                </a:lnTo>
                <a:lnTo>
                  <a:pt x="9815296" y="0"/>
                </a:lnTo>
                <a:lnTo>
                  <a:pt x="0" y="0"/>
                </a:lnTo>
                <a:lnTo>
                  <a:pt x="0" y="5927305"/>
                </a:lnTo>
                <a:close/>
              </a:path>
            </a:pathLst>
          </a:custGeom>
          <a:ln w="12700">
            <a:solidFill>
              <a:srgbClr val="222226"/>
            </a:solidFill>
          </a:ln>
        </p:spPr>
        <p:txBody>
          <a:bodyPr wrap="square" lIns="0" tIns="0" rIns="0" bIns="0" rtlCol="0"/>
          <a:lstStyle/>
          <a:p>
            <a:endParaRPr/>
          </a:p>
        </p:txBody>
      </p:sp>
      <p:sp>
        <p:nvSpPr>
          <p:cNvPr id="4" name="object 4"/>
          <p:cNvSpPr/>
          <p:nvPr/>
        </p:nvSpPr>
        <p:spPr>
          <a:xfrm>
            <a:off x="4784102" y="2310847"/>
            <a:ext cx="619760" cy="619760"/>
          </a:xfrm>
          <a:custGeom>
            <a:avLst/>
            <a:gdLst/>
            <a:ahLst/>
            <a:cxnLst/>
            <a:rect l="l" t="t" r="r" b="b"/>
            <a:pathLst>
              <a:path w="619760" h="619760">
                <a:moveTo>
                  <a:pt x="309676" y="0"/>
                </a:moveTo>
                <a:lnTo>
                  <a:pt x="0" y="309676"/>
                </a:lnTo>
                <a:lnTo>
                  <a:pt x="309676" y="619353"/>
                </a:lnTo>
                <a:lnTo>
                  <a:pt x="325818" y="603211"/>
                </a:lnTo>
                <a:lnTo>
                  <a:pt x="309676" y="603211"/>
                </a:lnTo>
                <a:lnTo>
                  <a:pt x="16141" y="309676"/>
                </a:lnTo>
                <a:lnTo>
                  <a:pt x="309676" y="16141"/>
                </a:lnTo>
                <a:lnTo>
                  <a:pt x="325818" y="16141"/>
                </a:lnTo>
                <a:lnTo>
                  <a:pt x="309676" y="0"/>
                </a:lnTo>
                <a:close/>
              </a:path>
              <a:path w="619760" h="619760">
                <a:moveTo>
                  <a:pt x="325818" y="16141"/>
                </a:moveTo>
                <a:lnTo>
                  <a:pt x="309676" y="16141"/>
                </a:lnTo>
                <a:lnTo>
                  <a:pt x="603211" y="309676"/>
                </a:lnTo>
                <a:lnTo>
                  <a:pt x="309676" y="603211"/>
                </a:lnTo>
                <a:lnTo>
                  <a:pt x="325818" y="603211"/>
                </a:lnTo>
                <a:lnTo>
                  <a:pt x="619353" y="309676"/>
                </a:lnTo>
                <a:lnTo>
                  <a:pt x="325818" y="16141"/>
                </a:lnTo>
                <a:close/>
              </a:path>
            </a:pathLst>
          </a:custGeom>
          <a:solidFill>
            <a:srgbClr val="FFFFFF"/>
          </a:solidFill>
        </p:spPr>
        <p:txBody>
          <a:bodyPr wrap="square" lIns="0" tIns="0" rIns="0" bIns="0" rtlCol="0"/>
          <a:lstStyle/>
          <a:p>
            <a:endParaRPr/>
          </a:p>
        </p:txBody>
      </p:sp>
      <p:sp>
        <p:nvSpPr>
          <p:cNvPr id="5" name="object 5"/>
          <p:cNvSpPr/>
          <p:nvPr/>
        </p:nvSpPr>
        <p:spPr>
          <a:xfrm>
            <a:off x="4784102" y="2249130"/>
            <a:ext cx="619760" cy="619760"/>
          </a:xfrm>
          <a:custGeom>
            <a:avLst/>
            <a:gdLst/>
            <a:ahLst/>
            <a:cxnLst/>
            <a:rect l="l" t="t" r="r" b="b"/>
            <a:pathLst>
              <a:path w="619760" h="619760">
                <a:moveTo>
                  <a:pt x="309676" y="0"/>
                </a:moveTo>
                <a:lnTo>
                  <a:pt x="0" y="309689"/>
                </a:lnTo>
                <a:lnTo>
                  <a:pt x="309676" y="619366"/>
                </a:lnTo>
                <a:lnTo>
                  <a:pt x="325247" y="603796"/>
                </a:lnTo>
                <a:lnTo>
                  <a:pt x="309676" y="603796"/>
                </a:lnTo>
                <a:lnTo>
                  <a:pt x="16141" y="309689"/>
                </a:lnTo>
                <a:lnTo>
                  <a:pt x="309676" y="16154"/>
                </a:lnTo>
                <a:lnTo>
                  <a:pt x="325830" y="16154"/>
                </a:lnTo>
                <a:lnTo>
                  <a:pt x="309676" y="0"/>
                </a:lnTo>
                <a:close/>
              </a:path>
              <a:path w="619760" h="619760">
                <a:moveTo>
                  <a:pt x="325830" y="16154"/>
                </a:moveTo>
                <a:lnTo>
                  <a:pt x="309676" y="16154"/>
                </a:lnTo>
                <a:lnTo>
                  <a:pt x="603211" y="309689"/>
                </a:lnTo>
                <a:lnTo>
                  <a:pt x="309676" y="603796"/>
                </a:lnTo>
                <a:lnTo>
                  <a:pt x="325247" y="603796"/>
                </a:lnTo>
                <a:lnTo>
                  <a:pt x="619353" y="309689"/>
                </a:lnTo>
                <a:lnTo>
                  <a:pt x="325830" y="16154"/>
                </a:lnTo>
                <a:close/>
              </a:path>
            </a:pathLst>
          </a:custGeom>
          <a:solidFill>
            <a:srgbClr val="FFFFFF"/>
          </a:solidFill>
        </p:spPr>
        <p:txBody>
          <a:bodyPr wrap="square" lIns="0" tIns="0" rIns="0" bIns="0" rtlCol="0"/>
          <a:lstStyle/>
          <a:p>
            <a:endParaRPr/>
          </a:p>
        </p:txBody>
      </p:sp>
      <p:sp>
        <p:nvSpPr>
          <p:cNvPr id="6" name="object 6"/>
          <p:cNvSpPr/>
          <p:nvPr/>
        </p:nvSpPr>
        <p:spPr>
          <a:xfrm>
            <a:off x="4784102" y="2186282"/>
            <a:ext cx="619760" cy="619760"/>
          </a:xfrm>
          <a:custGeom>
            <a:avLst/>
            <a:gdLst/>
            <a:ahLst/>
            <a:cxnLst/>
            <a:rect l="l" t="t" r="r" b="b"/>
            <a:pathLst>
              <a:path w="619760" h="619760">
                <a:moveTo>
                  <a:pt x="309676" y="0"/>
                </a:moveTo>
                <a:lnTo>
                  <a:pt x="0" y="309676"/>
                </a:lnTo>
                <a:lnTo>
                  <a:pt x="309676" y="619353"/>
                </a:lnTo>
                <a:lnTo>
                  <a:pt x="325818" y="603211"/>
                </a:lnTo>
                <a:lnTo>
                  <a:pt x="309676" y="603211"/>
                </a:lnTo>
                <a:lnTo>
                  <a:pt x="16141" y="309676"/>
                </a:lnTo>
                <a:lnTo>
                  <a:pt x="309676" y="16141"/>
                </a:lnTo>
                <a:lnTo>
                  <a:pt x="325818" y="16141"/>
                </a:lnTo>
                <a:lnTo>
                  <a:pt x="309676" y="0"/>
                </a:lnTo>
                <a:close/>
              </a:path>
              <a:path w="619760" h="619760">
                <a:moveTo>
                  <a:pt x="325818" y="16141"/>
                </a:moveTo>
                <a:lnTo>
                  <a:pt x="309676" y="16141"/>
                </a:lnTo>
                <a:lnTo>
                  <a:pt x="603211" y="309676"/>
                </a:lnTo>
                <a:lnTo>
                  <a:pt x="309676" y="603211"/>
                </a:lnTo>
                <a:lnTo>
                  <a:pt x="325818" y="603211"/>
                </a:lnTo>
                <a:lnTo>
                  <a:pt x="619353" y="309676"/>
                </a:lnTo>
                <a:lnTo>
                  <a:pt x="325818" y="16141"/>
                </a:lnTo>
                <a:close/>
              </a:path>
            </a:pathLst>
          </a:custGeom>
          <a:solidFill>
            <a:srgbClr val="FFFFFF"/>
          </a:solidFill>
        </p:spPr>
        <p:txBody>
          <a:bodyPr wrap="square" lIns="0" tIns="0" rIns="0" bIns="0" rtlCol="0"/>
          <a:lstStyle/>
          <a:p>
            <a:endParaRPr/>
          </a:p>
        </p:txBody>
      </p:sp>
      <p:sp>
        <p:nvSpPr>
          <p:cNvPr id="7" name="object 7"/>
          <p:cNvSpPr/>
          <p:nvPr/>
        </p:nvSpPr>
        <p:spPr>
          <a:xfrm>
            <a:off x="4784102" y="2124000"/>
            <a:ext cx="619760" cy="619760"/>
          </a:xfrm>
          <a:custGeom>
            <a:avLst/>
            <a:gdLst/>
            <a:ahLst/>
            <a:cxnLst/>
            <a:rect l="l" t="t" r="r" b="b"/>
            <a:pathLst>
              <a:path w="619760" h="619760">
                <a:moveTo>
                  <a:pt x="309676" y="0"/>
                </a:moveTo>
                <a:lnTo>
                  <a:pt x="0" y="309676"/>
                </a:lnTo>
                <a:lnTo>
                  <a:pt x="309676" y="619353"/>
                </a:lnTo>
                <a:lnTo>
                  <a:pt x="325818" y="603211"/>
                </a:lnTo>
                <a:lnTo>
                  <a:pt x="309676" y="603211"/>
                </a:lnTo>
                <a:lnTo>
                  <a:pt x="16141" y="309676"/>
                </a:lnTo>
                <a:lnTo>
                  <a:pt x="309676" y="16141"/>
                </a:lnTo>
                <a:lnTo>
                  <a:pt x="325818" y="16141"/>
                </a:lnTo>
                <a:lnTo>
                  <a:pt x="309676" y="0"/>
                </a:lnTo>
                <a:close/>
              </a:path>
              <a:path w="619760" h="619760">
                <a:moveTo>
                  <a:pt x="325818" y="16141"/>
                </a:moveTo>
                <a:lnTo>
                  <a:pt x="309676" y="16141"/>
                </a:lnTo>
                <a:lnTo>
                  <a:pt x="603211" y="309676"/>
                </a:lnTo>
                <a:lnTo>
                  <a:pt x="309676" y="603211"/>
                </a:lnTo>
                <a:lnTo>
                  <a:pt x="325818" y="603211"/>
                </a:lnTo>
                <a:lnTo>
                  <a:pt x="619353" y="309676"/>
                </a:lnTo>
                <a:lnTo>
                  <a:pt x="325818" y="16141"/>
                </a:lnTo>
                <a:close/>
              </a:path>
            </a:pathLst>
          </a:custGeom>
          <a:solidFill>
            <a:srgbClr val="FFFFFF"/>
          </a:solidFill>
        </p:spPr>
        <p:txBody>
          <a:bodyPr wrap="square" lIns="0" tIns="0" rIns="0" bIns="0" rtlCol="0"/>
          <a:lstStyle/>
          <a:p>
            <a:endParaRPr/>
          </a:p>
        </p:txBody>
      </p:sp>
      <p:sp>
        <p:nvSpPr>
          <p:cNvPr id="8" name="object 8"/>
          <p:cNvSpPr/>
          <p:nvPr/>
        </p:nvSpPr>
        <p:spPr>
          <a:xfrm>
            <a:off x="3785117" y="3179795"/>
            <a:ext cx="358775" cy="234315"/>
          </a:xfrm>
          <a:custGeom>
            <a:avLst/>
            <a:gdLst/>
            <a:ahLst/>
            <a:cxnLst/>
            <a:rect l="l" t="t" r="r" b="b"/>
            <a:pathLst>
              <a:path w="358775" h="234314">
                <a:moveTo>
                  <a:pt x="296646" y="0"/>
                </a:moveTo>
                <a:lnTo>
                  <a:pt x="0" y="0"/>
                </a:lnTo>
                <a:lnTo>
                  <a:pt x="0" y="233845"/>
                </a:lnTo>
                <a:lnTo>
                  <a:pt x="291960" y="233845"/>
                </a:lnTo>
                <a:lnTo>
                  <a:pt x="322921" y="230191"/>
                </a:lnTo>
                <a:lnTo>
                  <a:pt x="343512" y="218673"/>
                </a:lnTo>
                <a:lnTo>
                  <a:pt x="354964" y="198456"/>
                </a:lnTo>
                <a:lnTo>
                  <a:pt x="356609" y="184645"/>
                </a:lnTo>
                <a:lnTo>
                  <a:pt x="56705" y="184645"/>
                </a:lnTo>
                <a:lnTo>
                  <a:pt x="56705" y="141528"/>
                </a:lnTo>
                <a:lnTo>
                  <a:pt x="352630" y="141528"/>
                </a:lnTo>
                <a:lnTo>
                  <a:pt x="346673" y="130749"/>
                </a:lnTo>
                <a:lnTo>
                  <a:pt x="332013" y="120340"/>
                </a:lnTo>
                <a:lnTo>
                  <a:pt x="311645" y="115290"/>
                </a:lnTo>
                <a:lnTo>
                  <a:pt x="311645" y="113411"/>
                </a:lnTo>
                <a:lnTo>
                  <a:pt x="336364" y="106299"/>
                </a:lnTo>
                <a:lnTo>
                  <a:pt x="350540" y="94489"/>
                </a:lnTo>
                <a:lnTo>
                  <a:pt x="351034" y="93268"/>
                </a:lnTo>
                <a:lnTo>
                  <a:pt x="56705" y="93268"/>
                </a:lnTo>
                <a:lnTo>
                  <a:pt x="56705" y="49212"/>
                </a:lnTo>
                <a:lnTo>
                  <a:pt x="357284" y="49212"/>
                </a:lnTo>
                <a:lnTo>
                  <a:pt x="355168" y="32221"/>
                </a:lnTo>
                <a:lnTo>
                  <a:pt x="344446" y="13881"/>
                </a:lnTo>
                <a:lnTo>
                  <a:pt x="325289" y="3360"/>
                </a:lnTo>
                <a:lnTo>
                  <a:pt x="296646" y="0"/>
                </a:lnTo>
                <a:close/>
              </a:path>
              <a:path w="358775" h="234314">
                <a:moveTo>
                  <a:pt x="352630" y="141528"/>
                </a:moveTo>
                <a:lnTo>
                  <a:pt x="301802" y="141528"/>
                </a:lnTo>
                <a:lnTo>
                  <a:pt x="301802" y="184645"/>
                </a:lnTo>
                <a:lnTo>
                  <a:pt x="356609" y="184645"/>
                </a:lnTo>
                <a:lnTo>
                  <a:pt x="358508" y="168706"/>
                </a:lnTo>
                <a:lnTo>
                  <a:pt x="355534" y="146783"/>
                </a:lnTo>
                <a:lnTo>
                  <a:pt x="352630" y="141528"/>
                </a:lnTo>
                <a:close/>
              </a:path>
              <a:path w="358775" h="234314">
                <a:moveTo>
                  <a:pt x="357284" y="49212"/>
                </a:moveTo>
                <a:lnTo>
                  <a:pt x="301802" y="49212"/>
                </a:lnTo>
                <a:lnTo>
                  <a:pt x="301802" y="93268"/>
                </a:lnTo>
                <a:lnTo>
                  <a:pt x="351034" y="93268"/>
                </a:lnTo>
                <a:lnTo>
                  <a:pt x="356984" y="78547"/>
                </a:lnTo>
                <a:lnTo>
                  <a:pt x="358508" y="59042"/>
                </a:lnTo>
                <a:lnTo>
                  <a:pt x="357284" y="49212"/>
                </a:lnTo>
                <a:close/>
              </a:path>
            </a:pathLst>
          </a:custGeom>
          <a:solidFill>
            <a:srgbClr val="FFFFFF"/>
          </a:solidFill>
        </p:spPr>
        <p:txBody>
          <a:bodyPr wrap="square" lIns="0" tIns="0" rIns="0" bIns="0" rtlCol="0"/>
          <a:lstStyle/>
          <a:p>
            <a:endParaRPr/>
          </a:p>
        </p:txBody>
      </p:sp>
      <p:sp>
        <p:nvSpPr>
          <p:cNvPr id="9" name="object 9"/>
          <p:cNvSpPr/>
          <p:nvPr/>
        </p:nvSpPr>
        <p:spPr>
          <a:xfrm>
            <a:off x="4178302" y="3389036"/>
            <a:ext cx="325755" cy="0"/>
          </a:xfrm>
          <a:custGeom>
            <a:avLst/>
            <a:gdLst/>
            <a:ahLst/>
            <a:cxnLst/>
            <a:rect l="l" t="t" r="r" b="b"/>
            <a:pathLst>
              <a:path w="325754">
                <a:moveTo>
                  <a:pt x="0" y="0"/>
                </a:moveTo>
                <a:lnTo>
                  <a:pt x="325704" y="0"/>
                </a:lnTo>
              </a:path>
            </a:pathLst>
          </a:custGeom>
          <a:ln w="48260">
            <a:solidFill>
              <a:srgbClr val="FFFFFF"/>
            </a:solidFill>
          </a:ln>
        </p:spPr>
        <p:txBody>
          <a:bodyPr wrap="square" lIns="0" tIns="0" rIns="0" bIns="0" rtlCol="0"/>
          <a:lstStyle/>
          <a:p>
            <a:endParaRPr/>
          </a:p>
        </p:txBody>
      </p:sp>
      <p:sp>
        <p:nvSpPr>
          <p:cNvPr id="10" name="object 10"/>
          <p:cNvSpPr/>
          <p:nvPr/>
        </p:nvSpPr>
        <p:spPr>
          <a:xfrm>
            <a:off x="4206655" y="3179486"/>
            <a:ext cx="0" cy="185420"/>
          </a:xfrm>
          <a:custGeom>
            <a:avLst/>
            <a:gdLst/>
            <a:ahLst/>
            <a:cxnLst/>
            <a:rect l="l" t="t" r="r" b="b"/>
            <a:pathLst>
              <a:path h="185420">
                <a:moveTo>
                  <a:pt x="0" y="0"/>
                </a:moveTo>
                <a:lnTo>
                  <a:pt x="0" y="185419"/>
                </a:lnTo>
              </a:path>
            </a:pathLst>
          </a:custGeom>
          <a:ln w="56705">
            <a:solidFill>
              <a:srgbClr val="FFFFFF"/>
            </a:solidFill>
          </a:ln>
        </p:spPr>
        <p:txBody>
          <a:bodyPr wrap="square" lIns="0" tIns="0" rIns="0" bIns="0" rtlCol="0"/>
          <a:lstStyle/>
          <a:p>
            <a:endParaRPr/>
          </a:p>
        </p:txBody>
      </p:sp>
      <p:sp>
        <p:nvSpPr>
          <p:cNvPr id="11" name="object 11"/>
          <p:cNvSpPr/>
          <p:nvPr/>
        </p:nvSpPr>
        <p:spPr>
          <a:xfrm>
            <a:off x="4533061" y="3180258"/>
            <a:ext cx="368300" cy="233679"/>
          </a:xfrm>
          <a:custGeom>
            <a:avLst/>
            <a:gdLst/>
            <a:ahLst/>
            <a:cxnLst/>
            <a:rect l="l" t="t" r="r" b="b"/>
            <a:pathLst>
              <a:path w="368300" h="233679">
                <a:moveTo>
                  <a:pt x="311175" y="0"/>
                </a:moveTo>
                <a:lnTo>
                  <a:pt x="56705" y="0"/>
                </a:lnTo>
                <a:lnTo>
                  <a:pt x="32623" y="3397"/>
                </a:lnTo>
                <a:lnTo>
                  <a:pt x="14822" y="13122"/>
                </a:lnTo>
                <a:lnTo>
                  <a:pt x="3786" y="28471"/>
                </a:lnTo>
                <a:lnTo>
                  <a:pt x="0" y="48742"/>
                </a:lnTo>
                <a:lnTo>
                  <a:pt x="0" y="184645"/>
                </a:lnTo>
                <a:lnTo>
                  <a:pt x="3786" y="204916"/>
                </a:lnTo>
                <a:lnTo>
                  <a:pt x="14822" y="220265"/>
                </a:lnTo>
                <a:lnTo>
                  <a:pt x="32623" y="229990"/>
                </a:lnTo>
                <a:lnTo>
                  <a:pt x="56705" y="233387"/>
                </a:lnTo>
                <a:lnTo>
                  <a:pt x="311175" y="233387"/>
                </a:lnTo>
                <a:lnTo>
                  <a:pt x="335257" y="229990"/>
                </a:lnTo>
                <a:lnTo>
                  <a:pt x="353058" y="220265"/>
                </a:lnTo>
                <a:lnTo>
                  <a:pt x="364094" y="204916"/>
                </a:lnTo>
                <a:lnTo>
                  <a:pt x="367880" y="184645"/>
                </a:lnTo>
                <a:lnTo>
                  <a:pt x="56235" y="184645"/>
                </a:lnTo>
                <a:lnTo>
                  <a:pt x="56235" y="48742"/>
                </a:lnTo>
                <a:lnTo>
                  <a:pt x="367880" y="48742"/>
                </a:lnTo>
                <a:lnTo>
                  <a:pt x="364094" y="28471"/>
                </a:lnTo>
                <a:lnTo>
                  <a:pt x="353058" y="13122"/>
                </a:lnTo>
                <a:lnTo>
                  <a:pt x="335257" y="3397"/>
                </a:lnTo>
                <a:lnTo>
                  <a:pt x="311175" y="0"/>
                </a:lnTo>
                <a:close/>
              </a:path>
              <a:path w="368300" h="233679">
                <a:moveTo>
                  <a:pt x="367880" y="48742"/>
                </a:moveTo>
                <a:lnTo>
                  <a:pt x="310705" y="48742"/>
                </a:lnTo>
                <a:lnTo>
                  <a:pt x="310705" y="184645"/>
                </a:lnTo>
                <a:lnTo>
                  <a:pt x="367880" y="184645"/>
                </a:lnTo>
                <a:lnTo>
                  <a:pt x="367880" y="48742"/>
                </a:lnTo>
                <a:close/>
              </a:path>
            </a:pathLst>
          </a:custGeom>
          <a:solidFill>
            <a:srgbClr val="FFFFFF"/>
          </a:solidFill>
        </p:spPr>
        <p:txBody>
          <a:bodyPr wrap="square" lIns="0" tIns="0" rIns="0" bIns="0" rtlCol="0"/>
          <a:lstStyle/>
          <a:p>
            <a:endParaRPr/>
          </a:p>
        </p:txBody>
      </p:sp>
      <p:sp>
        <p:nvSpPr>
          <p:cNvPr id="12" name="object 12"/>
          <p:cNvSpPr/>
          <p:nvPr/>
        </p:nvSpPr>
        <p:spPr>
          <a:xfrm>
            <a:off x="4935621" y="3180261"/>
            <a:ext cx="351155" cy="233679"/>
          </a:xfrm>
          <a:custGeom>
            <a:avLst/>
            <a:gdLst/>
            <a:ahLst/>
            <a:cxnLst/>
            <a:rect l="l" t="t" r="r" b="b"/>
            <a:pathLst>
              <a:path w="351154" h="233679">
                <a:moveTo>
                  <a:pt x="350545" y="0"/>
                </a:moveTo>
                <a:lnTo>
                  <a:pt x="56705" y="0"/>
                </a:lnTo>
                <a:lnTo>
                  <a:pt x="32623" y="3397"/>
                </a:lnTo>
                <a:lnTo>
                  <a:pt x="14822" y="13122"/>
                </a:lnTo>
                <a:lnTo>
                  <a:pt x="3786" y="28471"/>
                </a:lnTo>
                <a:lnTo>
                  <a:pt x="0" y="48742"/>
                </a:lnTo>
                <a:lnTo>
                  <a:pt x="0" y="184645"/>
                </a:lnTo>
                <a:lnTo>
                  <a:pt x="3522" y="204916"/>
                </a:lnTo>
                <a:lnTo>
                  <a:pt x="14470" y="220265"/>
                </a:lnTo>
                <a:lnTo>
                  <a:pt x="32359" y="229990"/>
                </a:lnTo>
                <a:lnTo>
                  <a:pt x="56705" y="233387"/>
                </a:lnTo>
                <a:lnTo>
                  <a:pt x="350545" y="233387"/>
                </a:lnTo>
                <a:lnTo>
                  <a:pt x="350545" y="184645"/>
                </a:lnTo>
                <a:lnTo>
                  <a:pt x="56705" y="184645"/>
                </a:lnTo>
                <a:lnTo>
                  <a:pt x="56705" y="48742"/>
                </a:lnTo>
                <a:lnTo>
                  <a:pt x="350545" y="48742"/>
                </a:lnTo>
                <a:lnTo>
                  <a:pt x="350545" y="0"/>
                </a:lnTo>
                <a:close/>
              </a:path>
            </a:pathLst>
          </a:custGeom>
          <a:solidFill>
            <a:srgbClr val="FFFFFF"/>
          </a:solidFill>
        </p:spPr>
        <p:txBody>
          <a:bodyPr wrap="square" lIns="0" tIns="0" rIns="0" bIns="0" rtlCol="0"/>
          <a:lstStyle/>
          <a:p>
            <a:endParaRPr/>
          </a:p>
        </p:txBody>
      </p:sp>
      <p:sp>
        <p:nvSpPr>
          <p:cNvPr id="13" name="object 13"/>
          <p:cNvSpPr/>
          <p:nvPr/>
        </p:nvSpPr>
        <p:spPr>
          <a:xfrm>
            <a:off x="5315685" y="3179795"/>
            <a:ext cx="377825" cy="234315"/>
          </a:xfrm>
          <a:custGeom>
            <a:avLst/>
            <a:gdLst/>
            <a:ahLst/>
            <a:cxnLst/>
            <a:rect l="l" t="t" r="r" b="b"/>
            <a:pathLst>
              <a:path w="377825" h="234314">
                <a:moveTo>
                  <a:pt x="56705" y="0"/>
                </a:moveTo>
                <a:lnTo>
                  <a:pt x="0" y="0"/>
                </a:lnTo>
                <a:lnTo>
                  <a:pt x="0" y="233845"/>
                </a:lnTo>
                <a:lnTo>
                  <a:pt x="56705" y="233845"/>
                </a:lnTo>
                <a:lnTo>
                  <a:pt x="56705" y="131686"/>
                </a:lnTo>
                <a:lnTo>
                  <a:pt x="161777" y="131686"/>
                </a:lnTo>
                <a:lnTo>
                  <a:pt x="125133" y="114350"/>
                </a:lnTo>
                <a:lnTo>
                  <a:pt x="164379" y="96075"/>
                </a:lnTo>
                <a:lnTo>
                  <a:pt x="56705" y="96075"/>
                </a:lnTo>
                <a:lnTo>
                  <a:pt x="56705" y="0"/>
                </a:lnTo>
                <a:close/>
              </a:path>
              <a:path w="377825" h="234314">
                <a:moveTo>
                  <a:pt x="161777" y="131686"/>
                </a:moveTo>
                <a:lnTo>
                  <a:pt x="56705" y="131686"/>
                </a:lnTo>
                <a:lnTo>
                  <a:pt x="272275" y="233845"/>
                </a:lnTo>
                <a:lnTo>
                  <a:pt x="377723" y="233845"/>
                </a:lnTo>
                <a:lnTo>
                  <a:pt x="161777" y="131686"/>
                </a:lnTo>
                <a:close/>
              </a:path>
              <a:path w="377825" h="234314">
                <a:moveTo>
                  <a:pt x="370700" y="0"/>
                </a:moveTo>
                <a:lnTo>
                  <a:pt x="263372" y="0"/>
                </a:lnTo>
                <a:lnTo>
                  <a:pt x="56705" y="96075"/>
                </a:lnTo>
                <a:lnTo>
                  <a:pt x="164379" y="96075"/>
                </a:lnTo>
                <a:lnTo>
                  <a:pt x="370700" y="0"/>
                </a:lnTo>
                <a:close/>
              </a:path>
            </a:pathLst>
          </a:custGeom>
          <a:solidFill>
            <a:srgbClr val="FFFFFF"/>
          </a:solidFill>
        </p:spPr>
        <p:txBody>
          <a:bodyPr wrap="square" lIns="0" tIns="0" rIns="0" bIns="0" rtlCol="0"/>
          <a:lstStyle/>
          <a:p>
            <a:endParaRPr/>
          </a:p>
        </p:txBody>
      </p:sp>
      <p:sp>
        <p:nvSpPr>
          <p:cNvPr id="14" name="object 14"/>
          <p:cNvSpPr/>
          <p:nvPr/>
        </p:nvSpPr>
        <p:spPr>
          <a:xfrm>
            <a:off x="5791355" y="3389036"/>
            <a:ext cx="350520" cy="0"/>
          </a:xfrm>
          <a:custGeom>
            <a:avLst/>
            <a:gdLst/>
            <a:ahLst/>
            <a:cxnLst/>
            <a:rect l="l" t="t" r="r" b="b"/>
            <a:pathLst>
              <a:path w="350520">
                <a:moveTo>
                  <a:pt x="0" y="0"/>
                </a:moveTo>
                <a:lnTo>
                  <a:pt x="350075" y="0"/>
                </a:lnTo>
              </a:path>
            </a:pathLst>
          </a:custGeom>
          <a:ln w="48260">
            <a:solidFill>
              <a:srgbClr val="FFFFFF"/>
            </a:solidFill>
          </a:ln>
        </p:spPr>
        <p:txBody>
          <a:bodyPr wrap="square" lIns="0" tIns="0" rIns="0" bIns="0" rtlCol="0"/>
          <a:lstStyle/>
          <a:p>
            <a:endParaRPr/>
          </a:p>
        </p:txBody>
      </p:sp>
      <p:sp>
        <p:nvSpPr>
          <p:cNvPr id="15" name="object 15"/>
          <p:cNvSpPr/>
          <p:nvPr/>
        </p:nvSpPr>
        <p:spPr>
          <a:xfrm>
            <a:off x="5791355" y="3321726"/>
            <a:ext cx="57150" cy="43180"/>
          </a:xfrm>
          <a:custGeom>
            <a:avLst/>
            <a:gdLst/>
            <a:ahLst/>
            <a:cxnLst/>
            <a:rect l="l" t="t" r="r" b="b"/>
            <a:pathLst>
              <a:path w="57150" h="43179">
                <a:moveTo>
                  <a:pt x="0" y="43180"/>
                </a:moveTo>
                <a:lnTo>
                  <a:pt x="56705" y="43180"/>
                </a:lnTo>
                <a:lnTo>
                  <a:pt x="56705" y="0"/>
                </a:lnTo>
                <a:lnTo>
                  <a:pt x="0" y="0"/>
                </a:lnTo>
                <a:lnTo>
                  <a:pt x="0" y="43180"/>
                </a:lnTo>
                <a:close/>
              </a:path>
            </a:pathLst>
          </a:custGeom>
          <a:solidFill>
            <a:srgbClr val="FFFFFF"/>
          </a:solidFill>
        </p:spPr>
        <p:txBody>
          <a:bodyPr wrap="square" lIns="0" tIns="0" rIns="0" bIns="0" rtlCol="0"/>
          <a:lstStyle/>
          <a:p>
            <a:endParaRPr/>
          </a:p>
        </p:txBody>
      </p:sp>
      <p:sp>
        <p:nvSpPr>
          <p:cNvPr id="16" name="object 16"/>
          <p:cNvSpPr/>
          <p:nvPr/>
        </p:nvSpPr>
        <p:spPr>
          <a:xfrm>
            <a:off x="5791355" y="3296961"/>
            <a:ext cx="239395" cy="0"/>
          </a:xfrm>
          <a:custGeom>
            <a:avLst/>
            <a:gdLst/>
            <a:ahLst/>
            <a:cxnLst/>
            <a:rect l="l" t="t" r="r" b="b"/>
            <a:pathLst>
              <a:path w="239395">
                <a:moveTo>
                  <a:pt x="0" y="0"/>
                </a:moveTo>
                <a:lnTo>
                  <a:pt x="239001" y="0"/>
                </a:lnTo>
              </a:path>
            </a:pathLst>
          </a:custGeom>
          <a:ln w="49530">
            <a:solidFill>
              <a:srgbClr val="FFFFFF"/>
            </a:solidFill>
          </a:ln>
        </p:spPr>
        <p:txBody>
          <a:bodyPr wrap="square" lIns="0" tIns="0" rIns="0" bIns="0" rtlCol="0"/>
          <a:lstStyle/>
          <a:p>
            <a:endParaRPr/>
          </a:p>
        </p:txBody>
      </p:sp>
      <p:sp>
        <p:nvSpPr>
          <p:cNvPr id="17" name="object 17"/>
          <p:cNvSpPr/>
          <p:nvPr/>
        </p:nvSpPr>
        <p:spPr>
          <a:xfrm>
            <a:off x="5791355" y="3229016"/>
            <a:ext cx="57150" cy="43180"/>
          </a:xfrm>
          <a:custGeom>
            <a:avLst/>
            <a:gdLst/>
            <a:ahLst/>
            <a:cxnLst/>
            <a:rect l="l" t="t" r="r" b="b"/>
            <a:pathLst>
              <a:path w="57150" h="43179">
                <a:moveTo>
                  <a:pt x="0" y="43179"/>
                </a:moveTo>
                <a:lnTo>
                  <a:pt x="56705" y="43179"/>
                </a:lnTo>
                <a:lnTo>
                  <a:pt x="56705" y="0"/>
                </a:lnTo>
                <a:lnTo>
                  <a:pt x="0" y="0"/>
                </a:lnTo>
                <a:lnTo>
                  <a:pt x="0" y="43179"/>
                </a:lnTo>
                <a:close/>
              </a:path>
            </a:pathLst>
          </a:custGeom>
          <a:solidFill>
            <a:srgbClr val="FFFFFF"/>
          </a:solidFill>
        </p:spPr>
        <p:txBody>
          <a:bodyPr wrap="square" lIns="0" tIns="0" rIns="0" bIns="0" rtlCol="0"/>
          <a:lstStyle/>
          <a:p>
            <a:endParaRPr/>
          </a:p>
        </p:txBody>
      </p:sp>
      <p:sp>
        <p:nvSpPr>
          <p:cNvPr id="18" name="object 18"/>
          <p:cNvSpPr/>
          <p:nvPr/>
        </p:nvSpPr>
        <p:spPr>
          <a:xfrm>
            <a:off x="5791355" y="3204251"/>
            <a:ext cx="350520" cy="0"/>
          </a:xfrm>
          <a:custGeom>
            <a:avLst/>
            <a:gdLst/>
            <a:ahLst/>
            <a:cxnLst/>
            <a:rect l="l" t="t" r="r" b="b"/>
            <a:pathLst>
              <a:path w="350520">
                <a:moveTo>
                  <a:pt x="0" y="0"/>
                </a:moveTo>
                <a:lnTo>
                  <a:pt x="350075" y="0"/>
                </a:lnTo>
              </a:path>
            </a:pathLst>
          </a:custGeom>
          <a:ln w="49530">
            <a:solidFill>
              <a:srgbClr val="FFFFFF"/>
            </a:solidFill>
          </a:ln>
        </p:spPr>
        <p:txBody>
          <a:bodyPr wrap="square" lIns="0" tIns="0" rIns="0" bIns="0" rtlCol="0"/>
          <a:lstStyle/>
          <a:p>
            <a:endParaRPr/>
          </a:p>
        </p:txBody>
      </p:sp>
      <p:sp>
        <p:nvSpPr>
          <p:cNvPr id="19" name="object 19"/>
          <p:cNvSpPr/>
          <p:nvPr/>
        </p:nvSpPr>
        <p:spPr>
          <a:xfrm>
            <a:off x="6160646" y="3179799"/>
            <a:ext cx="422275" cy="234315"/>
          </a:xfrm>
          <a:custGeom>
            <a:avLst/>
            <a:gdLst/>
            <a:ahLst/>
            <a:cxnLst/>
            <a:rect l="l" t="t" r="r" b="b"/>
            <a:pathLst>
              <a:path w="422275" h="234314">
                <a:moveTo>
                  <a:pt x="101219" y="0"/>
                </a:moveTo>
                <a:lnTo>
                  <a:pt x="14986" y="0"/>
                </a:lnTo>
                <a:lnTo>
                  <a:pt x="167767" y="111531"/>
                </a:lnTo>
                <a:lnTo>
                  <a:pt x="0" y="233845"/>
                </a:lnTo>
                <a:lnTo>
                  <a:pt x="86690" y="233845"/>
                </a:lnTo>
                <a:lnTo>
                  <a:pt x="210883" y="142925"/>
                </a:lnTo>
                <a:lnTo>
                  <a:pt x="297530" y="142925"/>
                </a:lnTo>
                <a:lnTo>
                  <a:pt x="254469" y="111531"/>
                </a:lnTo>
                <a:lnTo>
                  <a:pt x="297471" y="80136"/>
                </a:lnTo>
                <a:lnTo>
                  <a:pt x="210883" y="80136"/>
                </a:lnTo>
                <a:lnTo>
                  <a:pt x="101219" y="0"/>
                </a:lnTo>
                <a:close/>
              </a:path>
              <a:path w="422275" h="234314">
                <a:moveTo>
                  <a:pt x="297530" y="142925"/>
                </a:moveTo>
                <a:lnTo>
                  <a:pt x="210883" y="142925"/>
                </a:lnTo>
                <a:lnTo>
                  <a:pt x="335534" y="233845"/>
                </a:lnTo>
                <a:lnTo>
                  <a:pt x="422236" y="233845"/>
                </a:lnTo>
                <a:lnTo>
                  <a:pt x="297530" y="142925"/>
                </a:lnTo>
                <a:close/>
              </a:path>
              <a:path w="422275" h="234314">
                <a:moveTo>
                  <a:pt x="407238" y="0"/>
                </a:moveTo>
                <a:lnTo>
                  <a:pt x="320548" y="0"/>
                </a:lnTo>
                <a:lnTo>
                  <a:pt x="210883" y="80136"/>
                </a:lnTo>
                <a:lnTo>
                  <a:pt x="297471" y="80136"/>
                </a:lnTo>
                <a:lnTo>
                  <a:pt x="407238" y="0"/>
                </a:lnTo>
                <a:close/>
              </a:path>
            </a:pathLst>
          </a:custGeom>
          <a:solidFill>
            <a:srgbClr val="FFFFFF"/>
          </a:solidFill>
        </p:spPr>
        <p:txBody>
          <a:bodyPr wrap="square" lIns="0" tIns="0" rIns="0" bIns="0" rtlCol="0"/>
          <a:lstStyle/>
          <a:p>
            <a:endParaRPr/>
          </a:p>
        </p:txBody>
      </p:sp>
      <p:sp>
        <p:nvSpPr>
          <p:cNvPr id="20" name="object 20"/>
          <p:cNvSpPr/>
          <p:nvPr/>
        </p:nvSpPr>
        <p:spPr>
          <a:xfrm>
            <a:off x="3785115" y="3522316"/>
            <a:ext cx="116281" cy="163588"/>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3925470" y="3543353"/>
            <a:ext cx="18415" cy="142875"/>
          </a:xfrm>
          <a:custGeom>
            <a:avLst/>
            <a:gdLst/>
            <a:ahLst/>
            <a:cxnLst/>
            <a:rect l="l" t="t" r="r" b="b"/>
            <a:pathLst>
              <a:path w="18414" h="142875">
                <a:moveTo>
                  <a:pt x="13893" y="0"/>
                </a:moveTo>
                <a:lnTo>
                  <a:pt x="3911" y="0"/>
                </a:lnTo>
                <a:lnTo>
                  <a:pt x="0" y="4127"/>
                </a:lnTo>
                <a:lnTo>
                  <a:pt x="0" y="13893"/>
                </a:lnTo>
                <a:lnTo>
                  <a:pt x="3911" y="17792"/>
                </a:lnTo>
                <a:lnTo>
                  <a:pt x="13893" y="17792"/>
                </a:lnTo>
                <a:lnTo>
                  <a:pt x="17792" y="13893"/>
                </a:lnTo>
                <a:lnTo>
                  <a:pt x="17792" y="4127"/>
                </a:lnTo>
                <a:lnTo>
                  <a:pt x="13893" y="0"/>
                </a:lnTo>
                <a:close/>
              </a:path>
              <a:path w="18414" h="142875">
                <a:moveTo>
                  <a:pt x="13677" y="42303"/>
                </a:moveTo>
                <a:lnTo>
                  <a:pt x="3911" y="42303"/>
                </a:lnTo>
                <a:lnTo>
                  <a:pt x="3911" y="142544"/>
                </a:lnTo>
                <a:lnTo>
                  <a:pt x="13677" y="142544"/>
                </a:lnTo>
                <a:lnTo>
                  <a:pt x="13677" y="42303"/>
                </a:lnTo>
                <a:close/>
              </a:path>
            </a:pathLst>
          </a:custGeom>
          <a:solidFill>
            <a:srgbClr val="FFFFFF"/>
          </a:solidFill>
        </p:spPr>
        <p:txBody>
          <a:bodyPr wrap="square" lIns="0" tIns="0" rIns="0" bIns="0" rtlCol="0"/>
          <a:lstStyle/>
          <a:p>
            <a:endParaRPr/>
          </a:p>
        </p:txBody>
      </p:sp>
      <p:sp>
        <p:nvSpPr>
          <p:cNvPr id="22" name="object 22"/>
          <p:cNvSpPr/>
          <p:nvPr/>
        </p:nvSpPr>
        <p:spPr>
          <a:xfrm>
            <a:off x="3966687" y="3583501"/>
            <a:ext cx="99364" cy="159461"/>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4099232" y="3543353"/>
            <a:ext cx="18415" cy="142875"/>
          </a:xfrm>
          <a:custGeom>
            <a:avLst/>
            <a:gdLst/>
            <a:ahLst/>
            <a:cxnLst/>
            <a:rect l="l" t="t" r="r" b="b"/>
            <a:pathLst>
              <a:path w="18414" h="142875">
                <a:moveTo>
                  <a:pt x="13893" y="0"/>
                </a:moveTo>
                <a:lnTo>
                  <a:pt x="3911" y="0"/>
                </a:lnTo>
                <a:lnTo>
                  <a:pt x="0" y="4127"/>
                </a:lnTo>
                <a:lnTo>
                  <a:pt x="0" y="13893"/>
                </a:lnTo>
                <a:lnTo>
                  <a:pt x="3911" y="17792"/>
                </a:lnTo>
                <a:lnTo>
                  <a:pt x="13893" y="17792"/>
                </a:lnTo>
                <a:lnTo>
                  <a:pt x="17792" y="13893"/>
                </a:lnTo>
                <a:lnTo>
                  <a:pt x="17792" y="4127"/>
                </a:lnTo>
                <a:lnTo>
                  <a:pt x="13893" y="0"/>
                </a:lnTo>
                <a:close/>
              </a:path>
              <a:path w="18414" h="142875">
                <a:moveTo>
                  <a:pt x="13677" y="42303"/>
                </a:moveTo>
                <a:lnTo>
                  <a:pt x="3911" y="42303"/>
                </a:lnTo>
                <a:lnTo>
                  <a:pt x="3911" y="142544"/>
                </a:lnTo>
                <a:lnTo>
                  <a:pt x="13677" y="142544"/>
                </a:lnTo>
                <a:lnTo>
                  <a:pt x="13677" y="42303"/>
                </a:lnTo>
                <a:close/>
              </a:path>
            </a:pathLst>
          </a:custGeom>
          <a:solidFill>
            <a:srgbClr val="FFFFFF"/>
          </a:solidFill>
        </p:spPr>
        <p:txBody>
          <a:bodyPr wrap="square" lIns="0" tIns="0" rIns="0" bIns="0" rtlCol="0"/>
          <a:lstStyle/>
          <a:p>
            <a:endParaRPr/>
          </a:p>
        </p:txBody>
      </p:sp>
      <p:sp>
        <p:nvSpPr>
          <p:cNvPr id="24" name="object 24"/>
          <p:cNvSpPr/>
          <p:nvPr/>
        </p:nvSpPr>
        <p:spPr>
          <a:xfrm>
            <a:off x="4140234" y="3549870"/>
            <a:ext cx="143403" cy="138201"/>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4321930" y="3506901"/>
            <a:ext cx="0" cy="179070"/>
          </a:xfrm>
          <a:custGeom>
            <a:avLst/>
            <a:gdLst/>
            <a:ahLst/>
            <a:cxnLst/>
            <a:rect l="l" t="t" r="r" b="b"/>
            <a:pathLst>
              <a:path h="179070">
                <a:moveTo>
                  <a:pt x="0" y="0"/>
                </a:moveTo>
                <a:lnTo>
                  <a:pt x="0" y="178993"/>
                </a:lnTo>
              </a:path>
            </a:pathLst>
          </a:custGeom>
          <a:ln w="9766">
            <a:solidFill>
              <a:srgbClr val="FFFFFF"/>
            </a:solidFill>
          </a:ln>
        </p:spPr>
        <p:txBody>
          <a:bodyPr wrap="square" lIns="0" tIns="0" rIns="0" bIns="0" rtlCol="0"/>
          <a:lstStyle/>
          <a:p>
            <a:endParaRPr/>
          </a:p>
        </p:txBody>
      </p:sp>
      <p:sp>
        <p:nvSpPr>
          <p:cNvPr id="26" name="object 26"/>
          <p:cNvSpPr/>
          <p:nvPr/>
        </p:nvSpPr>
        <p:spPr>
          <a:xfrm>
            <a:off x="4411830" y="3516891"/>
            <a:ext cx="456449" cy="171182"/>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4953312" y="3522311"/>
            <a:ext cx="283330" cy="165755"/>
          </a:xfrm>
          <a:prstGeom prst="rect">
            <a:avLst/>
          </a:prstGeom>
          <a:blipFill>
            <a:blip r:embed="rId6" cstate="print"/>
            <a:stretch>
              <a:fillRect/>
            </a:stretch>
          </a:blipFill>
        </p:spPr>
        <p:txBody>
          <a:bodyPr wrap="square" lIns="0" tIns="0" rIns="0" bIns="0" rtlCol="0"/>
          <a:lstStyle/>
          <a:p>
            <a:endParaRPr/>
          </a:p>
        </p:txBody>
      </p:sp>
      <p:sp>
        <p:nvSpPr>
          <p:cNvPr id="28" name="object 28"/>
          <p:cNvSpPr/>
          <p:nvPr/>
        </p:nvSpPr>
        <p:spPr>
          <a:xfrm>
            <a:off x="5262004" y="3506910"/>
            <a:ext cx="72898" cy="178993"/>
          </a:xfrm>
          <a:prstGeom prst="rect">
            <a:avLst/>
          </a:prstGeom>
          <a:blipFill>
            <a:blip r:embed="rId7" cstate="print"/>
            <a:stretch>
              <a:fillRect/>
            </a:stretch>
          </a:blipFill>
        </p:spPr>
        <p:txBody>
          <a:bodyPr wrap="square" lIns="0" tIns="0" rIns="0" bIns="0" rtlCol="0"/>
          <a:lstStyle/>
          <a:p>
            <a:endParaRPr/>
          </a:p>
        </p:txBody>
      </p:sp>
      <p:sp>
        <p:nvSpPr>
          <p:cNvPr id="29" name="object 29"/>
          <p:cNvSpPr/>
          <p:nvPr/>
        </p:nvSpPr>
        <p:spPr>
          <a:xfrm>
            <a:off x="5358550" y="3583500"/>
            <a:ext cx="97840" cy="104571"/>
          </a:xfrm>
          <a:prstGeom prst="rect">
            <a:avLst/>
          </a:prstGeom>
          <a:blipFill>
            <a:blip r:embed="rId8" cstate="print"/>
            <a:stretch>
              <a:fillRect/>
            </a:stretch>
          </a:blipFill>
        </p:spPr>
        <p:txBody>
          <a:bodyPr wrap="square" lIns="0" tIns="0" rIns="0" bIns="0" rtlCol="0"/>
          <a:lstStyle/>
          <a:p>
            <a:endParaRPr/>
          </a:p>
        </p:txBody>
      </p:sp>
      <p:sp>
        <p:nvSpPr>
          <p:cNvPr id="30" name="object 30"/>
          <p:cNvSpPr/>
          <p:nvPr/>
        </p:nvSpPr>
        <p:spPr>
          <a:xfrm>
            <a:off x="5489788" y="3583496"/>
            <a:ext cx="72898" cy="102400"/>
          </a:xfrm>
          <a:prstGeom prst="rect">
            <a:avLst/>
          </a:prstGeom>
          <a:blipFill>
            <a:blip r:embed="rId9" cstate="print"/>
            <a:stretch>
              <a:fillRect/>
            </a:stretch>
          </a:blipFill>
        </p:spPr>
        <p:txBody>
          <a:bodyPr wrap="square" lIns="0" tIns="0" rIns="0" bIns="0" rtlCol="0"/>
          <a:lstStyle/>
          <a:p>
            <a:endParaRPr/>
          </a:p>
        </p:txBody>
      </p:sp>
      <p:sp>
        <p:nvSpPr>
          <p:cNvPr id="31" name="object 31"/>
          <p:cNvSpPr/>
          <p:nvPr/>
        </p:nvSpPr>
        <p:spPr>
          <a:xfrm>
            <a:off x="5586327" y="3583501"/>
            <a:ext cx="99364" cy="159461"/>
          </a:xfrm>
          <a:prstGeom prst="rect">
            <a:avLst/>
          </a:prstGeom>
          <a:blipFill>
            <a:blip r:embed="rId10" cstate="print"/>
            <a:stretch>
              <a:fillRect/>
            </a:stretch>
          </a:blipFill>
        </p:spPr>
        <p:txBody>
          <a:bodyPr wrap="square" lIns="0" tIns="0" rIns="0" bIns="0" rtlCol="0"/>
          <a:lstStyle/>
          <a:p>
            <a:endParaRPr/>
          </a:p>
        </p:txBody>
      </p:sp>
      <p:sp>
        <p:nvSpPr>
          <p:cNvPr id="32" name="object 32"/>
          <p:cNvSpPr/>
          <p:nvPr/>
        </p:nvSpPr>
        <p:spPr>
          <a:xfrm>
            <a:off x="5709324" y="3583489"/>
            <a:ext cx="96761" cy="104584"/>
          </a:xfrm>
          <a:prstGeom prst="rect">
            <a:avLst/>
          </a:prstGeom>
          <a:blipFill>
            <a:blip r:embed="rId11" cstate="print"/>
            <a:stretch>
              <a:fillRect/>
            </a:stretch>
          </a:blipFill>
        </p:spPr>
        <p:txBody>
          <a:bodyPr wrap="square" lIns="0" tIns="0" rIns="0" bIns="0" rtlCol="0"/>
          <a:lstStyle/>
          <a:p>
            <a:endParaRPr/>
          </a:p>
        </p:txBody>
      </p:sp>
      <p:sp>
        <p:nvSpPr>
          <p:cNvPr id="33" name="object 33"/>
          <p:cNvSpPr/>
          <p:nvPr/>
        </p:nvSpPr>
        <p:spPr>
          <a:xfrm>
            <a:off x="5897846" y="3522311"/>
            <a:ext cx="78968" cy="163588"/>
          </a:xfrm>
          <a:prstGeom prst="rect">
            <a:avLst/>
          </a:prstGeom>
          <a:blipFill>
            <a:blip r:embed="rId12" cstate="print"/>
            <a:stretch>
              <a:fillRect/>
            </a:stretch>
          </a:blipFill>
        </p:spPr>
        <p:txBody>
          <a:bodyPr wrap="square" lIns="0" tIns="0" rIns="0" bIns="0" rtlCol="0"/>
          <a:lstStyle/>
          <a:p>
            <a:endParaRPr/>
          </a:p>
        </p:txBody>
      </p:sp>
      <p:sp>
        <p:nvSpPr>
          <p:cNvPr id="34" name="object 34"/>
          <p:cNvSpPr/>
          <p:nvPr/>
        </p:nvSpPr>
        <p:spPr>
          <a:xfrm>
            <a:off x="6004249" y="3506901"/>
            <a:ext cx="0" cy="179070"/>
          </a:xfrm>
          <a:custGeom>
            <a:avLst/>
            <a:gdLst/>
            <a:ahLst/>
            <a:cxnLst/>
            <a:rect l="l" t="t" r="r" b="b"/>
            <a:pathLst>
              <a:path h="179070">
                <a:moveTo>
                  <a:pt x="0" y="0"/>
                </a:moveTo>
                <a:lnTo>
                  <a:pt x="0" y="178993"/>
                </a:lnTo>
              </a:path>
            </a:pathLst>
          </a:custGeom>
          <a:ln w="9766">
            <a:solidFill>
              <a:srgbClr val="FFFFFF"/>
            </a:solidFill>
          </a:ln>
        </p:spPr>
        <p:txBody>
          <a:bodyPr wrap="square" lIns="0" tIns="0" rIns="0" bIns="0" rtlCol="0"/>
          <a:lstStyle/>
          <a:p>
            <a:endParaRPr/>
          </a:p>
        </p:txBody>
      </p:sp>
      <p:sp>
        <p:nvSpPr>
          <p:cNvPr id="35" name="object 35"/>
          <p:cNvSpPr/>
          <p:nvPr/>
        </p:nvSpPr>
        <p:spPr>
          <a:xfrm>
            <a:off x="6032779" y="3583500"/>
            <a:ext cx="97840" cy="104571"/>
          </a:xfrm>
          <a:prstGeom prst="rect">
            <a:avLst/>
          </a:prstGeom>
          <a:blipFill>
            <a:blip r:embed="rId13" cstate="print"/>
            <a:stretch>
              <a:fillRect/>
            </a:stretch>
          </a:blipFill>
        </p:spPr>
        <p:txBody>
          <a:bodyPr wrap="square" lIns="0" tIns="0" rIns="0" bIns="0" rtlCol="0"/>
          <a:lstStyle/>
          <a:p>
            <a:endParaRPr/>
          </a:p>
        </p:txBody>
      </p:sp>
      <p:sp>
        <p:nvSpPr>
          <p:cNvPr id="36" name="object 36"/>
          <p:cNvSpPr/>
          <p:nvPr/>
        </p:nvSpPr>
        <p:spPr>
          <a:xfrm>
            <a:off x="6154040" y="3504087"/>
            <a:ext cx="202410" cy="183981"/>
          </a:xfrm>
          <a:prstGeom prst="rect">
            <a:avLst/>
          </a:prstGeom>
          <a:blipFill>
            <a:blip r:embed="rId14" cstate="print"/>
            <a:stretch>
              <a:fillRect/>
            </a:stretch>
          </a:blipFill>
        </p:spPr>
        <p:txBody>
          <a:bodyPr wrap="square" lIns="0" tIns="0" rIns="0" bIns="0" rtlCol="0"/>
          <a:lstStyle/>
          <a:p>
            <a:endParaRPr/>
          </a:p>
        </p:txBody>
      </p:sp>
      <p:sp>
        <p:nvSpPr>
          <p:cNvPr id="37" name="object 37"/>
          <p:cNvSpPr/>
          <p:nvPr/>
        </p:nvSpPr>
        <p:spPr>
          <a:xfrm>
            <a:off x="6380084" y="3583495"/>
            <a:ext cx="42545" cy="102870"/>
          </a:xfrm>
          <a:custGeom>
            <a:avLst/>
            <a:gdLst/>
            <a:ahLst/>
            <a:cxnLst/>
            <a:rect l="l" t="t" r="r" b="b"/>
            <a:pathLst>
              <a:path w="42545" h="102870">
                <a:moveTo>
                  <a:pt x="9766" y="2171"/>
                </a:moveTo>
                <a:lnTo>
                  <a:pt x="0" y="2171"/>
                </a:lnTo>
                <a:lnTo>
                  <a:pt x="0" y="102400"/>
                </a:lnTo>
                <a:lnTo>
                  <a:pt x="9766" y="102400"/>
                </a:lnTo>
                <a:lnTo>
                  <a:pt x="9766" y="51206"/>
                </a:lnTo>
                <a:lnTo>
                  <a:pt x="9904" y="38402"/>
                </a:lnTo>
                <a:lnTo>
                  <a:pt x="11852" y="24622"/>
                </a:lnTo>
                <a:lnTo>
                  <a:pt x="17040" y="15189"/>
                </a:lnTo>
                <a:lnTo>
                  <a:pt x="9766" y="15189"/>
                </a:lnTo>
                <a:lnTo>
                  <a:pt x="9766" y="2171"/>
                </a:lnTo>
                <a:close/>
              </a:path>
              <a:path w="42545" h="102870">
                <a:moveTo>
                  <a:pt x="35801" y="0"/>
                </a:moveTo>
                <a:lnTo>
                  <a:pt x="31902" y="0"/>
                </a:lnTo>
                <a:lnTo>
                  <a:pt x="24571" y="1091"/>
                </a:lnTo>
                <a:lnTo>
                  <a:pt x="18526" y="4175"/>
                </a:lnTo>
                <a:lnTo>
                  <a:pt x="13742" y="8968"/>
                </a:lnTo>
                <a:lnTo>
                  <a:pt x="10198" y="15189"/>
                </a:lnTo>
                <a:lnTo>
                  <a:pt x="17040" y="15189"/>
                </a:lnTo>
                <a:lnTo>
                  <a:pt x="17910" y="13608"/>
                </a:lnTo>
                <a:lnTo>
                  <a:pt x="30378" y="9105"/>
                </a:lnTo>
                <a:lnTo>
                  <a:pt x="38499" y="9105"/>
                </a:lnTo>
                <a:lnTo>
                  <a:pt x="42532" y="2387"/>
                </a:lnTo>
                <a:lnTo>
                  <a:pt x="39052" y="876"/>
                </a:lnTo>
                <a:lnTo>
                  <a:pt x="35801" y="0"/>
                </a:lnTo>
                <a:close/>
              </a:path>
              <a:path w="42545" h="102870">
                <a:moveTo>
                  <a:pt x="38499" y="9105"/>
                </a:moveTo>
                <a:lnTo>
                  <a:pt x="32981" y="9105"/>
                </a:lnTo>
                <a:lnTo>
                  <a:pt x="34937" y="9766"/>
                </a:lnTo>
                <a:lnTo>
                  <a:pt x="37325" y="11061"/>
                </a:lnTo>
                <a:lnTo>
                  <a:pt x="38499" y="9105"/>
                </a:lnTo>
                <a:close/>
              </a:path>
            </a:pathLst>
          </a:custGeom>
          <a:solidFill>
            <a:srgbClr val="FFFFFF"/>
          </a:solidFill>
        </p:spPr>
        <p:txBody>
          <a:bodyPr wrap="square" lIns="0" tIns="0" rIns="0" bIns="0" rtlCol="0"/>
          <a:lstStyle/>
          <a:p>
            <a:endParaRPr/>
          </a:p>
        </p:txBody>
      </p:sp>
      <p:sp>
        <p:nvSpPr>
          <p:cNvPr id="38" name="object 38"/>
          <p:cNvSpPr/>
          <p:nvPr/>
        </p:nvSpPr>
        <p:spPr>
          <a:xfrm>
            <a:off x="6442129" y="3583492"/>
            <a:ext cx="123888" cy="102412"/>
          </a:xfrm>
          <a:prstGeom prst="rect">
            <a:avLst/>
          </a:prstGeom>
          <a:blipFill>
            <a:blip r:embed="rId15" cstate="print"/>
            <a:stretch>
              <a:fillRect/>
            </a:stretch>
          </a:blipFill>
        </p:spPr>
        <p:txBody>
          <a:bodyPr wrap="square" lIns="0" tIns="0" rIns="0" bIns="0" rtlCol="0"/>
          <a:lstStyle/>
          <a:p>
            <a:endParaRPr/>
          </a:p>
        </p:txBody>
      </p:sp>
      <p:sp>
        <p:nvSpPr>
          <p:cNvPr id="39" name="object 39"/>
          <p:cNvSpPr txBox="1"/>
          <p:nvPr/>
        </p:nvSpPr>
        <p:spPr>
          <a:xfrm>
            <a:off x="632129" y="5715228"/>
            <a:ext cx="1499870" cy="208279"/>
          </a:xfrm>
          <a:prstGeom prst="rect">
            <a:avLst/>
          </a:prstGeom>
        </p:spPr>
        <p:txBody>
          <a:bodyPr vert="horz" wrap="square" lIns="0" tIns="12700" rIns="0" bIns="0" rtlCol="0">
            <a:spAutoFit/>
          </a:bodyPr>
          <a:lstStyle/>
          <a:p>
            <a:pPr marL="12700">
              <a:lnSpc>
                <a:spcPct val="100000"/>
              </a:lnSpc>
              <a:spcBef>
                <a:spcPts val="100"/>
              </a:spcBef>
            </a:pPr>
            <a:r>
              <a:rPr sz="1200" b="0" dirty="0">
                <a:solidFill>
                  <a:srgbClr val="FFFFFF"/>
                </a:solidFill>
                <a:latin typeface="Futura Std Light"/>
                <a:cs typeface="Futura Std Light"/>
              </a:rPr>
              <a:t>ICO Info Site:</a:t>
            </a:r>
            <a:r>
              <a:rPr sz="1200" b="0" spc="-75" dirty="0">
                <a:solidFill>
                  <a:srgbClr val="FFFFFF"/>
                </a:solidFill>
                <a:latin typeface="Futura Std Light"/>
                <a:cs typeface="Futura Std Light"/>
              </a:rPr>
              <a:t> </a:t>
            </a:r>
            <a:r>
              <a:rPr sz="1200" spc="-20" dirty="0">
                <a:solidFill>
                  <a:srgbClr val="FFFFFF"/>
                </a:solidFill>
                <a:latin typeface="Futura Std Medium"/>
                <a:cs typeface="Futura Std Medium"/>
              </a:rPr>
              <a:t>DAXT.IO</a:t>
            </a:r>
            <a:endParaRPr sz="1200">
              <a:latin typeface="Futura Std Medium"/>
              <a:cs typeface="Futura Std Medium"/>
            </a:endParaRPr>
          </a:p>
        </p:txBody>
      </p:sp>
      <p:sp>
        <p:nvSpPr>
          <p:cNvPr id="40" name="object 40"/>
          <p:cNvSpPr txBox="1"/>
          <p:nvPr/>
        </p:nvSpPr>
        <p:spPr>
          <a:xfrm>
            <a:off x="7920507" y="5440908"/>
            <a:ext cx="1859914" cy="482600"/>
          </a:xfrm>
          <a:prstGeom prst="rect">
            <a:avLst/>
          </a:prstGeom>
        </p:spPr>
        <p:txBody>
          <a:bodyPr vert="horz" wrap="square" lIns="0" tIns="58419" rIns="0" bIns="0" rtlCol="0">
            <a:spAutoFit/>
          </a:bodyPr>
          <a:lstStyle/>
          <a:p>
            <a:pPr marL="169545">
              <a:lnSpc>
                <a:spcPct val="100000"/>
              </a:lnSpc>
              <a:spcBef>
                <a:spcPts val="459"/>
              </a:spcBef>
            </a:pPr>
            <a:r>
              <a:rPr sz="1200" b="0" dirty="0">
                <a:solidFill>
                  <a:srgbClr val="FFFFFF"/>
                </a:solidFill>
                <a:latin typeface="Futura Std Light"/>
                <a:cs typeface="Futura Std Light"/>
              </a:rPr>
              <a:t>Email:</a:t>
            </a:r>
            <a:r>
              <a:rPr sz="1200" b="0" spc="-80" dirty="0">
                <a:solidFill>
                  <a:srgbClr val="FFFFFF"/>
                </a:solidFill>
                <a:latin typeface="Futura Std Light"/>
                <a:cs typeface="Futura Std Light"/>
              </a:rPr>
              <a:t> </a:t>
            </a:r>
            <a:r>
              <a:rPr sz="1200" dirty="0">
                <a:solidFill>
                  <a:srgbClr val="FFFFFF"/>
                </a:solidFill>
                <a:latin typeface="Futura Std Medium"/>
                <a:cs typeface="Futura Std Medium"/>
                <a:hlinkClick r:id="rId16"/>
              </a:rPr>
              <a:t>aleks@BlockEx.com</a:t>
            </a:r>
            <a:endParaRPr sz="1200">
              <a:latin typeface="Futura Std Medium"/>
              <a:cs typeface="Futura Std Medium"/>
            </a:endParaRPr>
          </a:p>
          <a:p>
            <a:pPr marL="12700">
              <a:lnSpc>
                <a:spcPct val="100000"/>
              </a:lnSpc>
              <a:spcBef>
                <a:spcPts val="360"/>
              </a:spcBef>
            </a:pPr>
            <a:r>
              <a:rPr sz="1200" b="0" dirty="0">
                <a:solidFill>
                  <a:srgbClr val="FFFFFF"/>
                </a:solidFill>
                <a:latin typeface="Futura Std Light"/>
                <a:cs typeface="Futura Std Light"/>
              </a:rPr>
              <a:t>Company Info:</a:t>
            </a:r>
            <a:r>
              <a:rPr sz="1200" b="0" spc="-65" dirty="0">
                <a:solidFill>
                  <a:srgbClr val="FFFFFF"/>
                </a:solidFill>
                <a:latin typeface="Futura Std Light"/>
                <a:cs typeface="Futura Std Light"/>
              </a:rPr>
              <a:t> </a:t>
            </a:r>
            <a:r>
              <a:rPr sz="1200" dirty="0">
                <a:solidFill>
                  <a:srgbClr val="FFFFFF"/>
                </a:solidFill>
                <a:latin typeface="Futura Std Medium"/>
                <a:cs typeface="Futura Std Medium"/>
              </a:rPr>
              <a:t>BlockEx.com</a:t>
            </a:r>
            <a:endParaRPr sz="1200">
              <a:latin typeface="Futura Std Medium"/>
              <a:cs typeface="Futura Std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368280" cy="6480175"/>
          </a:xfrm>
          <a:custGeom>
            <a:avLst/>
            <a:gdLst/>
            <a:ahLst/>
            <a:cxnLst/>
            <a:rect l="l" t="t" r="r" b="b"/>
            <a:pathLst>
              <a:path w="10368280" h="6480175">
                <a:moveTo>
                  <a:pt x="0" y="6479997"/>
                </a:moveTo>
                <a:lnTo>
                  <a:pt x="10368000" y="6479997"/>
                </a:lnTo>
                <a:lnTo>
                  <a:pt x="10368000" y="0"/>
                </a:lnTo>
                <a:lnTo>
                  <a:pt x="0" y="0"/>
                </a:lnTo>
                <a:lnTo>
                  <a:pt x="0" y="6479997"/>
                </a:lnTo>
                <a:close/>
              </a:path>
            </a:pathLst>
          </a:custGeom>
          <a:solidFill>
            <a:srgbClr val="111820"/>
          </a:solidFill>
        </p:spPr>
        <p:txBody>
          <a:bodyPr wrap="square" lIns="0" tIns="0" rIns="0" bIns="0" rtlCol="0"/>
          <a:lstStyle/>
          <a:p>
            <a:endParaRPr/>
          </a:p>
        </p:txBody>
      </p:sp>
      <p:sp>
        <p:nvSpPr>
          <p:cNvPr id="3" name="object 3"/>
          <p:cNvSpPr txBox="1">
            <a:spLocks noGrp="1"/>
          </p:cNvSpPr>
          <p:nvPr>
            <p:ph type="title"/>
          </p:nvPr>
        </p:nvSpPr>
        <p:spPr>
          <a:xfrm>
            <a:off x="816853" y="850393"/>
            <a:ext cx="2891790" cy="772160"/>
          </a:xfrm>
          <a:prstGeom prst="rect">
            <a:avLst/>
          </a:prstGeom>
        </p:spPr>
        <p:txBody>
          <a:bodyPr vert="horz" wrap="square" lIns="0" tIns="12700" rIns="0" bIns="0" rtlCol="0">
            <a:spAutoFit/>
          </a:bodyPr>
          <a:lstStyle/>
          <a:p>
            <a:pPr marL="12700">
              <a:lnSpc>
                <a:spcPct val="100000"/>
              </a:lnSpc>
              <a:spcBef>
                <a:spcPts val="100"/>
              </a:spcBef>
            </a:pPr>
            <a:r>
              <a:rPr sz="4900" b="1" dirty="0">
                <a:solidFill>
                  <a:srgbClr val="FFFFFF"/>
                </a:solidFill>
                <a:latin typeface="Futura Std Medium"/>
                <a:cs typeface="Futura Std Medium"/>
              </a:rPr>
              <a:t>Blockchain</a:t>
            </a:r>
            <a:endParaRPr sz="4900">
              <a:latin typeface="Futura Std Medium"/>
              <a:cs typeface="Futura Std Medium"/>
            </a:endParaRPr>
          </a:p>
        </p:txBody>
      </p:sp>
      <p:sp>
        <p:nvSpPr>
          <p:cNvPr id="4" name="object 4"/>
          <p:cNvSpPr txBox="1"/>
          <p:nvPr/>
        </p:nvSpPr>
        <p:spPr>
          <a:xfrm>
            <a:off x="816853" y="1828293"/>
            <a:ext cx="7682865" cy="833119"/>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Futura Std Medium"/>
                <a:cs typeface="Futura Std Medium"/>
              </a:rPr>
              <a:t>“The next big thing” </a:t>
            </a:r>
            <a:r>
              <a:rPr sz="1800" b="0" dirty="0">
                <a:solidFill>
                  <a:srgbClr val="FFFFFF"/>
                </a:solidFill>
                <a:latin typeface="Futura Std Light"/>
                <a:cs typeface="Futura Std Light"/>
              </a:rPr>
              <a:t>- The</a:t>
            </a:r>
            <a:r>
              <a:rPr sz="1800" b="0" spc="-10" dirty="0">
                <a:solidFill>
                  <a:srgbClr val="FFFFFF"/>
                </a:solidFill>
                <a:latin typeface="Futura Std Light"/>
                <a:cs typeface="Futura Std Light"/>
              </a:rPr>
              <a:t> </a:t>
            </a:r>
            <a:r>
              <a:rPr sz="1800" b="0" spc="-5" dirty="0">
                <a:solidFill>
                  <a:srgbClr val="FFFFFF"/>
                </a:solidFill>
                <a:latin typeface="Futura Std Light"/>
                <a:cs typeface="Futura Std Light"/>
              </a:rPr>
              <a:t>Economis</a:t>
            </a:r>
            <a:r>
              <a:rPr sz="2000" b="0" spc="-5" dirty="0">
                <a:solidFill>
                  <a:srgbClr val="FFFFFF"/>
                </a:solidFill>
                <a:latin typeface="Futura Std Light"/>
                <a:cs typeface="Futura Std Light"/>
              </a:rPr>
              <a:t>t</a:t>
            </a:r>
            <a:endParaRPr sz="2000">
              <a:latin typeface="Futura Std Light"/>
              <a:cs typeface="Futura Std Light"/>
            </a:endParaRPr>
          </a:p>
          <a:p>
            <a:pPr marL="12700">
              <a:lnSpc>
                <a:spcPct val="100000"/>
              </a:lnSpc>
              <a:spcBef>
                <a:spcPts val="1800"/>
              </a:spcBef>
            </a:pPr>
            <a:r>
              <a:rPr sz="1800" dirty="0">
                <a:solidFill>
                  <a:srgbClr val="FFFFFF"/>
                </a:solidFill>
                <a:latin typeface="Futura Std Medium"/>
                <a:cs typeface="Futura Std Medium"/>
              </a:rPr>
              <a:t>“A wild card that could completely overhaul </a:t>
            </a:r>
            <a:r>
              <a:rPr sz="1800" spc="-5" dirty="0">
                <a:solidFill>
                  <a:srgbClr val="FFFFFF"/>
                </a:solidFill>
                <a:latin typeface="Futura Std Medium"/>
                <a:cs typeface="Futura Std Medium"/>
              </a:rPr>
              <a:t>financial </a:t>
            </a:r>
            <a:r>
              <a:rPr sz="1800" spc="0" dirty="0">
                <a:solidFill>
                  <a:srgbClr val="FFFFFF"/>
                </a:solidFill>
                <a:latin typeface="Futura Std Medium"/>
                <a:cs typeface="Futura Std Medium"/>
              </a:rPr>
              <a:t>services” </a:t>
            </a:r>
            <a:r>
              <a:rPr sz="1800" b="0" dirty="0">
                <a:solidFill>
                  <a:srgbClr val="FFFFFF"/>
                </a:solidFill>
                <a:latin typeface="Futura Std Light"/>
                <a:cs typeface="Futura Std Light"/>
              </a:rPr>
              <a:t>- Business</a:t>
            </a:r>
            <a:r>
              <a:rPr sz="1800" b="0" spc="-25" dirty="0">
                <a:solidFill>
                  <a:srgbClr val="FFFFFF"/>
                </a:solidFill>
                <a:latin typeface="Futura Std Light"/>
                <a:cs typeface="Futura Std Light"/>
              </a:rPr>
              <a:t> </a:t>
            </a:r>
            <a:r>
              <a:rPr sz="1800" b="0" dirty="0">
                <a:solidFill>
                  <a:srgbClr val="FFFFFF"/>
                </a:solidFill>
                <a:latin typeface="Futura Std Light"/>
                <a:cs typeface="Futura Std Light"/>
              </a:rPr>
              <a:t>Insider</a:t>
            </a:r>
            <a:endParaRPr sz="1800">
              <a:latin typeface="Futura Std Light"/>
              <a:cs typeface="Futura Std Light"/>
            </a:endParaRPr>
          </a:p>
        </p:txBody>
      </p:sp>
      <p:sp>
        <p:nvSpPr>
          <p:cNvPr id="5" name="object 5"/>
          <p:cNvSpPr/>
          <p:nvPr/>
        </p:nvSpPr>
        <p:spPr>
          <a:xfrm>
            <a:off x="8423996" y="585438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FFFFFF"/>
          </a:solidFill>
        </p:spPr>
        <p:txBody>
          <a:bodyPr wrap="square" lIns="0" tIns="0" rIns="0" bIns="0" rtlCol="0"/>
          <a:lstStyle/>
          <a:p>
            <a:endParaRPr/>
          </a:p>
        </p:txBody>
      </p:sp>
      <p:sp>
        <p:nvSpPr>
          <p:cNvPr id="6" name="object 6"/>
          <p:cNvSpPr/>
          <p:nvPr/>
        </p:nvSpPr>
        <p:spPr>
          <a:xfrm>
            <a:off x="8423996" y="5826010"/>
            <a:ext cx="283210" cy="282575"/>
          </a:xfrm>
          <a:custGeom>
            <a:avLst/>
            <a:gdLst/>
            <a:ahLst/>
            <a:cxnLst/>
            <a:rect l="l" t="t" r="r" b="b"/>
            <a:pathLst>
              <a:path w="283209" h="282575">
                <a:moveTo>
                  <a:pt x="141249" y="0"/>
                </a:moveTo>
                <a:lnTo>
                  <a:pt x="0" y="141249"/>
                </a:lnTo>
                <a:lnTo>
                  <a:pt x="141249" y="282498"/>
                </a:lnTo>
                <a:lnTo>
                  <a:pt x="148290" y="275463"/>
                </a:lnTo>
                <a:lnTo>
                  <a:pt x="141249" y="275463"/>
                </a:lnTo>
                <a:lnTo>
                  <a:pt x="7315" y="141249"/>
                </a:lnTo>
                <a:lnTo>
                  <a:pt x="141249" y="7315"/>
                </a:lnTo>
                <a:lnTo>
                  <a:pt x="148569" y="7315"/>
                </a:lnTo>
                <a:lnTo>
                  <a:pt x="141249" y="0"/>
                </a:lnTo>
                <a:close/>
              </a:path>
              <a:path w="283209" h="282575">
                <a:moveTo>
                  <a:pt x="148569" y="7315"/>
                </a:moveTo>
                <a:lnTo>
                  <a:pt x="141249" y="7315"/>
                </a:lnTo>
                <a:lnTo>
                  <a:pt x="275183" y="141249"/>
                </a:lnTo>
                <a:lnTo>
                  <a:pt x="141249" y="275463"/>
                </a:lnTo>
                <a:lnTo>
                  <a:pt x="148290" y="275463"/>
                </a:lnTo>
                <a:lnTo>
                  <a:pt x="282600" y="141249"/>
                </a:lnTo>
                <a:lnTo>
                  <a:pt x="148569" y="7315"/>
                </a:lnTo>
                <a:close/>
              </a:path>
            </a:pathLst>
          </a:custGeom>
          <a:solidFill>
            <a:srgbClr val="FFFFFF"/>
          </a:solidFill>
        </p:spPr>
        <p:txBody>
          <a:bodyPr wrap="square" lIns="0" tIns="0" rIns="0" bIns="0" rtlCol="0"/>
          <a:lstStyle/>
          <a:p>
            <a:endParaRPr/>
          </a:p>
        </p:txBody>
      </p:sp>
      <p:sp>
        <p:nvSpPr>
          <p:cNvPr id="7" name="object 7"/>
          <p:cNvSpPr/>
          <p:nvPr/>
        </p:nvSpPr>
        <p:spPr>
          <a:xfrm>
            <a:off x="8423996" y="5797363"/>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FFFFFF"/>
          </a:solidFill>
        </p:spPr>
        <p:txBody>
          <a:bodyPr wrap="square" lIns="0" tIns="0" rIns="0" bIns="0" rtlCol="0"/>
          <a:lstStyle/>
          <a:p>
            <a:endParaRPr/>
          </a:p>
        </p:txBody>
      </p:sp>
      <p:sp>
        <p:nvSpPr>
          <p:cNvPr id="8" name="object 8"/>
          <p:cNvSpPr/>
          <p:nvPr/>
        </p:nvSpPr>
        <p:spPr>
          <a:xfrm>
            <a:off x="8423996" y="5769000"/>
            <a:ext cx="283210" cy="283210"/>
          </a:xfrm>
          <a:custGeom>
            <a:avLst/>
            <a:gdLst/>
            <a:ahLst/>
            <a:cxnLst/>
            <a:rect l="l" t="t" r="r" b="b"/>
            <a:pathLst>
              <a:path w="283209" h="283210">
                <a:moveTo>
                  <a:pt x="141249" y="0"/>
                </a:moveTo>
                <a:lnTo>
                  <a:pt x="0" y="141236"/>
                </a:lnTo>
                <a:lnTo>
                  <a:pt x="141249" y="282600"/>
                </a:lnTo>
                <a:lnTo>
                  <a:pt x="148678" y="275170"/>
                </a:lnTo>
                <a:lnTo>
                  <a:pt x="141249" y="275170"/>
                </a:lnTo>
                <a:lnTo>
                  <a:pt x="7315" y="141236"/>
                </a:lnTo>
                <a:lnTo>
                  <a:pt x="141249" y="7315"/>
                </a:lnTo>
                <a:lnTo>
                  <a:pt x="148570" y="7315"/>
                </a:lnTo>
                <a:lnTo>
                  <a:pt x="141249" y="0"/>
                </a:lnTo>
                <a:close/>
              </a:path>
              <a:path w="283209" h="283210">
                <a:moveTo>
                  <a:pt x="148570" y="7315"/>
                </a:moveTo>
                <a:lnTo>
                  <a:pt x="141249" y="7315"/>
                </a:lnTo>
                <a:lnTo>
                  <a:pt x="275183" y="141236"/>
                </a:lnTo>
                <a:lnTo>
                  <a:pt x="141249" y="275170"/>
                </a:lnTo>
                <a:lnTo>
                  <a:pt x="148678" y="275170"/>
                </a:lnTo>
                <a:lnTo>
                  <a:pt x="282600" y="141236"/>
                </a:lnTo>
                <a:lnTo>
                  <a:pt x="148570" y="7315"/>
                </a:lnTo>
                <a:close/>
              </a:path>
            </a:pathLst>
          </a:custGeom>
          <a:solidFill>
            <a:srgbClr val="FFFFFF"/>
          </a:solidFill>
        </p:spPr>
        <p:txBody>
          <a:bodyPr wrap="square" lIns="0" tIns="0" rIns="0" bIns="0" rtlCol="0"/>
          <a:lstStyle/>
          <a:p>
            <a:endParaRPr/>
          </a:p>
        </p:txBody>
      </p:sp>
      <p:sp>
        <p:nvSpPr>
          <p:cNvPr id="9" name="object 9"/>
          <p:cNvSpPr/>
          <p:nvPr/>
        </p:nvSpPr>
        <p:spPr>
          <a:xfrm>
            <a:off x="8783018" y="5901432"/>
            <a:ext cx="158115" cy="103505"/>
          </a:xfrm>
          <a:custGeom>
            <a:avLst/>
            <a:gdLst/>
            <a:ahLst/>
            <a:cxnLst/>
            <a:rect l="l" t="t" r="r" b="b"/>
            <a:pathLst>
              <a:path w="158115" h="103504">
                <a:moveTo>
                  <a:pt x="130771" y="0"/>
                </a:moveTo>
                <a:lnTo>
                  <a:pt x="0" y="0"/>
                </a:lnTo>
                <a:lnTo>
                  <a:pt x="0" y="103009"/>
                </a:lnTo>
                <a:lnTo>
                  <a:pt x="128727" y="103009"/>
                </a:lnTo>
                <a:lnTo>
                  <a:pt x="142319" y="101400"/>
                </a:lnTo>
                <a:lnTo>
                  <a:pt x="151371" y="96326"/>
                </a:lnTo>
                <a:lnTo>
                  <a:pt x="156412" y="87418"/>
                </a:lnTo>
                <a:lnTo>
                  <a:pt x="157123" y="81457"/>
                </a:lnTo>
                <a:lnTo>
                  <a:pt x="24993" y="81457"/>
                </a:lnTo>
                <a:lnTo>
                  <a:pt x="24993" y="62395"/>
                </a:lnTo>
                <a:lnTo>
                  <a:pt x="155452" y="62395"/>
                </a:lnTo>
                <a:lnTo>
                  <a:pt x="152830" y="57592"/>
                </a:lnTo>
                <a:lnTo>
                  <a:pt x="146407" y="53010"/>
                </a:lnTo>
                <a:lnTo>
                  <a:pt x="137426" y="50812"/>
                </a:lnTo>
                <a:lnTo>
                  <a:pt x="137426" y="50152"/>
                </a:lnTo>
                <a:lnTo>
                  <a:pt x="148256" y="46956"/>
                </a:lnTo>
                <a:lnTo>
                  <a:pt x="154473" y="41702"/>
                </a:lnTo>
                <a:lnTo>
                  <a:pt x="154798" y="40894"/>
                </a:lnTo>
                <a:lnTo>
                  <a:pt x="24993" y="40894"/>
                </a:lnTo>
                <a:lnTo>
                  <a:pt x="24993" y="21551"/>
                </a:lnTo>
                <a:lnTo>
                  <a:pt x="157419" y="21551"/>
                </a:lnTo>
                <a:lnTo>
                  <a:pt x="156521" y="14214"/>
                </a:lnTo>
                <a:lnTo>
                  <a:pt x="151831" y="6110"/>
                </a:lnTo>
                <a:lnTo>
                  <a:pt x="143412" y="1475"/>
                </a:lnTo>
                <a:lnTo>
                  <a:pt x="130771" y="0"/>
                </a:lnTo>
                <a:close/>
              </a:path>
              <a:path w="158115" h="103504">
                <a:moveTo>
                  <a:pt x="155452" y="62395"/>
                </a:moveTo>
                <a:lnTo>
                  <a:pt x="132994" y="62395"/>
                </a:lnTo>
                <a:lnTo>
                  <a:pt x="132994" y="81457"/>
                </a:lnTo>
                <a:lnTo>
                  <a:pt x="157123" y="81457"/>
                </a:lnTo>
                <a:lnTo>
                  <a:pt x="157975" y="74307"/>
                </a:lnTo>
                <a:lnTo>
                  <a:pt x="156688" y="64659"/>
                </a:lnTo>
                <a:lnTo>
                  <a:pt x="155452" y="62395"/>
                </a:lnTo>
                <a:close/>
              </a:path>
              <a:path w="158115" h="103504">
                <a:moveTo>
                  <a:pt x="157419" y="21551"/>
                </a:moveTo>
                <a:lnTo>
                  <a:pt x="132994" y="21551"/>
                </a:lnTo>
                <a:lnTo>
                  <a:pt x="132994" y="40894"/>
                </a:lnTo>
                <a:lnTo>
                  <a:pt x="154798" y="40894"/>
                </a:lnTo>
                <a:lnTo>
                  <a:pt x="157304" y="34659"/>
                </a:lnTo>
                <a:lnTo>
                  <a:pt x="157975" y="26098"/>
                </a:lnTo>
                <a:lnTo>
                  <a:pt x="157419" y="21551"/>
                </a:lnTo>
                <a:close/>
              </a:path>
            </a:pathLst>
          </a:custGeom>
          <a:solidFill>
            <a:srgbClr val="FFFFFF"/>
          </a:solidFill>
        </p:spPr>
        <p:txBody>
          <a:bodyPr wrap="square" lIns="0" tIns="0" rIns="0" bIns="0" rtlCol="0"/>
          <a:lstStyle/>
          <a:p>
            <a:endParaRPr/>
          </a:p>
        </p:txBody>
      </p:sp>
      <p:sp>
        <p:nvSpPr>
          <p:cNvPr id="10" name="object 10"/>
          <p:cNvSpPr/>
          <p:nvPr/>
        </p:nvSpPr>
        <p:spPr>
          <a:xfrm>
            <a:off x="8956179" y="5993683"/>
            <a:ext cx="144145" cy="0"/>
          </a:xfrm>
          <a:custGeom>
            <a:avLst/>
            <a:gdLst/>
            <a:ahLst/>
            <a:cxnLst/>
            <a:rect l="l" t="t" r="r" b="b"/>
            <a:pathLst>
              <a:path w="144145">
                <a:moveTo>
                  <a:pt x="0" y="0"/>
                </a:moveTo>
                <a:lnTo>
                  <a:pt x="143687" y="0"/>
                </a:lnTo>
              </a:path>
            </a:pathLst>
          </a:custGeom>
          <a:ln w="21590">
            <a:solidFill>
              <a:srgbClr val="FFFFFF"/>
            </a:solidFill>
          </a:ln>
        </p:spPr>
        <p:txBody>
          <a:bodyPr wrap="square" lIns="0" tIns="0" rIns="0" bIns="0" rtlCol="0"/>
          <a:lstStyle/>
          <a:p>
            <a:endParaRPr/>
          </a:p>
        </p:txBody>
      </p:sp>
      <p:sp>
        <p:nvSpPr>
          <p:cNvPr id="11" name="object 11"/>
          <p:cNvSpPr/>
          <p:nvPr/>
        </p:nvSpPr>
        <p:spPr>
          <a:xfrm>
            <a:off x="8956179" y="5901608"/>
            <a:ext cx="25400" cy="81280"/>
          </a:xfrm>
          <a:custGeom>
            <a:avLst/>
            <a:gdLst/>
            <a:ahLst/>
            <a:cxnLst/>
            <a:rect l="l" t="t" r="r" b="b"/>
            <a:pathLst>
              <a:path w="25400" h="81279">
                <a:moveTo>
                  <a:pt x="0" y="81279"/>
                </a:moveTo>
                <a:lnTo>
                  <a:pt x="24993" y="81279"/>
                </a:lnTo>
                <a:lnTo>
                  <a:pt x="24993" y="0"/>
                </a:lnTo>
                <a:lnTo>
                  <a:pt x="0" y="0"/>
                </a:lnTo>
                <a:lnTo>
                  <a:pt x="0" y="81279"/>
                </a:lnTo>
                <a:close/>
              </a:path>
            </a:pathLst>
          </a:custGeom>
          <a:solidFill>
            <a:srgbClr val="FFFFFF"/>
          </a:solidFill>
        </p:spPr>
        <p:txBody>
          <a:bodyPr wrap="square" lIns="0" tIns="0" rIns="0" bIns="0" rtlCol="0"/>
          <a:lstStyle/>
          <a:p>
            <a:endParaRPr/>
          </a:p>
        </p:txBody>
      </p:sp>
      <p:sp>
        <p:nvSpPr>
          <p:cNvPr id="12" name="object 12"/>
          <p:cNvSpPr/>
          <p:nvPr/>
        </p:nvSpPr>
        <p:spPr>
          <a:xfrm>
            <a:off x="9112500" y="5901435"/>
            <a:ext cx="162560" cy="103505"/>
          </a:xfrm>
          <a:custGeom>
            <a:avLst/>
            <a:gdLst/>
            <a:ahLst/>
            <a:cxnLst/>
            <a:rect l="l" t="t" r="r" b="b"/>
            <a:pathLst>
              <a:path w="162559" h="103504">
                <a:moveTo>
                  <a:pt x="137147" y="0"/>
                </a:moveTo>
                <a:lnTo>
                  <a:pt x="24993" y="0"/>
                </a:lnTo>
                <a:lnTo>
                  <a:pt x="14380" y="1504"/>
                </a:lnTo>
                <a:lnTo>
                  <a:pt x="6534" y="5808"/>
                </a:lnTo>
                <a:lnTo>
                  <a:pt x="1669" y="12596"/>
                </a:lnTo>
                <a:lnTo>
                  <a:pt x="0" y="21551"/>
                </a:lnTo>
                <a:lnTo>
                  <a:pt x="0" y="81457"/>
                </a:lnTo>
                <a:lnTo>
                  <a:pt x="1669" y="90434"/>
                </a:lnTo>
                <a:lnTo>
                  <a:pt x="6534" y="97220"/>
                </a:lnTo>
                <a:lnTo>
                  <a:pt x="14380" y="101512"/>
                </a:lnTo>
                <a:lnTo>
                  <a:pt x="24993" y="103009"/>
                </a:lnTo>
                <a:lnTo>
                  <a:pt x="137147" y="103009"/>
                </a:lnTo>
                <a:lnTo>
                  <a:pt x="147760" y="101512"/>
                </a:lnTo>
                <a:lnTo>
                  <a:pt x="155606" y="97220"/>
                </a:lnTo>
                <a:lnTo>
                  <a:pt x="160471" y="90434"/>
                </a:lnTo>
                <a:lnTo>
                  <a:pt x="162140" y="81457"/>
                </a:lnTo>
                <a:lnTo>
                  <a:pt x="24930" y="81457"/>
                </a:lnTo>
                <a:lnTo>
                  <a:pt x="24930" y="21551"/>
                </a:lnTo>
                <a:lnTo>
                  <a:pt x="162140" y="21551"/>
                </a:lnTo>
                <a:lnTo>
                  <a:pt x="160471" y="12596"/>
                </a:lnTo>
                <a:lnTo>
                  <a:pt x="155606" y="5808"/>
                </a:lnTo>
                <a:lnTo>
                  <a:pt x="147760" y="1504"/>
                </a:lnTo>
                <a:lnTo>
                  <a:pt x="137147" y="0"/>
                </a:lnTo>
                <a:close/>
              </a:path>
              <a:path w="162559" h="103504">
                <a:moveTo>
                  <a:pt x="162140" y="21551"/>
                </a:moveTo>
                <a:lnTo>
                  <a:pt x="137096" y="21551"/>
                </a:lnTo>
                <a:lnTo>
                  <a:pt x="137147" y="81457"/>
                </a:lnTo>
                <a:lnTo>
                  <a:pt x="162140" y="81457"/>
                </a:lnTo>
                <a:lnTo>
                  <a:pt x="162140" y="21551"/>
                </a:lnTo>
                <a:close/>
              </a:path>
            </a:pathLst>
          </a:custGeom>
          <a:solidFill>
            <a:srgbClr val="FFFFFF"/>
          </a:solidFill>
        </p:spPr>
        <p:txBody>
          <a:bodyPr wrap="square" lIns="0" tIns="0" rIns="0" bIns="0" rtlCol="0"/>
          <a:lstStyle/>
          <a:p>
            <a:endParaRPr/>
          </a:p>
        </p:txBody>
      </p:sp>
      <p:sp>
        <p:nvSpPr>
          <p:cNvPr id="13" name="object 13"/>
          <p:cNvSpPr/>
          <p:nvPr/>
        </p:nvSpPr>
        <p:spPr>
          <a:xfrm>
            <a:off x="9289881" y="5901430"/>
            <a:ext cx="154940" cy="103505"/>
          </a:xfrm>
          <a:custGeom>
            <a:avLst/>
            <a:gdLst/>
            <a:ahLst/>
            <a:cxnLst/>
            <a:rect l="l" t="t" r="r" b="b"/>
            <a:pathLst>
              <a:path w="154940" h="103504">
                <a:moveTo>
                  <a:pt x="154368" y="81457"/>
                </a:moveTo>
                <a:lnTo>
                  <a:pt x="0" y="81457"/>
                </a:lnTo>
                <a:lnTo>
                  <a:pt x="1667" y="90434"/>
                </a:lnTo>
                <a:lnTo>
                  <a:pt x="6527" y="97220"/>
                </a:lnTo>
                <a:lnTo>
                  <a:pt x="14369" y="101512"/>
                </a:lnTo>
                <a:lnTo>
                  <a:pt x="24980" y="103009"/>
                </a:lnTo>
                <a:lnTo>
                  <a:pt x="154368" y="103009"/>
                </a:lnTo>
                <a:lnTo>
                  <a:pt x="154368" y="81457"/>
                </a:lnTo>
                <a:close/>
              </a:path>
              <a:path w="154940" h="103504">
                <a:moveTo>
                  <a:pt x="154432" y="0"/>
                </a:moveTo>
                <a:lnTo>
                  <a:pt x="25044" y="0"/>
                </a:lnTo>
                <a:lnTo>
                  <a:pt x="14431" y="1506"/>
                </a:lnTo>
                <a:lnTo>
                  <a:pt x="6584" y="5813"/>
                </a:lnTo>
                <a:lnTo>
                  <a:pt x="1720" y="12601"/>
                </a:lnTo>
                <a:lnTo>
                  <a:pt x="50" y="21551"/>
                </a:lnTo>
                <a:lnTo>
                  <a:pt x="50" y="81457"/>
                </a:lnTo>
                <a:lnTo>
                  <a:pt x="24980" y="81457"/>
                </a:lnTo>
                <a:lnTo>
                  <a:pt x="24980" y="21551"/>
                </a:lnTo>
                <a:lnTo>
                  <a:pt x="154432" y="21551"/>
                </a:lnTo>
                <a:lnTo>
                  <a:pt x="154432" y="0"/>
                </a:lnTo>
                <a:close/>
              </a:path>
            </a:pathLst>
          </a:custGeom>
          <a:solidFill>
            <a:srgbClr val="FFFFFF"/>
          </a:solidFill>
        </p:spPr>
        <p:txBody>
          <a:bodyPr wrap="square" lIns="0" tIns="0" rIns="0" bIns="0" rtlCol="0"/>
          <a:lstStyle/>
          <a:p>
            <a:endParaRPr/>
          </a:p>
        </p:txBody>
      </p:sp>
      <p:sp>
        <p:nvSpPr>
          <p:cNvPr id="14" name="object 14"/>
          <p:cNvSpPr/>
          <p:nvPr/>
        </p:nvSpPr>
        <p:spPr>
          <a:xfrm>
            <a:off x="9457560" y="5901432"/>
            <a:ext cx="166370" cy="103505"/>
          </a:xfrm>
          <a:custGeom>
            <a:avLst/>
            <a:gdLst/>
            <a:ahLst/>
            <a:cxnLst/>
            <a:rect l="l" t="t" r="r" b="b"/>
            <a:pathLst>
              <a:path w="166370" h="103504">
                <a:moveTo>
                  <a:pt x="24930" y="0"/>
                </a:moveTo>
                <a:lnTo>
                  <a:pt x="0" y="0"/>
                </a:lnTo>
                <a:lnTo>
                  <a:pt x="0" y="103009"/>
                </a:lnTo>
                <a:lnTo>
                  <a:pt x="24930" y="103009"/>
                </a:lnTo>
                <a:lnTo>
                  <a:pt x="24930" y="58013"/>
                </a:lnTo>
                <a:lnTo>
                  <a:pt x="71445" y="58013"/>
                </a:lnTo>
                <a:lnTo>
                  <a:pt x="55079" y="50253"/>
                </a:lnTo>
                <a:lnTo>
                  <a:pt x="72008" y="42392"/>
                </a:lnTo>
                <a:lnTo>
                  <a:pt x="24930" y="42392"/>
                </a:lnTo>
                <a:lnTo>
                  <a:pt x="24930" y="0"/>
                </a:lnTo>
                <a:close/>
              </a:path>
              <a:path w="166370" h="103504">
                <a:moveTo>
                  <a:pt x="71445" y="58013"/>
                </a:moveTo>
                <a:lnTo>
                  <a:pt x="24930" y="58013"/>
                </a:lnTo>
                <a:lnTo>
                  <a:pt x="119913" y="103009"/>
                </a:lnTo>
                <a:lnTo>
                  <a:pt x="166344" y="103009"/>
                </a:lnTo>
                <a:lnTo>
                  <a:pt x="71445" y="58013"/>
                </a:lnTo>
                <a:close/>
              </a:path>
              <a:path w="166370" h="103504">
                <a:moveTo>
                  <a:pt x="163296" y="0"/>
                </a:moveTo>
                <a:lnTo>
                  <a:pt x="116077" y="0"/>
                </a:lnTo>
                <a:lnTo>
                  <a:pt x="24930" y="42392"/>
                </a:lnTo>
                <a:lnTo>
                  <a:pt x="72008" y="42392"/>
                </a:lnTo>
                <a:lnTo>
                  <a:pt x="163296" y="0"/>
                </a:lnTo>
                <a:close/>
              </a:path>
            </a:pathLst>
          </a:custGeom>
          <a:solidFill>
            <a:srgbClr val="FFFFFF"/>
          </a:solidFill>
        </p:spPr>
        <p:txBody>
          <a:bodyPr wrap="square" lIns="0" tIns="0" rIns="0" bIns="0" rtlCol="0"/>
          <a:lstStyle/>
          <a:p>
            <a:endParaRPr/>
          </a:p>
        </p:txBody>
      </p:sp>
      <p:sp>
        <p:nvSpPr>
          <p:cNvPr id="15" name="object 15"/>
          <p:cNvSpPr/>
          <p:nvPr/>
        </p:nvSpPr>
        <p:spPr>
          <a:xfrm>
            <a:off x="9667011" y="5901434"/>
            <a:ext cx="348881" cy="10304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84000"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3" name="object 3"/>
          <p:cNvSpPr/>
          <p:nvPr/>
        </p:nvSpPr>
        <p:spPr>
          <a:xfrm>
            <a:off x="7127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4" name="object 4"/>
          <p:cNvSpPr/>
          <p:nvPr/>
        </p:nvSpPr>
        <p:spPr>
          <a:xfrm>
            <a:off x="9071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5" name="object 5"/>
          <p:cNvSpPr txBox="1">
            <a:spLocks noGrp="1"/>
          </p:cNvSpPr>
          <p:nvPr>
            <p:ph type="title"/>
          </p:nvPr>
        </p:nvSpPr>
        <p:spPr>
          <a:xfrm>
            <a:off x="4038887" y="1119513"/>
            <a:ext cx="1938020" cy="284480"/>
          </a:xfrm>
          <a:prstGeom prst="rect">
            <a:avLst/>
          </a:prstGeom>
        </p:spPr>
        <p:txBody>
          <a:bodyPr vert="horz" wrap="square" lIns="0" tIns="12700" rIns="0" bIns="0" rtlCol="0">
            <a:spAutoFit/>
          </a:bodyPr>
          <a:lstStyle/>
          <a:p>
            <a:pPr marL="12700">
              <a:lnSpc>
                <a:spcPct val="100000"/>
              </a:lnSpc>
              <a:spcBef>
                <a:spcPts val="100"/>
              </a:spcBef>
            </a:pPr>
            <a:r>
              <a:rPr sz="1700" b="0" spc="0" dirty="0">
                <a:solidFill>
                  <a:srgbClr val="E23E57"/>
                </a:solidFill>
                <a:latin typeface="Futura Std Medium"/>
                <a:cs typeface="Futura Std Medium"/>
              </a:rPr>
              <a:t>History </a:t>
            </a:r>
            <a:r>
              <a:rPr sz="1700" b="0" dirty="0">
                <a:solidFill>
                  <a:srgbClr val="E23E57"/>
                </a:solidFill>
                <a:latin typeface="Futura Std Medium"/>
                <a:cs typeface="Futura Std Medium"/>
              </a:rPr>
              <a:t>of</a:t>
            </a:r>
            <a:r>
              <a:rPr sz="1700" b="0" spc="-70" dirty="0">
                <a:solidFill>
                  <a:srgbClr val="E23E57"/>
                </a:solidFill>
                <a:latin typeface="Futura Std Medium"/>
                <a:cs typeface="Futura Std Medium"/>
              </a:rPr>
              <a:t> </a:t>
            </a:r>
            <a:r>
              <a:rPr sz="1700" b="0" dirty="0">
                <a:solidFill>
                  <a:srgbClr val="E23E57"/>
                </a:solidFill>
                <a:latin typeface="Futura Std Medium"/>
                <a:cs typeface="Futura Std Medium"/>
              </a:rPr>
              <a:t>Blockchain</a:t>
            </a:r>
            <a:endParaRPr sz="1700">
              <a:latin typeface="Futura Std Medium"/>
              <a:cs typeface="Futura Std Medium"/>
            </a:endParaRPr>
          </a:p>
        </p:txBody>
      </p:sp>
      <p:sp>
        <p:nvSpPr>
          <p:cNvPr id="6" name="object 6"/>
          <p:cNvSpPr/>
          <p:nvPr/>
        </p:nvSpPr>
        <p:spPr>
          <a:xfrm>
            <a:off x="8423996" y="586338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7" name="object 7"/>
          <p:cNvSpPr/>
          <p:nvPr/>
        </p:nvSpPr>
        <p:spPr>
          <a:xfrm>
            <a:off x="8423996" y="5835009"/>
            <a:ext cx="283210" cy="282575"/>
          </a:xfrm>
          <a:custGeom>
            <a:avLst/>
            <a:gdLst/>
            <a:ahLst/>
            <a:cxnLst/>
            <a:rect l="l" t="t" r="r" b="b"/>
            <a:pathLst>
              <a:path w="283209" h="282575">
                <a:moveTo>
                  <a:pt x="141249" y="0"/>
                </a:moveTo>
                <a:lnTo>
                  <a:pt x="0" y="141249"/>
                </a:lnTo>
                <a:lnTo>
                  <a:pt x="141249" y="282498"/>
                </a:lnTo>
                <a:lnTo>
                  <a:pt x="148290" y="275463"/>
                </a:lnTo>
                <a:lnTo>
                  <a:pt x="141249" y="275463"/>
                </a:lnTo>
                <a:lnTo>
                  <a:pt x="7315" y="141249"/>
                </a:lnTo>
                <a:lnTo>
                  <a:pt x="141249" y="7315"/>
                </a:lnTo>
                <a:lnTo>
                  <a:pt x="148569" y="7315"/>
                </a:lnTo>
                <a:lnTo>
                  <a:pt x="141249" y="0"/>
                </a:lnTo>
                <a:close/>
              </a:path>
              <a:path w="283209" h="282575">
                <a:moveTo>
                  <a:pt x="148569" y="7315"/>
                </a:moveTo>
                <a:lnTo>
                  <a:pt x="141249" y="7315"/>
                </a:lnTo>
                <a:lnTo>
                  <a:pt x="275183" y="141249"/>
                </a:lnTo>
                <a:lnTo>
                  <a:pt x="141249" y="275463"/>
                </a:lnTo>
                <a:lnTo>
                  <a:pt x="148290" y="275463"/>
                </a:lnTo>
                <a:lnTo>
                  <a:pt x="282600" y="141249"/>
                </a:lnTo>
                <a:lnTo>
                  <a:pt x="148569" y="7315"/>
                </a:lnTo>
                <a:close/>
              </a:path>
            </a:pathLst>
          </a:custGeom>
          <a:solidFill>
            <a:srgbClr val="212B3D"/>
          </a:solidFill>
        </p:spPr>
        <p:txBody>
          <a:bodyPr wrap="square" lIns="0" tIns="0" rIns="0" bIns="0" rtlCol="0"/>
          <a:lstStyle/>
          <a:p>
            <a:endParaRPr/>
          </a:p>
        </p:txBody>
      </p:sp>
      <p:sp>
        <p:nvSpPr>
          <p:cNvPr id="8" name="object 8"/>
          <p:cNvSpPr/>
          <p:nvPr/>
        </p:nvSpPr>
        <p:spPr>
          <a:xfrm>
            <a:off x="8423996" y="580636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9" name="object 9"/>
          <p:cNvSpPr/>
          <p:nvPr/>
        </p:nvSpPr>
        <p:spPr>
          <a:xfrm>
            <a:off x="8423996" y="5778000"/>
            <a:ext cx="283210" cy="283210"/>
          </a:xfrm>
          <a:custGeom>
            <a:avLst/>
            <a:gdLst/>
            <a:ahLst/>
            <a:cxnLst/>
            <a:rect l="l" t="t" r="r" b="b"/>
            <a:pathLst>
              <a:path w="283209" h="283210">
                <a:moveTo>
                  <a:pt x="141249" y="0"/>
                </a:moveTo>
                <a:lnTo>
                  <a:pt x="0" y="141236"/>
                </a:lnTo>
                <a:lnTo>
                  <a:pt x="141249" y="282600"/>
                </a:lnTo>
                <a:lnTo>
                  <a:pt x="148678" y="275170"/>
                </a:lnTo>
                <a:lnTo>
                  <a:pt x="141249" y="275170"/>
                </a:lnTo>
                <a:lnTo>
                  <a:pt x="7315" y="141236"/>
                </a:lnTo>
                <a:lnTo>
                  <a:pt x="141249" y="7315"/>
                </a:lnTo>
                <a:lnTo>
                  <a:pt x="148570" y="7315"/>
                </a:lnTo>
                <a:lnTo>
                  <a:pt x="141249" y="0"/>
                </a:lnTo>
                <a:close/>
              </a:path>
              <a:path w="283209" h="283210">
                <a:moveTo>
                  <a:pt x="148570" y="7315"/>
                </a:moveTo>
                <a:lnTo>
                  <a:pt x="141249" y="7315"/>
                </a:lnTo>
                <a:lnTo>
                  <a:pt x="275183" y="141236"/>
                </a:lnTo>
                <a:lnTo>
                  <a:pt x="141249" y="275170"/>
                </a:lnTo>
                <a:lnTo>
                  <a:pt x="148678" y="275170"/>
                </a:lnTo>
                <a:lnTo>
                  <a:pt x="282600" y="141236"/>
                </a:lnTo>
                <a:lnTo>
                  <a:pt x="148570" y="7315"/>
                </a:lnTo>
                <a:close/>
              </a:path>
            </a:pathLst>
          </a:custGeom>
          <a:solidFill>
            <a:srgbClr val="212B3D"/>
          </a:solidFill>
        </p:spPr>
        <p:txBody>
          <a:bodyPr wrap="square" lIns="0" tIns="0" rIns="0" bIns="0" rtlCol="0"/>
          <a:lstStyle/>
          <a:p>
            <a:endParaRPr/>
          </a:p>
        </p:txBody>
      </p:sp>
      <p:sp>
        <p:nvSpPr>
          <p:cNvPr id="10" name="object 10"/>
          <p:cNvSpPr/>
          <p:nvPr/>
        </p:nvSpPr>
        <p:spPr>
          <a:xfrm>
            <a:off x="8783018" y="5910432"/>
            <a:ext cx="158115" cy="103505"/>
          </a:xfrm>
          <a:custGeom>
            <a:avLst/>
            <a:gdLst/>
            <a:ahLst/>
            <a:cxnLst/>
            <a:rect l="l" t="t" r="r" b="b"/>
            <a:pathLst>
              <a:path w="158115" h="103504">
                <a:moveTo>
                  <a:pt x="130771" y="0"/>
                </a:moveTo>
                <a:lnTo>
                  <a:pt x="0" y="0"/>
                </a:lnTo>
                <a:lnTo>
                  <a:pt x="0" y="103009"/>
                </a:lnTo>
                <a:lnTo>
                  <a:pt x="128727" y="103009"/>
                </a:lnTo>
                <a:lnTo>
                  <a:pt x="142319" y="101400"/>
                </a:lnTo>
                <a:lnTo>
                  <a:pt x="151371" y="96326"/>
                </a:lnTo>
                <a:lnTo>
                  <a:pt x="156412" y="87418"/>
                </a:lnTo>
                <a:lnTo>
                  <a:pt x="157123" y="81457"/>
                </a:lnTo>
                <a:lnTo>
                  <a:pt x="24993" y="81457"/>
                </a:lnTo>
                <a:lnTo>
                  <a:pt x="24993" y="62395"/>
                </a:lnTo>
                <a:lnTo>
                  <a:pt x="155452" y="62395"/>
                </a:lnTo>
                <a:lnTo>
                  <a:pt x="152830" y="57592"/>
                </a:lnTo>
                <a:lnTo>
                  <a:pt x="146407" y="53010"/>
                </a:lnTo>
                <a:lnTo>
                  <a:pt x="137426" y="50812"/>
                </a:lnTo>
                <a:lnTo>
                  <a:pt x="137426" y="50152"/>
                </a:lnTo>
                <a:lnTo>
                  <a:pt x="148256" y="46956"/>
                </a:lnTo>
                <a:lnTo>
                  <a:pt x="154473" y="41702"/>
                </a:lnTo>
                <a:lnTo>
                  <a:pt x="154798" y="40894"/>
                </a:lnTo>
                <a:lnTo>
                  <a:pt x="24993" y="40894"/>
                </a:lnTo>
                <a:lnTo>
                  <a:pt x="24993" y="21551"/>
                </a:lnTo>
                <a:lnTo>
                  <a:pt x="157419" y="21551"/>
                </a:lnTo>
                <a:lnTo>
                  <a:pt x="156521" y="14214"/>
                </a:lnTo>
                <a:lnTo>
                  <a:pt x="151831" y="6110"/>
                </a:lnTo>
                <a:lnTo>
                  <a:pt x="143412" y="1475"/>
                </a:lnTo>
                <a:lnTo>
                  <a:pt x="130771" y="0"/>
                </a:lnTo>
                <a:close/>
              </a:path>
              <a:path w="158115" h="103504">
                <a:moveTo>
                  <a:pt x="155452" y="62395"/>
                </a:moveTo>
                <a:lnTo>
                  <a:pt x="132994" y="62395"/>
                </a:lnTo>
                <a:lnTo>
                  <a:pt x="132994" y="81457"/>
                </a:lnTo>
                <a:lnTo>
                  <a:pt x="157123" y="81457"/>
                </a:lnTo>
                <a:lnTo>
                  <a:pt x="157975" y="74307"/>
                </a:lnTo>
                <a:lnTo>
                  <a:pt x="156688" y="64659"/>
                </a:lnTo>
                <a:lnTo>
                  <a:pt x="155452" y="62395"/>
                </a:lnTo>
                <a:close/>
              </a:path>
              <a:path w="158115" h="103504">
                <a:moveTo>
                  <a:pt x="157419" y="21551"/>
                </a:moveTo>
                <a:lnTo>
                  <a:pt x="132994" y="21551"/>
                </a:lnTo>
                <a:lnTo>
                  <a:pt x="132994" y="40894"/>
                </a:lnTo>
                <a:lnTo>
                  <a:pt x="154798" y="40894"/>
                </a:lnTo>
                <a:lnTo>
                  <a:pt x="157304" y="34659"/>
                </a:lnTo>
                <a:lnTo>
                  <a:pt x="157975" y="26098"/>
                </a:lnTo>
                <a:lnTo>
                  <a:pt x="157419" y="21551"/>
                </a:lnTo>
                <a:close/>
              </a:path>
            </a:pathLst>
          </a:custGeom>
          <a:solidFill>
            <a:srgbClr val="212B3D"/>
          </a:solidFill>
        </p:spPr>
        <p:txBody>
          <a:bodyPr wrap="square" lIns="0" tIns="0" rIns="0" bIns="0" rtlCol="0"/>
          <a:lstStyle/>
          <a:p>
            <a:endParaRPr/>
          </a:p>
        </p:txBody>
      </p:sp>
      <p:sp>
        <p:nvSpPr>
          <p:cNvPr id="11" name="object 11"/>
          <p:cNvSpPr/>
          <p:nvPr/>
        </p:nvSpPr>
        <p:spPr>
          <a:xfrm>
            <a:off x="8956179" y="6002683"/>
            <a:ext cx="144145" cy="0"/>
          </a:xfrm>
          <a:custGeom>
            <a:avLst/>
            <a:gdLst/>
            <a:ahLst/>
            <a:cxnLst/>
            <a:rect l="l" t="t" r="r" b="b"/>
            <a:pathLst>
              <a:path w="144145">
                <a:moveTo>
                  <a:pt x="0" y="0"/>
                </a:moveTo>
                <a:lnTo>
                  <a:pt x="143687" y="0"/>
                </a:lnTo>
              </a:path>
            </a:pathLst>
          </a:custGeom>
          <a:ln w="21590">
            <a:solidFill>
              <a:srgbClr val="212B3D"/>
            </a:solidFill>
          </a:ln>
        </p:spPr>
        <p:txBody>
          <a:bodyPr wrap="square" lIns="0" tIns="0" rIns="0" bIns="0" rtlCol="0"/>
          <a:lstStyle/>
          <a:p>
            <a:endParaRPr/>
          </a:p>
        </p:txBody>
      </p:sp>
      <p:sp>
        <p:nvSpPr>
          <p:cNvPr id="12" name="object 12"/>
          <p:cNvSpPr/>
          <p:nvPr/>
        </p:nvSpPr>
        <p:spPr>
          <a:xfrm>
            <a:off x="8956179" y="5910608"/>
            <a:ext cx="25400" cy="81280"/>
          </a:xfrm>
          <a:custGeom>
            <a:avLst/>
            <a:gdLst/>
            <a:ahLst/>
            <a:cxnLst/>
            <a:rect l="l" t="t" r="r" b="b"/>
            <a:pathLst>
              <a:path w="25400" h="81279">
                <a:moveTo>
                  <a:pt x="0" y="81280"/>
                </a:moveTo>
                <a:lnTo>
                  <a:pt x="24993" y="81280"/>
                </a:lnTo>
                <a:lnTo>
                  <a:pt x="24993" y="0"/>
                </a:lnTo>
                <a:lnTo>
                  <a:pt x="0" y="0"/>
                </a:lnTo>
                <a:lnTo>
                  <a:pt x="0" y="81280"/>
                </a:lnTo>
                <a:close/>
              </a:path>
            </a:pathLst>
          </a:custGeom>
          <a:solidFill>
            <a:srgbClr val="212B3D"/>
          </a:solidFill>
        </p:spPr>
        <p:txBody>
          <a:bodyPr wrap="square" lIns="0" tIns="0" rIns="0" bIns="0" rtlCol="0"/>
          <a:lstStyle/>
          <a:p>
            <a:endParaRPr/>
          </a:p>
        </p:txBody>
      </p:sp>
      <p:sp>
        <p:nvSpPr>
          <p:cNvPr id="13" name="object 13"/>
          <p:cNvSpPr/>
          <p:nvPr/>
        </p:nvSpPr>
        <p:spPr>
          <a:xfrm>
            <a:off x="9112500" y="5910436"/>
            <a:ext cx="162560" cy="103505"/>
          </a:xfrm>
          <a:custGeom>
            <a:avLst/>
            <a:gdLst/>
            <a:ahLst/>
            <a:cxnLst/>
            <a:rect l="l" t="t" r="r" b="b"/>
            <a:pathLst>
              <a:path w="162559" h="103504">
                <a:moveTo>
                  <a:pt x="137147" y="0"/>
                </a:moveTo>
                <a:lnTo>
                  <a:pt x="24993" y="0"/>
                </a:lnTo>
                <a:lnTo>
                  <a:pt x="14380" y="1504"/>
                </a:lnTo>
                <a:lnTo>
                  <a:pt x="6534" y="5808"/>
                </a:lnTo>
                <a:lnTo>
                  <a:pt x="1669" y="12596"/>
                </a:lnTo>
                <a:lnTo>
                  <a:pt x="0" y="21551"/>
                </a:lnTo>
                <a:lnTo>
                  <a:pt x="0" y="81457"/>
                </a:lnTo>
                <a:lnTo>
                  <a:pt x="1669" y="90434"/>
                </a:lnTo>
                <a:lnTo>
                  <a:pt x="6534" y="97220"/>
                </a:lnTo>
                <a:lnTo>
                  <a:pt x="14380" y="101512"/>
                </a:lnTo>
                <a:lnTo>
                  <a:pt x="24993" y="103009"/>
                </a:lnTo>
                <a:lnTo>
                  <a:pt x="137147" y="103009"/>
                </a:lnTo>
                <a:lnTo>
                  <a:pt x="147760" y="101512"/>
                </a:lnTo>
                <a:lnTo>
                  <a:pt x="155606" y="97220"/>
                </a:lnTo>
                <a:lnTo>
                  <a:pt x="160471" y="90434"/>
                </a:lnTo>
                <a:lnTo>
                  <a:pt x="162140" y="81457"/>
                </a:lnTo>
                <a:lnTo>
                  <a:pt x="24930" y="81457"/>
                </a:lnTo>
                <a:lnTo>
                  <a:pt x="24930" y="21551"/>
                </a:lnTo>
                <a:lnTo>
                  <a:pt x="162140" y="21551"/>
                </a:lnTo>
                <a:lnTo>
                  <a:pt x="160471" y="12596"/>
                </a:lnTo>
                <a:lnTo>
                  <a:pt x="155606" y="5808"/>
                </a:lnTo>
                <a:lnTo>
                  <a:pt x="147760" y="1504"/>
                </a:lnTo>
                <a:lnTo>
                  <a:pt x="137147" y="0"/>
                </a:lnTo>
                <a:close/>
              </a:path>
              <a:path w="162559" h="103504">
                <a:moveTo>
                  <a:pt x="162140" y="21551"/>
                </a:moveTo>
                <a:lnTo>
                  <a:pt x="137096" y="21551"/>
                </a:lnTo>
                <a:lnTo>
                  <a:pt x="137147" y="81457"/>
                </a:lnTo>
                <a:lnTo>
                  <a:pt x="162140" y="81457"/>
                </a:lnTo>
                <a:lnTo>
                  <a:pt x="162140" y="21551"/>
                </a:lnTo>
                <a:close/>
              </a:path>
            </a:pathLst>
          </a:custGeom>
          <a:solidFill>
            <a:srgbClr val="212B3D"/>
          </a:solidFill>
        </p:spPr>
        <p:txBody>
          <a:bodyPr wrap="square" lIns="0" tIns="0" rIns="0" bIns="0" rtlCol="0"/>
          <a:lstStyle/>
          <a:p>
            <a:endParaRPr/>
          </a:p>
        </p:txBody>
      </p:sp>
      <p:sp>
        <p:nvSpPr>
          <p:cNvPr id="14" name="object 14"/>
          <p:cNvSpPr/>
          <p:nvPr/>
        </p:nvSpPr>
        <p:spPr>
          <a:xfrm>
            <a:off x="9289881" y="5910431"/>
            <a:ext cx="154940" cy="103505"/>
          </a:xfrm>
          <a:custGeom>
            <a:avLst/>
            <a:gdLst/>
            <a:ahLst/>
            <a:cxnLst/>
            <a:rect l="l" t="t" r="r" b="b"/>
            <a:pathLst>
              <a:path w="154940" h="103504">
                <a:moveTo>
                  <a:pt x="154368" y="81457"/>
                </a:moveTo>
                <a:lnTo>
                  <a:pt x="0" y="81457"/>
                </a:lnTo>
                <a:lnTo>
                  <a:pt x="1667" y="90434"/>
                </a:lnTo>
                <a:lnTo>
                  <a:pt x="6527" y="97220"/>
                </a:lnTo>
                <a:lnTo>
                  <a:pt x="14369" y="101512"/>
                </a:lnTo>
                <a:lnTo>
                  <a:pt x="24980" y="103009"/>
                </a:lnTo>
                <a:lnTo>
                  <a:pt x="154368" y="103009"/>
                </a:lnTo>
                <a:lnTo>
                  <a:pt x="154368" y="81457"/>
                </a:lnTo>
                <a:close/>
              </a:path>
              <a:path w="154940" h="103504">
                <a:moveTo>
                  <a:pt x="154432" y="0"/>
                </a:moveTo>
                <a:lnTo>
                  <a:pt x="25044" y="0"/>
                </a:lnTo>
                <a:lnTo>
                  <a:pt x="14431" y="1506"/>
                </a:lnTo>
                <a:lnTo>
                  <a:pt x="6584" y="5813"/>
                </a:lnTo>
                <a:lnTo>
                  <a:pt x="1720" y="12601"/>
                </a:lnTo>
                <a:lnTo>
                  <a:pt x="50" y="21551"/>
                </a:lnTo>
                <a:lnTo>
                  <a:pt x="50" y="81457"/>
                </a:lnTo>
                <a:lnTo>
                  <a:pt x="24980" y="81457"/>
                </a:lnTo>
                <a:lnTo>
                  <a:pt x="24980" y="21551"/>
                </a:lnTo>
                <a:lnTo>
                  <a:pt x="154432" y="21551"/>
                </a:lnTo>
                <a:lnTo>
                  <a:pt x="154432" y="0"/>
                </a:lnTo>
                <a:close/>
              </a:path>
            </a:pathLst>
          </a:custGeom>
          <a:solidFill>
            <a:srgbClr val="212B3D"/>
          </a:solidFill>
        </p:spPr>
        <p:txBody>
          <a:bodyPr wrap="square" lIns="0" tIns="0" rIns="0" bIns="0" rtlCol="0"/>
          <a:lstStyle/>
          <a:p>
            <a:endParaRPr/>
          </a:p>
        </p:txBody>
      </p:sp>
      <p:sp>
        <p:nvSpPr>
          <p:cNvPr id="15" name="object 15"/>
          <p:cNvSpPr/>
          <p:nvPr/>
        </p:nvSpPr>
        <p:spPr>
          <a:xfrm>
            <a:off x="9457560" y="5910432"/>
            <a:ext cx="166370" cy="103505"/>
          </a:xfrm>
          <a:custGeom>
            <a:avLst/>
            <a:gdLst/>
            <a:ahLst/>
            <a:cxnLst/>
            <a:rect l="l" t="t" r="r" b="b"/>
            <a:pathLst>
              <a:path w="166370" h="103504">
                <a:moveTo>
                  <a:pt x="24930" y="0"/>
                </a:moveTo>
                <a:lnTo>
                  <a:pt x="0" y="0"/>
                </a:lnTo>
                <a:lnTo>
                  <a:pt x="0" y="103009"/>
                </a:lnTo>
                <a:lnTo>
                  <a:pt x="24930" y="103009"/>
                </a:lnTo>
                <a:lnTo>
                  <a:pt x="24930" y="58013"/>
                </a:lnTo>
                <a:lnTo>
                  <a:pt x="71445" y="58013"/>
                </a:lnTo>
                <a:lnTo>
                  <a:pt x="55079" y="50253"/>
                </a:lnTo>
                <a:lnTo>
                  <a:pt x="72008" y="42392"/>
                </a:lnTo>
                <a:lnTo>
                  <a:pt x="24930" y="42392"/>
                </a:lnTo>
                <a:lnTo>
                  <a:pt x="24930" y="0"/>
                </a:lnTo>
                <a:close/>
              </a:path>
              <a:path w="166370" h="103504">
                <a:moveTo>
                  <a:pt x="71445" y="58013"/>
                </a:moveTo>
                <a:lnTo>
                  <a:pt x="24930" y="58013"/>
                </a:lnTo>
                <a:lnTo>
                  <a:pt x="119913" y="103009"/>
                </a:lnTo>
                <a:lnTo>
                  <a:pt x="166344" y="103009"/>
                </a:lnTo>
                <a:lnTo>
                  <a:pt x="71445" y="58013"/>
                </a:lnTo>
                <a:close/>
              </a:path>
              <a:path w="166370" h="103504">
                <a:moveTo>
                  <a:pt x="163296" y="0"/>
                </a:moveTo>
                <a:lnTo>
                  <a:pt x="116077" y="0"/>
                </a:lnTo>
                <a:lnTo>
                  <a:pt x="24930" y="42392"/>
                </a:lnTo>
                <a:lnTo>
                  <a:pt x="72008" y="42392"/>
                </a:lnTo>
                <a:lnTo>
                  <a:pt x="163296" y="0"/>
                </a:lnTo>
                <a:close/>
              </a:path>
            </a:pathLst>
          </a:custGeom>
          <a:solidFill>
            <a:srgbClr val="212B3D"/>
          </a:solidFill>
        </p:spPr>
        <p:txBody>
          <a:bodyPr wrap="square" lIns="0" tIns="0" rIns="0" bIns="0" rtlCol="0"/>
          <a:lstStyle/>
          <a:p>
            <a:endParaRPr/>
          </a:p>
        </p:txBody>
      </p:sp>
      <p:sp>
        <p:nvSpPr>
          <p:cNvPr id="16" name="object 16"/>
          <p:cNvSpPr/>
          <p:nvPr/>
        </p:nvSpPr>
        <p:spPr>
          <a:xfrm>
            <a:off x="9667011" y="5910434"/>
            <a:ext cx="348881" cy="103043"/>
          </a:xfrm>
          <a:prstGeom prst="rect">
            <a:avLst/>
          </a:prstGeom>
          <a:blipFill>
            <a:blip r:embed="rId2" cstate="print"/>
            <a:stretch>
              <a:fillRect/>
            </a:stretch>
          </a:blipFill>
        </p:spPr>
        <p:txBody>
          <a:bodyPr wrap="square" lIns="0" tIns="0" rIns="0" bIns="0" rtlCol="0"/>
          <a:lstStyle/>
          <a:p>
            <a:endParaRPr/>
          </a:p>
        </p:txBody>
      </p:sp>
      <p:sp>
        <p:nvSpPr>
          <p:cNvPr id="17" name="object 17"/>
          <p:cNvSpPr txBox="1"/>
          <p:nvPr/>
        </p:nvSpPr>
        <p:spPr>
          <a:xfrm>
            <a:off x="4038887" y="1529225"/>
            <a:ext cx="4987290" cy="3277870"/>
          </a:xfrm>
          <a:prstGeom prst="rect">
            <a:avLst/>
          </a:prstGeom>
        </p:spPr>
        <p:txBody>
          <a:bodyPr vert="horz" wrap="square" lIns="0" tIns="12700" rIns="0" bIns="0" rtlCol="0">
            <a:spAutoFit/>
          </a:bodyPr>
          <a:lstStyle/>
          <a:p>
            <a:pPr marL="12700" marR="121285">
              <a:lnSpc>
                <a:spcPct val="121200"/>
              </a:lnSpc>
              <a:spcBef>
                <a:spcPts val="100"/>
              </a:spcBef>
            </a:pPr>
            <a:r>
              <a:rPr sz="1100" b="0" spc="-55" dirty="0">
                <a:solidFill>
                  <a:srgbClr val="283F57"/>
                </a:solidFill>
                <a:latin typeface="Futura Std Light"/>
                <a:cs typeface="Futura Std Light"/>
              </a:rPr>
              <a:t>To </a:t>
            </a:r>
            <a:r>
              <a:rPr sz="1100" b="0" dirty="0">
                <a:solidFill>
                  <a:srgbClr val="283F57"/>
                </a:solidFill>
                <a:latin typeface="Futura Std Light"/>
                <a:cs typeface="Futura Std Light"/>
              </a:rPr>
              <a:t>describe the </a:t>
            </a:r>
            <a:r>
              <a:rPr sz="1100" b="0" spc="0" dirty="0">
                <a:solidFill>
                  <a:srgbClr val="283F57"/>
                </a:solidFill>
                <a:latin typeface="Futura Std Light"/>
                <a:cs typeface="Futura Std Light"/>
              </a:rPr>
              <a:t>history </a:t>
            </a:r>
            <a:r>
              <a:rPr sz="1100" b="0" dirty="0">
                <a:solidFill>
                  <a:srgbClr val="283F57"/>
                </a:solidFill>
                <a:latin typeface="Futura Std Light"/>
                <a:cs typeface="Futura Std Light"/>
              </a:rPr>
              <a:t>of blockchain we need to look back 600 years to ISLAND  of </a:t>
            </a:r>
            <a:r>
              <a:rPr sz="1100" b="0" spc="-40" dirty="0">
                <a:solidFill>
                  <a:srgbClr val="283F57"/>
                </a:solidFill>
                <a:latin typeface="Futura Std Light"/>
                <a:cs typeface="Futura Std Light"/>
              </a:rPr>
              <a:t>YAP </a:t>
            </a:r>
            <a:r>
              <a:rPr sz="1100" b="0" dirty="0">
                <a:solidFill>
                  <a:srgbClr val="283F57"/>
                </a:solidFill>
                <a:latin typeface="Futura Std Light"/>
                <a:cs typeface="Futura Std Light"/>
              </a:rPr>
              <a:t>in MICRONESIA. The islands of Micronesia are the definition of heaven on  earth. The climate is tropical and the food is easy to collect from the coconuts and  the generous sea. </a:t>
            </a:r>
            <a:r>
              <a:rPr sz="1100" b="0" spc="-15" dirty="0">
                <a:solidFill>
                  <a:srgbClr val="283F57"/>
                </a:solidFill>
                <a:latin typeface="Futura Std Light"/>
                <a:cs typeface="Futura Std Light"/>
              </a:rPr>
              <a:t>However, </a:t>
            </a:r>
            <a:r>
              <a:rPr sz="1100" b="0" dirty="0">
                <a:solidFill>
                  <a:srgbClr val="283F57"/>
                </a:solidFill>
                <a:latin typeface="Futura Std Light"/>
                <a:cs typeface="Futura Std Light"/>
              </a:rPr>
              <a:t>they have no precious metals nor limestone. 600 years  ago an expedition of </a:t>
            </a:r>
            <a:r>
              <a:rPr sz="1100" b="0" spc="-20" dirty="0">
                <a:solidFill>
                  <a:srgbClr val="283F57"/>
                </a:solidFill>
                <a:latin typeface="Futura Std Light"/>
                <a:cs typeface="Futura Std Light"/>
              </a:rPr>
              <a:t>Yapese </a:t>
            </a:r>
            <a:r>
              <a:rPr sz="1100" b="0" dirty="0">
                <a:solidFill>
                  <a:srgbClr val="283F57"/>
                </a:solidFill>
                <a:latin typeface="Futura Std Light"/>
                <a:cs typeface="Futura Std Light"/>
              </a:rPr>
              <a:t>fishermen landed accidentally 250 miles away in</a:t>
            </a:r>
            <a:r>
              <a:rPr sz="1100" b="0" spc="-70" dirty="0">
                <a:solidFill>
                  <a:srgbClr val="283F57"/>
                </a:solidFill>
                <a:latin typeface="Futura Std Light"/>
                <a:cs typeface="Futura Std Light"/>
              </a:rPr>
              <a:t> </a:t>
            </a:r>
            <a:r>
              <a:rPr sz="1100" b="0" dirty="0">
                <a:solidFill>
                  <a:srgbClr val="283F57"/>
                </a:solidFill>
                <a:latin typeface="Futura Std Light"/>
                <a:cs typeface="Futura Std Light"/>
              </a:rPr>
              <a:t>one</a:t>
            </a:r>
            <a:endParaRPr sz="1100">
              <a:latin typeface="Futura Std Light"/>
              <a:cs typeface="Futura Std Light"/>
            </a:endParaRPr>
          </a:p>
          <a:p>
            <a:pPr marL="12700" marR="46355" algn="just">
              <a:lnSpc>
                <a:spcPct val="121300"/>
              </a:lnSpc>
            </a:pPr>
            <a:r>
              <a:rPr sz="1100" b="0" dirty="0">
                <a:solidFill>
                  <a:srgbClr val="283F57"/>
                </a:solidFill>
                <a:latin typeface="Futura Std Light"/>
                <a:cs typeface="Futura Std Light"/>
              </a:rPr>
              <a:t>of the islands of Palau and saw the limestone where spellbound by it. They</a:t>
            </a:r>
            <a:r>
              <a:rPr sz="1100" b="0" spc="-100" dirty="0">
                <a:solidFill>
                  <a:srgbClr val="283F57"/>
                </a:solidFill>
                <a:latin typeface="Futura Std Light"/>
                <a:cs typeface="Futura Std Light"/>
              </a:rPr>
              <a:t> </a:t>
            </a:r>
            <a:r>
              <a:rPr sz="1100" b="0" dirty="0">
                <a:solidFill>
                  <a:srgbClr val="283F57"/>
                </a:solidFill>
                <a:latin typeface="Futura Std Light"/>
                <a:cs typeface="Futura Std Light"/>
              </a:rPr>
              <a:t>decided  to take a sample to </a:t>
            </a:r>
            <a:r>
              <a:rPr sz="1100" b="0" spc="-40" dirty="0">
                <a:solidFill>
                  <a:srgbClr val="283F57"/>
                </a:solidFill>
                <a:latin typeface="Futura Std Light"/>
                <a:cs typeface="Futura Std Light"/>
              </a:rPr>
              <a:t>Yap </a:t>
            </a:r>
            <a:r>
              <a:rPr sz="1100" b="0" spc="0" dirty="0">
                <a:solidFill>
                  <a:srgbClr val="283F57"/>
                </a:solidFill>
                <a:latin typeface="Futura Std Light"/>
                <a:cs typeface="Futura Std Light"/>
              </a:rPr>
              <a:t>carved </a:t>
            </a:r>
            <a:r>
              <a:rPr sz="1100" b="0" dirty="0">
                <a:solidFill>
                  <a:srgbClr val="283F57"/>
                </a:solidFill>
                <a:latin typeface="Futura Std Light"/>
                <a:cs typeface="Futura Std Light"/>
              </a:rPr>
              <a:t>in the form of a whale. That is why they called it</a:t>
            </a:r>
            <a:r>
              <a:rPr sz="1100" b="0" spc="-45" dirty="0">
                <a:solidFill>
                  <a:srgbClr val="283F57"/>
                </a:solidFill>
                <a:latin typeface="Futura Std Light"/>
                <a:cs typeface="Futura Std Light"/>
              </a:rPr>
              <a:t> </a:t>
            </a:r>
            <a:r>
              <a:rPr sz="1100" b="0" dirty="0">
                <a:solidFill>
                  <a:srgbClr val="283F57"/>
                </a:solidFill>
                <a:latin typeface="Futura Std Light"/>
                <a:cs typeface="Futura Std Light"/>
              </a:rPr>
              <a:t>RAI,  which means WHALE in their native language. Later the stones ended up</a:t>
            </a:r>
            <a:r>
              <a:rPr sz="1100" b="0" spc="-70" dirty="0">
                <a:solidFill>
                  <a:srgbClr val="283F57"/>
                </a:solidFill>
                <a:latin typeface="Futura Std Light"/>
                <a:cs typeface="Futura Std Light"/>
              </a:rPr>
              <a:t> </a:t>
            </a:r>
            <a:r>
              <a:rPr sz="1100" b="0" dirty="0">
                <a:solidFill>
                  <a:srgbClr val="283F57"/>
                </a:solidFill>
                <a:latin typeface="Futura Std Light"/>
                <a:cs typeface="Futura Std Light"/>
              </a:rPr>
              <a:t>having</a:t>
            </a:r>
            <a:endParaRPr sz="1100">
              <a:latin typeface="Futura Std Light"/>
              <a:cs typeface="Futura Std Light"/>
            </a:endParaRPr>
          </a:p>
          <a:p>
            <a:pPr marL="12700" marR="76200">
              <a:lnSpc>
                <a:spcPct val="121300"/>
              </a:lnSpc>
            </a:pPr>
            <a:r>
              <a:rPr sz="1100" b="0" dirty="0">
                <a:solidFill>
                  <a:srgbClr val="283F57"/>
                </a:solidFill>
                <a:latin typeface="Futura Std Light"/>
                <a:cs typeface="Futura Std Light"/>
              </a:rPr>
              <a:t>a circular shape, which is more convenient. Limestone being a rare commodity in  </a:t>
            </a:r>
            <a:r>
              <a:rPr sz="1100" b="0" spc="-30" dirty="0">
                <a:solidFill>
                  <a:srgbClr val="283F57"/>
                </a:solidFill>
                <a:latin typeface="Futura Std Light"/>
                <a:cs typeface="Futura Std Light"/>
              </a:rPr>
              <a:t>Yap, </a:t>
            </a:r>
            <a:r>
              <a:rPr sz="1100" b="0" dirty="0">
                <a:solidFill>
                  <a:srgbClr val="283F57"/>
                </a:solidFill>
                <a:latin typeface="Futura Std Light"/>
                <a:cs typeface="Futura Std Light"/>
              </a:rPr>
              <a:t>the RAI soon became </a:t>
            </a:r>
            <a:r>
              <a:rPr sz="1100" b="0" spc="-10" dirty="0">
                <a:solidFill>
                  <a:srgbClr val="283F57"/>
                </a:solidFill>
                <a:latin typeface="Futura Std Light"/>
                <a:cs typeface="Futura Std Light"/>
              </a:rPr>
              <a:t>currency, </a:t>
            </a:r>
            <a:r>
              <a:rPr sz="1100" b="0" dirty="0">
                <a:solidFill>
                  <a:srgbClr val="283F57"/>
                </a:solidFill>
                <a:latin typeface="Futura Std Light"/>
                <a:cs typeface="Futura Std Light"/>
              </a:rPr>
              <a:t>following a similar process that gold had in</a:t>
            </a:r>
            <a:r>
              <a:rPr sz="1100" b="0" spc="-50" dirty="0">
                <a:solidFill>
                  <a:srgbClr val="283F57"/>
                </a:solidFill>
                <a:latin typeface="Futura Std Light"/>
                <a:cs typeface="Futura Std Light"/>
              </a:rPr>
              <a:t> </a:t>
            </a:r>
            <a:r>
              <a:rPr sz="1100" b="0" dirty="0">
                <a:solidFill>
                  <a:srgbClr val="283F57"/>
                </a:solidFill>
                <a:latin typeface="Futura Std Light"/>
                <a:cs typeface="Futura Std Light"/>
              </a:rPr>
              <a:t>the  Mediterranean cultures of</a:t>
            </a:r>
            <a:r>
              <a:rPr sz="1100" b="0" spc="-5" dirty="0">
                <a:solidFill>
                  <a:srgbClr val="283F57"/>
                </a:solidFill>
                <a:latin typeface="Futura Std Light"/>
                <a:cs typeface="Futura Std Light"/>
              </a:rPr>
              <a:t> </a:t>
            </a:r>
            <a:r>
              <a:rPr sz="1100" b="0" spc="-10" dirty="0">
                <a:solidFill>
                  <a:srgbClr val="283F57"/>
                </a:solidFill>
                <a:latin typeface="Futura Std Light"/>
                <a:cs typeface="Futura Std Light"/>
              </a:rPr>
              <a:t>antiquity.</a:t>
            </a:r>
            <a:endParaRPr sz="1100">
              <a:latin typeface="Futura Std Light"/>
              <a:cs typeface="Futura Std Light"/>
            </a:endParaRPr>
          </a:p>
          <a:p>
            <a:pPr>
              <a:lnSpc>
                <a:spcPct val="100000"/>
              </a:lnSpc>
              <a:spcBef>
                <a:spcPts val="45"/>
              </a:spcBef>
            </a:pPr>
            <a:endParaRPr sz="1350">
              <a:latin typeface="Times New Roman"/>
              <a:cs typeface="Times New Roman"/>
            </a:endParaRPr>
          </a:p>
          <a:p>
            <a:pPr marL="12700" marR="5080">
              <a:lnSpc>
                <a:spcPct val="121200"/>
              </a:lnSpc>
            </a:pPr>
            <a:r>
              <a:rPr sz="1100" b="0" dirty="0">
                <a:solidFill>
                  <a:srgbClr val="283F57"/>
                </a:solidFill>
                <a:latin typeface="Futura Std Light"/>
                <a:cs typeface="Futura Std Light"/>
              </a:rPr>
              <a:t>At first the rai stones were small, but over time the stones grew in size. Some are</a:t>
            </a:r>
            <a:r>
              <a:rPr sz="1100" b="0" spc="-100" dirty="0">
                <a:solidFill>
                  <a:srgbClr val="283F57"/>
                </a:solidFill>
                <a:latin typeface="Futura Std Light"/>
                <a:cs typeface="Futura Std Light"/>
              </a:rPr>
              <a:t> </a:t>
            </a:r>
            <a:r>
              <a:rPr sz="1100" b="0" dirty="0">
                <a:solidFill>
                  <a:srgbClr val="283F57"/>
                </a:solidFill>
                <a:latin typeface="Futura Std Light"/>
                <a:cs typeface="Futura Std Light"/>
              </a:rPr>
              <a:t>huge  and weigh four tons. The labor needed for the extraction and </a:t>
            </a:r>
            <a:r>
              <a:rPr sz="1100" b="0" spc="0" dirty="0">
                <a:solidFill>
                  <a:srgbClr val="283F57"/>
                </a:solidFill>
                <a:latin typeface="Futura Std Light"/>
                <a:cs typeface="Futura Std Light"/>
              </a:rPr>
              <a:t>carving </a:t>
            </a:r>
            <a:r>
              <a:rPr sz="1100" b="0" dirty="0">
                <a:solidFill>
                  <a:srgbClr val="283F57"/>
                </a:solidFill>
                <a:latin typeface="Futura Std Light"/>
                <a:cs typeface="Futura Std Light"/>
              </a:rPr>
              <a:t>of the stones  was </a:t>
            </a:r>
            <a:r>
              <a:rPr sz="1100" b="0" spc="0" dirty="0">
                <a:solidFill>
                  <a:srgbClr val="283F57"/>
                </a:solidFill>
                <a:latin typeface="Futura Std Light"/>
                <a:cs typeface="Futura Std Light"/>
              </a:rPr>
              <a:t>very </a:t>
            </a:r>
            <a:r>
              <a:rPr sz="1100" b="0" dirty="0">
                <a:solidFill>
                  <a:srgbClr val="283F57"/>
                </a:solidFill>
                <a:latin typeface="Futura Std Light"/>
                <a:cs typeface="Futura Std Light"/>
              </a:rPr>
              <a:t>significant, since they did not have iron tools, they only used shells and  corals.</a:t>
            </a:r>
            <a:endParaRPr sz="1100">
              <a:latin typeface="Futura Std Light"/>
              <a:cs typeface="Futura Std Light"/>
            </a:endParaRPr>
          </a:p>
        </p:txBody>
      </p:sp>
      <p:sp>
        <p:nvSpPr>
          <p:cNvPr id="18" name="object 18"/>
          <p:cNvSpPr/>
          <p:nvPr/>
        </p:nvSpPr>
        <p:spPr>
          <a:xfrm>
            <a:off x="0" y="0"/>
            <a:ext cx="3243174" cy="6479997"/>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0" y="0"/>
            <a:ext cx="3240405" cy="6480175"/>
          </a:xfrm>
          <a:custGeom>
            <a:avLst/>
            <a:gdLst/>
            <a:ahLst/>
            <a:cxnLst/>
            <a:rect l="l" t="t" r="r" b="b"/>
            <a:pathLst>
              <a:path w="3240405" h="6480175">
                <a:moveTo>
                  <a:pt x="0" y="6479997"/>
                </a:moveTo>
                <a:lnTo>
                  <a:pt x="3239998" y="6479997"/>
                </a:lnTo>
                <a:lnTo>
                  <a:pt x="3239998" y="0"/>
                </a:lnTo>
                <a:lnTo>
                  <a:pt x="0" y="0"/>
                </a:lnTo>
                <a:lnTo>
                  <a:pt x="0" y="6479997"/>
                </a:lnTo>
                <a:close/>
              </a:path>
            </a:pathLst>
          </a:custGeom>
          <a:solidFill>
            <a:srgbClr val="272E40">
              <a:alpha val="50000"/>
            </a:srgbClr>
          </a:solid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3" name="object 3"/>
          <p:cNvSpPr/>
          <p:nvPr/>
        </p:nvSpPr>
        <p:spPr>
          <a:xfrm>
            <a:off x="3239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4" name="object 4"/>
          <p:cNvSpPr/>
          <p:nvPr/>
        </p:nvSpPr>
        <p:spPr>
          <a:xfrm>
            <a:off x="5184000"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5" name="object 5"/>
          <p:cNvSpPr txBox="1">
            <a:spLocks noGrp="1"/>
          </p:cNvSpPr>
          <p:nvPr>
            <p:ph type="title"/>
          </p:nvPr>
        </p:nvSpPr>
        <p:spPr>
          <a:xfrm>
            <a:off x="4107286" y="1209513"/>
            <a:ext cx="1938020" cy="284480"/>
          </a:xfrm>
          <a:prstGeom prst="rect">
            <a:avLst/>
          </a:prstGeom>
        </p:spPr>
        <p:txBody>
          <a:bodyPr vert="horz" wrap="square" lIns="0" tIns="12700" rIns="0" bIns="0" rtlCol="0">
            <a:spAutoFit/>
          </a:bodyPr>
          <a:lstStyle/>
          <a:p>
            <a:pPr marL="12700">
              <a:lnSpc>
                <a:spcPct val="100000"/>
              </a:lnSpc>
              <a:spcBef>
                <a:spcPts val="100"/>
              </a:spcBef>
            </a:pPr>
            <a:r>
              <a:rPr sz="1700" b="0" spc="0" dirty="0">
                <a:solidFill>
                  <a:srgbClr val="E23E57"/>
                </a:solidFill>
                <a:latin typeface="Futura Std Medium"/>
                <a:cs typeface="Futura Std Medium"/>
              </a:rPr>
              <a:t>History </a:t>
            </a:r>
            <a:r>
              <a:rPr sz="1700" b="0" dirty="0">
                <a:solidFill>
                  <a:srgbClr val="E23E57"/>
                </a:solidFill>
                <a:latin typeface="Futura Std Medium"/>
                <a:cs typeface="Futura Std Medium"/>
              </a:rPr>
              <a:t>of</a:t>
            </a:r>
            <a:r>
              <a:rPr sz="1700" b="0" spc="-70" dirty="0">
                <a:solidFill>
                  <a:srgbClr val="E23E57"/>
                </a:solidFill>
                <a:latin typeface="Futura Std Medium"/>
                <a:cs typeface="Futura Std Medium"/>
              </a:rPr>
              <a:t> </a:t>
            </a:r>
            <a:r>
              <a:rPr sz="1700" b="0" dirty="0">
                <a:solidFill>
                  <a:srgbClr val="E23E57"/>
                </a:solidFill>
                <a:latin typeface="Futura Std Medium"/>
                <a:cs typeface="Futura Std Medium"/>
              </a:rPr>
              <a:t>Blockchain</a:t>
            </a:r>
            <a:endParaRPr sz="1700">
              <a:latin typeface="Futura Std Medium"/>
              <a:cs typeface="Futura Std Medium"/>
            </a:endParaRPr>
          </a:p>
        </p:txBody>
      </p:sp>
      <p:sp>
        <p:nvSpPr>
          <p:cNvPr id="6" name="object 6"/>
          <p:cNvSpPr/>
          <p:nvPr/>
        </p:nvSpPr>
        <p:spPr>
          <a:xfrm>
            <a:off x="424105" y="586338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7" name="object 7"/>
          <p:cNvSpPr/>
          <p:nvPr/>
        </p:nvSpPr>
        <p:spPr>
          <a:xfrm>
            <a:off x="424105" y="5835009"/>
            <a:ext cx="283210" cy="282575"/>
          </a:xfrm>
          <a:custGeom>
            <a:avLst/>
            <a:gdLst/>
            <a:ahLst/>
            <a:cxnLst/>
            <a:rect l="l" t="t" r="r" b="b"/>
            <a:pathLst>
              <a:path w="283209" h="282575">
                <a:moveTo>
                  <a:pt x="141249" y="0"/>
                </a:moveTo>
                <a:lnTo>
                  <a:pt x="0" y="141249"/>
                </a:lnTo>
                <a:lnTo>
                  <a:pt x="141249" y="282498"/>
                </a:lnTo>
                <a:lnTo>
                  <a:pt x="148290" y="275463"/>
                </a:lnTo>
                <a:lnTo>
                  <a:pt x="141249" y="275463"/>
                </a:lnTo>
                <a:lnTo>
                  <a:pt x="7315" y="141249"/>
                </a:lnTo>
                <a:lnTo>
                  <a:pt x="141249" y="7315"/>
                </a:lnTo>
                <a:lnTo>
                  <a:pt x="148569" y="7315"/>
                </a:lnTo>
                <a:lnTo>
                  <a:pt x="141249" y="0"/>
                </a:lnTo>
                <a:close/>
              </a:path>
              <a:path w="283209" h="282575">
                <a:moveTo>
                  <a:pt x="148569" y="7315"/>
                </a:moveTo>
                <a:lnTo>
                  <a:pt x="141249" y="7315"/>
                </a:lnTo>
                <a:lnTo>
                  <a:pt x="275183" y="141249"/>
                </a:lnTo>
                <a:lnTo>
                  <a:pt x="141249" y="275463"/>
                </a:lnTo>
                <a:lnTo>
                  <a:pt x="148290" y="275463"/>
                </a:lnTo>
                <a:lnTo>
                  <a:pt x="282600" y="141249"/>
                </a:lnTo>
                <a:lnTo>
                  <a:pt x="148569" y="7315"/>
                </a:lnTo>
                <a:close/>
              </a:path>
            </a:pathLst>
          </a:custGeom>
          <a:solidFill>
            <a:srgbClr val="212B3D"/>
          </a:solidFill>
        </p:spPr>
        <p:txBody>
          <a:bodyPr wrap="square" lIns="0" tIns="0" rIns="0" bIns="0" rtlCol="0"/>
          <a:lstStyle/>
          <a:p>
            <a:endParaRPr/>
          </a:p>
        </p:txBody>
      </p:sp>
      <p:sp>
        <p:nvSpPr>
          <p:cNvPr id="8" name="object 8"/>
          <p:cNvSpPr/>
          <p:nvPr/>
        </p:nvSpPr>
        <p:spPr>
          <a:xfrm>
            <a:off x="424105" y="580636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9" name="object 9"/>
          <p:cNvSpPr/>
          <p:nvPr/>
        </p:nvSpPr>
        <p:spPr>
          <a:xfrm>
            <a:off x="424105" y="5778000"/>
            <a:ext cx="283210" cy="283210"/>
          </a:xfrm>
          <a:custGeom>
            <a:avLst/>
            <a:gdLst/>
            <a:ahLst/>
            <a:cxnLst/>
            <a:rect l="l" t="t" r="r" b="b"/>
            <a:pathLst>
              <a:path w="283209" h="283210">
                <a:moveTo>
                  <a:pt x="141249" y="0"/>
                </a:moveTo>
                <a:lnTo>
                  <a:pt x="0" y="141236"/>
                </a:lnTo>
                <a:lnTo>
                  <a:pt x="141249" y="282600"/>
                </a:lnTo>
                <a:lnTo>
                  <a:pt x="148678" y="275170"/>
                </a:lnTo>
                <a:lnTo>
                  <a:pt x="141249" y="275170"/>
                </a:lnTo>
                <a:lnTo>
                  <a:pt x="7315" y="141236"/>
                </a:lnTo>
                <a:lnTo>
                  <a:pt x="141249" y="7315"/>
                </a:lnTo>
                <a:lnTo>
                  <a:pt x="148570" y="7315"/>
                </a:lnTo>
                <a:lnTo>
                  <a:pt x="141249" y="0"/>
                </a:lnTo>
                <a:close/>
              </a:path>
              <a:path w="283209" h="283210">
                <a:moveTo>
                  <a:pt x="148570" y="7315"/>
                </a:moveTo>
                <a:lnTo>
                  <a:pt x="141249" y="7315"/>
                </a:lnTo>
                <a:lnTo>
                  <a:pt x="275183" y="141236"/>
                </a:lnTo>
                <a:lnTo>
                  <a:pt x="141249" y="275170"/>
                </a:lnTo>
                <a:lnTo>
                  <a:pt x="148678" y="275170"/>
                </a:lnTo>
                <a:lnTo>
                  <a:pt x="282600" y="141236"/>
                </a:lnTo>
                <a:lnTo>
                  <a:pt x="148570" y="7315"/>
                </a:lnTo>
                <a:close/>
              </a:path>
            </a:pathLst>
          </a:custGeom>
          <a:solidFill>
            <a:srgbClr val="212B3D"/>
          </a:solidFill>
        </p:spPr>
        <p:txBody>
          <a:bodyPr wrap="square" lIns="0" tIns="0" rIns="0" bIns="0" rtlCol="0"/>
          <a:lstStyle/>
          <a:p>
            <a:endParaRPr/>
          </a:p>
        </p:txBody>
      </p:sp>
      <p:sp>
        <p:nvSpPr>
          <p:cNvPr id="10" name="object 10"/>
          <p:cNvSpPr/>
          <p:nvPr/>
        </p:nvSpPr>
        <p:spPr>
          <a:xfrm>
            <a:off x="783127" y="5910432"/>
            <a:ext cx="158115" cy="103505"/>
          </a:xfrm>
          <a:custGeom>
            <a:avLst/>
            <a:gdLst/>
            <a:ahLst/>
            <a:cxnLst/>
            <a:rect l="l" t="t" r="r" b="b"/>
            <a:pathLst>
              <a:path w="158115" h="103504">
                <a:moveTo>
                  <a:pt x="130771" y="0"/>
                </a:moveTo>
                <a:lnTo>
                  <a:pt x="0" y="0"/>
                </a:lnTo>
                <a:lnTo>
                  <a:pt x="0" y="103009"/>
                </a:lnTo>
                <a:lnTo>
                  <a:pt x="128727" y="103009"/>
                </a:lnTo>
                <a:lnTo>
                  <a:pt x="142319" y="101400"/>
                </a:lnTo>
                <a:lnTo>
                  <a:pt x="151371" y="96326"/>
                </a:lnTo>
                <a:lnTo>
                  <a:pt x="156412" y="87418"/>
                </a:lnTo>
                <a:lnTo>
                  <a:pt x="157123" y="81457"/>
                </a:lnTo>
                <a:lnTo>
                  <a:pt x="24993" y="81457"/>
                </a:lnTo>
                <a:lnTo>
                  <a:pt x="24993" y="62395"/>
                </a:lnTo>
                <a:lnTo>
                  <a:pt x="155452" y="62395"/>
                </a:lnTo>
                <a:lnTo>
                  <a:pt x="152830" y="57592"/>
                </a:lnTo>
                <a:lnTo>
                  <a:pt x="146407" y="53010"/>
                </a:lnTo>
                <a:lnTo>
                  <a:pt x="137426" y="50812"/>
                </a:lnTo>
                <a:lnTo>
                  <a:pt x="137426" y="50152"/>
                </a:lnTo>
                <a:lnTo>
                  <a:pt x="148256" y="46956"/>
                </a:lnTo>
                <a:lnTo>
                  <a:pt x="154473" y="41702"/>
                </a:lnTo>
                <a:lnTo>
                  <a:pt x="154798" y="40894"/>
                </a:lnTo>
                <a:lnTo>
                  <a:pt x="24993" y="40894"/>
                </a:lnTo>
                <a:lnTo>
                  <a:pt x="24993" y="21551"/>
                </a:lnTo>
                <a:lnTo>
                  <a:pt x="157419" y="21551"/>
                </a:lnTo>
                <a:lnTo>
                  <a:pt x="156521" y="14214"/>
                </a:lnTo>
                <a:lnTo>
                  <a:pt x="151831" y="6110"/>
                </a:lnTo>
                <a:lnTo>
                  <a:pt x="143412" y="1475"/>
                </a:lnTo>
                <a:lnTo>
                  <a:pt x="130771" y="0"/>
                </a:lnTo>
                <a:close/>
              </a:path>
              <a:path w="158115" h="103504">
                <a:moveTo>
                  <a:pt x="155452" y="62395"/>
                </a:moveTo>
                <a:lnTo>
                  <a:pt x="132994" y="62395"/>
                </a:lnTo>
                <a:lnTo>
                  <a:pt x="132994" y="81457"/>
                </a:lnTo>
                <a:lnTo>
                  <a:pt x="157123" y="81457"/>
                </a:lnTo>
                <a:lnTo>
                  <a:pt x="157975" y="74307"/>
                </a:lnTo>
                <a:lnTo>
                  <a:pt x="156688" y="64659"/>
                </a:lnTo>
                <a:lnTo>
                  <a:pt x="155452" y="62395"/>
                </a:lnTo>
                <a:close/>
              </a:path>
              <a:path w="158115" h="103504">
                <a:moveTo>
                  <a:pt x="157419" y="21551"/>
                </a:moveTo>
                <a:lnTo>
                  <a:pt x="132994" y="21551"/>
                </a:lnTo>
                <a:lnTo>
                  <a:pt x="132994" y="40894"/>
                </a:lnTo>
                <a:lnTo>
                  <a:pt x="154798" y="40894"/>
                </a:lnTo>
                <a:lnTo>
                  <a:pt x="157304" y="34659"/>
                </a:lnTo>
                <a:lnTo>
                  <a:pt x="157975" y="26098"/>
                </a:lnTo>
                <a:lnTo>
                  <a:pt x="157419" y="21551"/>
                </a:lnTo>
                <a:close/>
              </a:path>
            </a:pathLst>
          </a:custGeom>
          <a:solidFill>
            <a:srgbClr val="212B3D"/>
          </a:solidFill>
        </p:spPr>
        <p:txBody>
          <a:bodyPr wrap="square" lIns="0" tIns="0" rIns="0" bIns="0" rtlCol="0"/>
          <a:lstStyle/>
          <a:p>
            <a:endParaRPr/>
          </a:p>
        </p:txBody>
      </p:sp>
      <p:sp>
        <p:nvSpPr>
          <p:cNvPr id="11" name="object 11"/>
          <p:cNvSpPr/>
          <p:nvPr/>
        </p:nvSpPr>
        <p:spPr>
          <a:xfrm>
            <a:off x="956287" y="6002683"/>
            <a:ext cx="144145" cy="0"/>
          </a:xfrm>
          <a:custGeom>
            <a:avLst/>
            <a:gdLst/>
            <a:ahLst/>
            <a:cxnLst/>
            <a:rect l="l" t="t" r="r" b="b"/>
            <a:pathLst>
              <a:path w="144144">
                <a:moveTo>
                  <a:pt x="0" y="0"/>
                </a:moveTo>
                <a:lnTo>
                  <a:pt x="143687" y="0"/>
                </a:lnTo>
              </a:path>
            </a:pathLst>
          </a:custGeom>
          <a:ln w="21590">
            <a:solidFill>
              <a:srgbClr val="212B3D"/>
            </a:solidFill>
          </a:ln>
        </p:spPr>
        <p:txBody>
          <a:bodyPr wrap="square" lIns="0" tIns="0" rIns="0" bIns="0" rtlCol="0"/>
          <a:lstStyle/>
          <a:p>
            <a:endParaRPr/>
          </a:p>
        </p:txBody>
      </p:sp>
      <p:sp>
        <p:nvSpPr>
          <p:cNvPr id="12" name="object 12"/>
          <p:cNvSpPr/>
          <p:nvPr/>
        </p:nvSpPr>
        <p:spPr>
          <a:xfrm>
            <a:off x="956287" y="5910608"/>
            <a:ext cx="25400" cy="81280"/>
          </a:xfrm>
          <a:custGeom>
            <a:avLst/>
            <a:gdLst/>
            <a:ahLst/>
            <a:cxnLst/>
            <a:rect l="l" t="t" r="r" b="b"/>
            <a:pathLst>
              <a:path w="25400" h="81279">
                <a:moveTo>
                  <a:pt x="0" y="81280"/>
                </a:moveTo>
                <a:lnTo>
                  <a:pt x="24993" y="81280"/>
                </a:lnTo>
                <a:lnTo>
                  <a:pt x="24993" y="0"/>
                </a:lnTo>
                <a:lnTo>
                  <a:pt x="0" y="0"/>
                </a:lnTo>
                <a:lnTo>
                  <a:pt x="0" y="81280"/>
                </a:lnTo>
                <a:close/>
              </a:path>
            </a:pathLst>
          </a:custGeom>
          <a:solidFill>
            <a:srgbClr val="212B3D"/>
          </a:solidFill>
        </p:spPr>
        <p:txBody>
          <a:bodyPr wrap="square" lIns="0" tIns="0" rIns="0" bIns="0" rtlCol="0"/>
          <a:lstStyle/>
          <a:p>
            <a:endParaRPr/>
          </a:p>
        </p:txBody>
      </p:sp>
      <p:sp>
        <p:nvSpPr>
          <p:cNvPr id="13" name="object 13"/>
          <p:cNvSpPr/>
          <p:nvPr/>
        </p:nvSpPr>
        <p:spPr>
          <a:xfrm>
            <a:off x="1112608" y="5910436"/>
            <a:ext cx="162560" cy="103505"/>
          </a:xfrm>
          <a:custGeom>
            <a:avLst/>
            <a:gdLst/>
            <a:ahLst/>
            <a:cxnLst/>
            <a:rect l="l" t="t" r="r" b="b"/>
            <a:pathLst>
              <a:path w="162559" h="103504">
                <a:moveTo>
                  <a:pt x="137147" y="0"/>
                </a:moveTo>
                <a:lnTo>
                  <a:pt x="24993" y="0"/>
                </a:lnTo>
                <a:lnTo>
                  <a:pt x="14380" y="1504"/>
                </a:lnTo>
                <a:lnTo>
                  <a:pt x="6534" y="5808"/>
                </a:lnTo>
                <a:lnTo>
                  <a:pt x="1669" y="12596"/>
                </a:lnTo>
                <a:lnTo>
                  <a:pt x="0" y="21551"/>
                </a:lnTo>
                <a:lnTo>
                  <a:pt x="0" y="81457"/>
                </a:lnTo>
                <a:lnTo>
                  <a:pt x="1669" y="90434"/>
                </a:lnTo>
                <a:lnTo>
                  <a:pt x="6534" y="97220"/>
                </a:lnTo>
                <a:lnTo>
                  <a:pt x="14380" y="101512"/>
                </a:lnTo>
                <a:lnTo>
                  <a:pt x="24993" y="103009"/>
                </a:lnTo>
                <a:lnTo>
                  <a:pt x="137147" y="103009"/>
                </a:lnTo>
                <a:lnTo>
                  <a:pt x="147760" y="101512"/>
                </a:lnTo>
                <a:lnTo>
                  <a:pt x="155606" y="97220"/>
                </a:lnTo>
                <a:lnTo>
                  <a:pt x="160471" y="90434"/>
                </a:lnTo>
                <a:lnTo>
                  <a:pt x="162140" y="81457"/>
                </a:lnTo>
                <a:lnTo>
                  <a:pt x="24930" y="81457"/>
                </a:lnTo>
                <a:lnTo>
                  <a:pt x="24930" y="21551"/>
                </a:lnTo>
                <a:lnTo>
                  <a:pt x="162140" y="21551"/>
                </a:lnTo>
                <a:lnTo>
                  <a:pt x="160471" y="12596"/>
                </a:lnTo>
                <a:lnTo>
                  <a:pt x="155606" y="5808"/>
                </a:lnTo>
                <a:lnTo>
                  <a:pt x="147760" y="1504"/>
                </a:lnTo>
                <a:lnTo>
                  <a:pt x="137147" y="0"/>
                </a:lnTo>
                <a:close/>
              </a:path>
              <a:path w="162559" h="103504">
                <a:moveTo>
                  <a:pt x="162140" y="21551"/>
                </a:moveTo>
                <a:lnTo>
                  <a:pt x="137096" y="21551"/>
                </a:lnTo>
                <a:lnTo>
                  <a:pt x="137147" y="81457"/>
                </a:lnTo>
                <a:lnTo>
                  <a:pt x="162140" y="81457"/>
                </a:lnTo>
                <a:lnTo>
                  <a:pt x="162140" y="21551"/>
                </a:lnTo>
                <a:close/>
              </a:path>
            </a:pathLst>
          </a:custGeom>
          <a:solidFill>
            <a:srgbClr val="212B3D"/>
          </a:solidFill>
        </p:spPr>
        <p:txBody>
          <a:bodyPr wrap="square" lIns="0" tIns="0" rIns="0" bIns="0" rtlCol="0"/>
          <a:lstStyle/>
          <a:p>
            <a:endParaRPr/>
          </a:p>
        </p:txBody>
      </p:sp>
      <p:sp>
        <p:nvSpPr>
          <p:cNvPr id="14" name="object 14"/>
          <p:cNvSpPr/>
          <p:nvPr/>
        </p:nvSpPr>
        <p:spPr>
          <a:xfrm>
            <a:off x="1289989" y="5910431"/>
            <a:ext cx="154940" cy="103505"/>
          </a:xfrm>
          <a:custGeom>
            <a:avLst/>
            <a:gdLst/>
            <a:ahLst/>
            <a:cxnLst/>
            <a:rect l="l" t="t" r="r" b="b"/>
            <a:pathLst>
              <a:path w="154940" h="103504">
                <a:moveTo>
                  <a:pt x="154368" y="81457"/>
                </a:moveTo>
                <a:lnTo>
                  <a:pt x="0" y="81457"/>
                </a:lnTo>
                <a:lnTo>
                  <a:pt x="1667" y="90434"/>
                </a:lnTo>
                <a:lnTo>
                  <a:pt x="6527" y="97220"/>
                </a:lnTo>
                <a:lnTo>
                  <a:pt x="14369" y="101512"/>
                </a:lnTo>
                <a:lnTo>
                  <a:pt x="24980" y="103009"/>
                </a:lnTo>
                <a:lnTo>
                  <a:pt x="154368" y="103009"/>
                </a:lnTo>
                <a:lnTo>
                  <a:pt x="154368" y="81457"/>
                </a:lnTo>
                <a:close/>
              </a:path>
              <a:path w="154940" h="103504">
                <a:moveTo>
                  <a:pt x="154432" y="0"/>
                </a:moveTo>
                <a:lnTo>
                  <a:pt x="25044" y="0"/>
                </a:lnTo>
                <a:lnTo>
                  <a:pt x="14431" y="1506"/>
                </a:lnTo>
                <a:lnTo>
                  <a:pt x="6584" y="5813"/>
                </a:lnTo>
                <a:lnTo>
                  <a:pt x="1720" y="12601"/>
                </a:lnTo>
                <a:lnTo>
                  <a:pt x="50" y="21551"/>
                </a:lnTo>
                <a:lnTo>
                  <a:pt x="50" y="81457"/>
                </a:lnTo>
                <a:lnTo>
                  <a:pt x="24980" y="81457"/>
                </a:lnTo>
                <a:lnTo>
                  <a:pt x="24980" y="21551"/>
                </a:lnTo>
                <a:lnTo>
                  <a:pt x="154432" y="21551"/>
                </a:lnTo>
                <a:lnTo>
                  <a:pt x="154432" y="0"/>
                </a:lnTo>
                <a:close/>
              </a:path>
            </a:pathLst>
          </a:custGeom>
          <a:solidFill>
            <a:srgbClr val="212B3D"/>
          </a:solidFill>
        </p:spPr>
        <p:txBody>
          <a:bodyPr wrap="square" lIns="0" tIns="0" rIns="0" bIns="0" rtlCol="0"/>
          <a:lstStyle/>
          <a:p>
            <a:endParaRPr/>
          </a:p>
        </p:txBody>
      </p:sp>
      <p:sp>
        <p:nvSpPr>
          <p:cNvPr id="15" name="object 15"/>
          <p:cNvSpPr/>
          <p:nvPr/>
        </p:nvSpPr>
        <p:spPr>
          <a:xfrm>
            <a:off x="1457667" y="5910432"/>
            <a:ext cx="166370" cy="103505"/>
          </a:xfrm>
          <a:custGeom>
            <a:avLst/>
            <a:gdLst/>
            <a:ahLst/>
            <a:cxnLst/>
            <a:rect l="l" t="t" r="r" b="b"/>
            <a:pathLst>
              <a:path w="166369" h="103504">
                <a:moveTo>
                  <a:pt x="24930" y="0"/>
                </a:moveTo>
                <a:lnTo>
                  <a:pt x="0" y="0"/>
                </a:lnTo>
                <a:lnTo>
                  <a:pt x="0" y="103009"/>
                </a:lnTo>
                <a:lnTo>
                  <a:pt x="24930" y="103009"/>
                </a:lnTo>
                <a:lnTo>
                  <a:pt x="24930" y="58013"/>
                </a:lnTo>
                <a:lnTo>
                  <a:pt x="71445" y="58013"/>
                </a:lnTo>
                <a:lnTo>
                  <a:pt x="55079" y="50253"/>
                </a:lnTo>
                <a:lnTo>
                  <a:pt x="72008" y="42392"/>
                </a:lnTo>
                <a:lnTo>
                  <a:pt x="24930" y="42392"/>
                </a:lnTo>
                <a:lnTo>
                  <a:pt x="24930" y="0"/>
                </a:lnTo>
                <a:close/>
              </a:path>
              <a:path w="166369" h="103504">
                <a:moveTo>
                  <a:pt x="71445" y="58013"/>
                </a:moveTo>
                <a:lnTo>
                  <a:pt x="24930" y="58013"/>
                </a:lnTo>
                <a:lnTo>
                  <a:pt x="119913" y="103009"/>
                </a:lnTo>
                <a:lnTo>
                  <a:pt x="166344" y="103009"/>
                </a:lnTo>
                <a:lnTo>
                  <a:pt x="71445" y="58013"/>
                </a:lnTo>
                <a:close/>
              </a:path>
              <a:path w="166369" h="103504">
                <a:moveTo>
                  <a:pt x="163296" y="0"/>
                </a:moveTo>
                <a:lnTo>
                  <a:pt x="116077" y="0"/>
                </a:lnTo>
                <a:lnTo>
                  <a:pt x="24930" y="42392"/>
                </a:lnTo>
                <a:lnTo>
                  <a:pt x="72008" y="42392"/>
                </a:lnTo>
                <a:lnTo>
                  <a:pt x="163296" y="0"/>
                </a:lnTo>
                <a:close/>
              </a:path>
            </a:pathLst>
          </a:custGeom>
          <a:solidFill>
            <a:srgbClr val="212B3D"/>
          </a:solidFill>
        </p:spPr>
        <p:txBody>
          <a:bodyPr wrap="square" lIns="0" tIns="0" rIns="0" bIns="0" rtlCol="0"/>
          <a:lstStyle/>
          <a:p>
            <a:endParaRPr/>
          </a:p>
        </p:txBody>
      </p:sp>
      <p:sp>
        <p:nvSpPr>
          <p:cNvPr id="16" name="object 16"/>
          <p:cNvSpPr/>
          <p:nvPr/>
        </p:nvSpPr>
        <p:spPr>
          <a:xfrm>
            <a:off x="1667120" y="5910434"/>
            <a:ext cx="348880" cy="103043"/>
          </a:xfrm>
          <a:prstGeom prst="rect">
            <a:avLst/>
          </a:prstGeom>
          <a:blipFill>
            <a:blip r:embed="rId2" cstate="print"/>
            <a:stretch>
              <a:fillRect/>
            </a:stretch>
          </a:blipFill>
        </p:spPr>
        <p:txBody>
          <a:bodyPr wrap="square" lIns="0" tIns="0" rIns="0" bIns="0" rtlCol="0"/>
          <a:lstStyle/>
          <a:p>
            <a:endParaRPr/>
          </a:p>
        </p:txBody>
      </p:sp>
      <p:sp>
        <p:nvSpPr>
          <p:cNvPr id="17" name="object 17"/>
          <p:cNvSpPr txBox="1"/>
          <p:nvPr/>
        </p:nvSpPr>
        <p:spPr>
          <a:xfrm>
            <a:off x="1188765" y="1619225"/>
            <a:ext cx="4962525" cy="2668270"/>
          </a:xfrm>
          <a:prstGeom prst="rect">
            <a:avLst/>
          </a:prstGeom>
        </p:spPr>
        <p:txBody>
          <a:bodyPr vert="horz" wrap="square" lIns="0" tIns="12700" rIns="0" bIns="0" rtlCol="0">
            <a:spAutoFit/>
          </a:bodyPr>
          <a:lstStyle/>
          <a:p>
            <a:pPr marL="88900" marR="5080" indent="-60960" algn="r">
              <a:lnSpc>
                <a:spcPct val="121200"/>
              </a:lnSpc>
              <a:spcBef>
                <a:spcPts val="100"/>
              </a:spcBef>
            </a:pPr>
            <a:r>
              <a:rPr sz="1100" b="0" spc="-10" dirty="0">
                <a:solidFill>
                  <a:srgbClr val="283F57"/>
                </a:solidFill>
                <a:latin typeface="Futura Std Light"/>
                <a:cs typeface="Futura Std Light"/>
              </a:rPr>
              <a:t>Transportation </a:t>
            </a:r>
            <a:r>
              <a:rPr sz="1100" b="0" dirty="0">
                <a:solidFill>
                  <a:srgbClr val="283F57"/>
                </a:solidFill>
                <a:latin typeface="Futura Std Light"/>
                <a:cs typeface="Futura Std Light"/>
              </a:rPr>
              <a:t>was also an issue. Many men were needed to move the</a:t>
            </a:r>
            <a:r>
              <a:rPr sz="1100" b="0" spc="-20" dirty="0">
                <a:solidFill>
                  <a:srgbClr val="283F57"/>
                </a:solidFill>
                <a:latin typeface="Futura Std Light"/>
                <a:cs typeface="Futura Std Light"/>
              </a:rPr>
              <a:t> </a:t>
            </a:r>
            <a:r>
              <a:rPr sz="1100" b="0" dirty="0">
                <a:solidFill>
                  <a:srgbClr val="283F57"/>
                </a:solidFill>
                <a:latin typeface="Futura Std Light"/>
                <a:cs typeface="Futura Std Light"/>
              </a:rPr>
              <a:t>heavy</a:t>
            </a:r>
            <a:r>
              <a:rPr sz="1100" b="0" spc="-5" dirty="0">
                <a:solidFill>
                  <a:srgbClr val="283F57"/>
                </a:solidFill>
                <a:latin typeface="Futura Std Light"/>
                <a:cs typeface="Futura Std Light"/>
              </a:rPr>
              <a:t> </a:t>
            </a:r>
            <a:r>
              <a:rPr sz="1100" b="0" dirty="0">
                <a:solidFill>
                  <a:srgbClr val="283F57"/>
                </a:solidFill>
                <a:latin typeface="Futura Std Light"/>
                <a:cs typeface="Futura Std Light"/>
              </a:rPr>
              <a:t>stones.  All rais have the center cut up to cross a trunk so that it can be lifted by</a:t>
            </a:r>
            <a:r>
              <a:rPr sz="1100" b="0" spc="-95" dirty="0">
                <a:solidFill>
                  <a:srgbClr val="283F57"/>
                </a:solidFill>
                <a:latin typeface="Futura Std Light"/>
                <a:cs typeface="Futura Std Light"/>
              </a:rPr>
              <a:t> </a:t>
            </a:r>
            <a:r>
              <a:rPr sz="1100" b="0" dirty="0">
                <a:solidFill>
                  <a:srgbClr val="283F57"/>
                </a:solidFill>
                <a:latin typeface="Futura Std Light"/>
                <a:cs typeface="Futura Std Light"/>
              </a:rPr>
              <a:t>several</a:t>
            </a:r>
            <a:r>
              <a:rPr sz="1100" b="0" spc="-10" dirty="0">
                <a:solidFill>
                  <a:srgbClr val="283F57"/>
                </a:solidFill>
                <a:latin typeface="Futura Std Light"/>
                <a:cs typeface="Futura Std Light"/>
              </a:rPr>
              <a:t> </a:t>
            </a:r>
            <a:r>
              <a:rPr sz="1100" b="0" dirty="0">
                <a:solidFill>
                  <a:srgbClr val="283F57"/>
                </a:solidFill>
                <a:latin typeface="Futura Std Light"/>
                <a:cs typeface="Futura Std Light"/>
              </a:rPr>
              <a:t>men.  Another difficulty was the shipping across the sea, since the </a:t>
            </a:r>
            <a:r>
              <a:rPr sz="1100" b="0" spc="-20" dirty="0">
                <a:solidFill>
                  <a:srgbClr val="283F57"/>
                </a:solidFill>
                <a:latin typeface="Futura Std Light"/>
                <a:cs typeface="Futura Std Light"/>
              </a:rPr>
              <a:t>Yapese </a:t>
            </a:r>
            <a:r>
              <a:rPr sz="1100" b="0" dirty="0">
                <a:solidFill>
                  <a:srgbClr val="283F57"/>
                </a:solidFill>
                <a:latin typeface="Futura Std Light"/>
                <a:cs typeface="Futura Std Light"/>
              </a:rPr>
              <a:t>had</a:t>
            </a:r>
            <a:r>
              <a:rPr sz="1100" b="0" spc="-45" dirty="0">
                <a:solidFill>
                  <a:srgbClr val="283F57"/>
                </a:solidFill>
                <a:latin typeface="Futura Std Light"/>
                <a:cs typeface="Futura Std Light"/>
              </a:rPr>
              <a:t> </a:t>
            </a:r>
            <a:r>
              <a:rPr sz="1100" b="0" dirty="0">
                <a:solidFill>
                  <a:srgbClr val="283F57"/>
                </a:solidFill>
                <a:latin typeface="Futura Std Light"/>
                <a:cs typeface="Futura Std Light"/>
              </a:rPr>
              <a:t>only</a:t>
            </a:r>
            <a:r>
              <a:rPr sz="1100" b="0" spc="-10" dirty="0">
                <a:solidFill>
                  <a:srgbClr val="283F57"/>
                </a:solidFill>
                <a:latin typeface="Futura Std Light"/>
                <a:cs typeface="Futura Std Light"/>
              </a:rPr>
              <a:t> </a:t>
            </a:r>
            <a:r>
              <a:rPr sz="1100" b="0" dirty="0">
                <a:solidFill>
                  <a:srgbClr val="283F57"/>
                </a:solidFill>
                <a:latin typeface="Futura Std Light"/>
                <a:cs typeface="Futura Std Light"/>
              </a:rPr>
              <a:t>light  canoes and rafts. Many men died in the process of manufacturing rais. (The</a:t>
            </a:r>
            <a:r>
              <a:rPr sz="1100" b="0" spc="-100" dirty="0">
                <a:solidFill>
                  <a:srgbClr val="283F57"/>
                </a:solidFill>
                <a:latin typeface="Futura Std Light"/>
                <a:cs typeface="Futura Std Light"/>
              </a:rPr>
              <a:t> </a:t>
            </a:r>
            <a:r>
              <a:rPr sz="1100" b="0" dirty="0">
                <a:solidFill>
                  <a:srgbClr val="283F57"/>
                </a:solidFill>
                <a:latin typeface="Futura Std Light"/>
                <a:cs typeface="Futura Std Light"/>
              </a:rPr>
              <a:t>more</a:t>
            </a:r>
            <a:endParaRPr sz="1100">
              <a:latin typeface="Futura Std Light"/>
              <a:cs typeface="Futura Std Light"/>
            </a:endParaRPr>
          </a:p>
          <a:p>
            <a:pPr marL="3018155">
              <a:lnSpc>
                <a:spcPct val="100000"/>
              </a:lnSpc>
              <a:spcBef>
                <a:spcPts val="280"/>
              </a:spcBef>
            </a:pPr>
            <a:r>
              <a:rPr sz="1100" b="0" dirty="0">
                <a:solidFill>
                  <a:srgbClr val="283F57"/>
                </a:solidFill>
                <a:latin typeface="Futura Std Light"/>
                <a:cs typeface="Futura Std Light"/>
              </a:rPr>
              <a:t>dead the more the rai was</a:t>
            </a:r>
            <a:r>
              <a:rPr sz="1100" b="0" spc="-85" dirty="0">
                <a:solidFill>
                  <a:srgbClr val="283F57"/>
                </a:solidFill>
                <a:latin typeface="Futura Std Light"/>
                <a:cs typeface="Futura Std Light"/>
              </a:rPr>
              <a:t> </a:t>
            </a:r>
            <a:r>
              <a:rPr sz="1100" b="0" dirty="0">
                <a:solidFill>
                  <a:srgbClr val="283F57"/>
                </a:solidFill>
                <a:latin typeface="Futura Std Light"/>
                <a:cs typeface="Futura Std Light"/>
              </a:rPr>
              <a:t>worth)</a:t>
            </a:r>
            <a:endParaRPr sz="1100">
              <a:latin typeface="Futura Std Light"/>
              <a:cs typeface="Futura Std Light"/>
            </a:endParaRPr>
          </a:p>
          <a:p>
            <a:pPr>
              <a:lnSpc>
                <a:spcPct val="100000"/>
              </a:lnSpc>
              <a:spcBef>
                <a:spcPts val="45"/>
              </a:spcBef>
            </a:pPr>
            <a:endParaRPr sz="1350">
              <a:latin typeface="Times New Roman"/>
              <a:cs typeface="Times New Roman"/>
            </a:endParaRPr>
          </a:p>
          <a:p>
            <a:pPr marL="12700" marR="5080" indent="796290" algn="r">
              <a:lnSpc>
                <a:spcPct val="121300"/>
              </a:lnSpc>
            </a:pPr>
            <a:r>
              <a:rPr sz="1100" b="0" dirty="0">
                <a:solidFill>
                  <a:srgbClr val="283F57"/>
                </a:solidFill>
                <a:latin typeface="Futura Std Light"/>
                <a:cs typeface="Futura Std Light"/>
              </a:rPr>
              <a:t>Being difficult to dig, </a:t>
            </a:r>
            <a:r>
              <a:rPr sz="1100" b="0" spc="0" dirty="0">
                <a:solidFill>
                  <a:srgbClr val="283F57"/>
                </a:solidFill>
                <a:latin typeface="Futura Std Light"/>
                <a:cs typeface="Futura Std Light"/>
              </a:rPr>
              <a:t>carve </a:t>
            </a:r>
            <a:r>
              <a:rPr sz="1100" b="0" dirty="0">
                <a:solidFill>
                  <a:srgbClr val="283F57"/>
                </a:solidFill>
                <a:latin typeface="Futura Std Light"/>
                <a:cs typeface="Futura Std Light"/>
              </a:rPr>
              <a:t>and transport, the stones had a</a:t>
            </a:r>
            <a:r>
              <a:rPr sz="1100" b="0" spc="-50" dirty="0">
                <a:solidFill>
                  <a:srgbClr val="283F57"/>
                </a:solidFill>
                <a:latin typeface="Futura Std Light"/>
                <a:cs typeface="Futura Std Light"/>
              </a:rPr>
              <a:t> </a:t>
            </a:r>
            <a:r>
              <a:rPr sz="1100" b="0" dirty="0">
                <a:solidFill>
                  <a:srgbClr val="283F57"/>
                </a:solidFill>
                <a:latin typeface="Futura Std Light"/>
                <a:cs typeface="Futura Std Light"/>
              </a:rPr>
              <a:t>great</a:t>
            </a:r>
            <a:r>
              <a:rPr sz="1100" b="0" spc="-5" dirty="0">
                <a:solidFill>
                  <a:srgbClr val="283F57"/>
                </a:solidFill>
                <a:latin typeface="Futura Std Light"/>
                <a:cs typeface="Futura Std Light"/>
              </a:rPr>
              <a:t> </a:t>
            </a:r>
            <a:r>
              <a:rPr sz="1100" b="0" dirty="0">
                <a:solidFill>
                  <a:srgbClr val="283F57"/>
                </a:solidFill>
                <a:latin typeface="Futura Std Light"/>
                <a:cs typeface="Futura Std Light"/>
              </a:rPr>
              <a:t>value.  The larger the rai, the more value it had, but the </a:t>
            </a:r>
            <a:r>
              <a:rPr sz="1100" b="0" spc="0" dirty="0">
                <a:solidFill>
                  <a:srgbClr val="283F57"/>
                </a:solidFill>
                <a:latin typeface="Futura Std Light"/>
                <a:cs typeface="Futura Std Light"/>
              </a:rPr>
              <a:t>story </a:t>
            </a:r>
            <a:r>
              <a:rPr sz="1100" b="0" dirty="0">
                <a:solidFill>
                  <a:srgbClr val="283F57"/>
                </a:solidFill>
                <a:latin typeface="Futura Std Light"/>
                <a:cs typeface="Futura Std Light"/>
              </a:rPr>
              <a:t>behind it was</a:t>
            </a:r>
            <a:r>
              <a:rPr sz="1100" b="0" spc="-70" dirty="0">
                <a:solidFill>
                  <a:srgbClr val="283F57"/>
                </a:solidFill>
                <a:latin typeface="Futura Std Light"/>
                <a:cs typeface="Futura Std Light"/>
              </a:rPr>
              <a:t> </a:t>
            </a:r>
            <a:r>
              <a:rPr sz="1100" b="0" dirty="0">
                <a:solidFill>
                  <a:srgbClr val="283F57"/>
                </a:solidFill>
                <a:latin typeface="Futura Std Light"/>
                <a:cs typeface="Futura Std Light"/>
              </a:rPr>
              <a:t>more</a:t>
            </a:r>
            <a:r>
              <a:rPr sz="1100" b="0" spc="-5" dirty="0">
                <a:solidFill>
                  <a:srgbClr val="283F57"/>
                </a:solidFill>
                <a:latin typeface="Futura Std Light"/>
                <a:cs typeface="Futura Std Light"/>
              </a:rPr>
              <a:t> </a:t>
            </a:r>
            <a:r>
              <a:rPr sz="1100" b="0" dirty="0">
                <a:solidFill>
                  <a:srgbClr val="283F57"/>
                </a:solidFill>
                <a:latin typeface="Futura Std Light"/>
                <a:cs typeface="Futura Std Light"/>
              </a:rPr>
              <a:t>important  than the size. IF a rai that had cost the death of ten </a:t>
            </a:r>
            <a:r>
              <a:rPr sz="1100" b="0" spc="-20" dirty="0">
                <a:solidFill>
                  <a:srgbClr val="283F57"/>
                </a:solidFill>
                <a:latin typeface="Futura Std Light"/>
                <a:cs typeface="Futura Std Light"/>
              </a:rPr>
              <a:t>Yapese </a:t>
            </a:r>
            <a:r>
              <a:rPr sz="1100" b="0" dirty="0">
                <a:solidFill>
                  <a:srgbClr val="283F57"/>
                </a:solidFill>
                <a:latin typeface="Futura Std Light"/>
                <a:cs typeface="Futura Std Light"/>
              </a:rPr>
              <a:t>was more valued</a:t>
            </a:r>
            <a:r>
              <a:rPr sz="1100" b="0" spc="-75" dirty="0">
                <a:solidFill>
                  <a:srgbClr val="283F57"/>
                </a:solidFill>
                <a:latin typeface="Futura Std Light"/>
                <a:cs typeface="Futura Std Light"/>
              </a:rPr>
              <a:t> </a:t>
            </a:r>
            <a:r>
              <a:rPr sz="1100" b="0" dirty="0">
                <a:solidFill>
                  <a:srgbClr val="283F57"/>
                </a:solidFill>
                <a:latin typeface="Futura Std Light"/>
                <a:cs typeface="Futura Std Light"/>
              </a:rPr>
              <a:t>than</a:t>
            </a:r>
            <a:r>
              <a:rPr sz="1100" b="0" spc="-5" dirty="0">
                <a:solidFill>
                  <a:srgbClr val="283F57"/>
                </a:solidFill>
                <a:latin typeface="Futura Std Light"/>
                <a:cs typeface="Futura Std Light"/>
              </a:rPr>
              <a:t> </a:t>
            </a:r>
            <a:r>
              <a:rPr sz="1100" b="0" dirty="0">
                <a:solidFill>
                  <a:srgbClr val="283F57"/>
                </a:solidFill>
                <a:latin typeface="Futura Std Light"/>
                <a:cs typeface="Futura Std Light"/>
              </a:rPr>
              <a:t>a  rai that had no blood stains. The stones had no </a:t>
            </a:r>
            <a:r>
              <a:rPr sz="1100" b="0" spc="-10" dirty="0">
                <a:solidFill>
                  <a:srgbClr val="283F57"/>
                </a:solidFill>
                <a:latin typeface="Futura Std Light"/>
                <a:cs typeface="Futura Std Light"/>
              </a:rPr>
              <a:t>functionality, </a:t>
            </a:r>
            <a:r>
              <a:rPr sz="1100" b="0" dirty="0">
                <a:solidFill>
                  <a:srgbClr val="283F57"/>
                </a:solidFill>
                <a:latin typeface="Futura Std Light"/>
                <a:cs typeface="Futura Std Light"/>
              </a:rPr>
              <a:t>nor had any</a:t>
            </a:r>
            <a:r>
              <a:rPr sz="1100" b="0" spc="-40" dirty="0">
                <a:solidFill>
                  <a:srgbClr val="283F57"/>
                </a:solidFill>
                <a:latin typeface="Futura Std Light"/>
                <a:cs typeface="Futura Std Light"/>
              </a:rPr>
              <a:t> </a:t>
            </a:r>
            <a:r>
              <a:rPr sz="1100" b="0" dirty="0">
                <a:solidFill>
                  <a:srgbClr val="283F57"/>
                </a:solidFill>
                <a:latin typeface="Futura Std Light"/>
                <a:cs typeface="Futura Std Light"/>
              </a:rPr>
              <a:t>spiritual</a:t>
            </a:r>
            <a:r>
              <a:rPr sz="1100" b="0" spc="-5" dirty="0">
                <a:solidFill>
                  <a:srgbClr val="283F57"/>
                </a:solidFill>
                <a:latin typeface="Futura Std Light"/>
                <a:cs typeface="Futura Std Light"/>
              </a:rPr>
              <a:t> </a:t>
            </a:r>
            <a:r>
              <a:rPr sz="1100" b="0" dirty="0">
                <a:solidFill>
                  <a:srgbClr val="283F57"/>
                </a:solidFill>
                <a:latin typeface="Futura Std Light"/>
                <a:cs typeface="Futura Std Light"/>
              </a:rPr>
              <a:t>or  religious value. They did not even have ornamental value, however they</a:t>
            </a:r>
            <a:r>
              <a:rPr sz="1100" b="0" spc="-90" dirty="0">
                <a:solidFill>
                  <a:srgbClr val="283F57"/>
                </a:solidFill>
                <a:latin typeface="Futura Std Light"/>
                <a:cs typeface="Futura Std Light"/>
              </a:rPr>
              <a:t> </a:t>
            </a:r>
            <a:r>
              <a:rPr sz="1100" b="0" dirty="0">
                <a:solidFill>
                  <a:srgbClr val="283F57"/>
                </a:solidFill>
                <a:latin typeface="Futura Std Light"/>
                <a:cs typeface="Futura Std Light"/>
              </a:rPr>
              <a:t>soon</a:t>
            </a:r>
            <a:r>
              <a:rPr sz="1100" b="0" spc="-10" dirty="0">
                <a:solidFill>
                  <a:srgbClr val="283F57"/>
                </a:solidFill>
                <a:latin typeface="Futura Std Light"/>
                <a:cs typeface="Futura Std Light"/>
              </a:rPr>
              <a:t> </a:t>
            </a:r>
            <a:r>
              <a:rPr sz="1100" b="0" dirty="0">
                <a:solidFill>
                  <a:srgbClr val="283F57"/>
                </a:solidFill>
                <a:latin typeface="Futura Std Light"/>
                <a:cs typeface="Futura Std Light"/>
              </a:rPr>
              <a:t>began  to be used as </a:t>
            </a:r>
            <a:r>
              <a:rPr sz="1100" b="0" spc="-15" dirty="0">
                <a:solidFill>
                  <a:srgbClr val="283F57"/>
                </a:solidFill>
                <a:latin typeface="Futura Std Light"/>
                <a:cs typeface="Futura Std Light"/>
              </a:rPr>
              <a:t>money. </a:t>
            </a:r>
            <a:r>
              <a:rPr sz="1100" b="0" dirty="0">
                <a:solidFill>
                  <a:srgbClr val="283F57"/>
                </a:solidFill>
                <a:latin typeface="Futura Std Light"/>
                <a:cs typeface="Futura Std Light"/>
              </a:rPr>
              <a:t>The intrinsic value of rais resided only in the </a:t>
            </a:r>
            <a:r>
              <a:rPr sz="1100" b="0" spc="0" dirty="0">
                <a:solidFill>
                  <a:srgbClr val="283F57"/>
                </a:solidFill>
                <a:latin typeface="Futura Std Light"/>
                <a:cs typeface="Futura Std Light"/>
              </a:rPr>
              <a:t>effort </a:t>
            </a:r>
            <a:r>
              <a:rPr sz="1100" b="0" dirty="0">
                <a:solidFill>
                  <a:srgbClr val="283F57"/>
                </a:solidFill>
                <a:latin typeface="Futura Std Light"/>
                <a:cs typeface="Futura Std Light"/>
              </a:rPr>
              <a:t>it</a:t>
            </a:r>
            <a:r>
              <a:rPr sz="1100" b="0" spc="-85" dirty="0">
                <a:solidFill>
                  <a:srgbClr val="283F57"/>
                </a:solidFill>
                <a:latin typeface="Futura Std Light"/>
                <a:cs typeface="Futura Std Light"/>
              </a:rPr>
              <a:t> </a:t>
            </a:r>
            <a:r>
              <a:rPr sz="1100" b="0" dirty="0">
                <a:solidFill>
                  <a:srgbClr val="283F57"/>
                </a:solidFill>
                <a:latin typeface="Futura Std Light"/>
                <a:cs typeface="Futura Std Light"/>
              </a:rPr>
              <a:t>had</a:t>
            </a:r>
            <a:endParaRPr sz="1100">
              <a:latin typeface="Futura Std Light"/>
              <a:cs typeface="Futura Std Light"/>
            </a:endParaRPr>
          </a:p>
          <a:p>
            <a:pPr marR="5080" algn="r">
              <a:lnSpc>
                <a:spcPct val="100000"/>
              </a:lnSpc>
              <a:spcBef>
                <a:spcPts val="280"/>
              </a:spcBef>
            </a:pPr>
            <a:r>
              <a:rPr sz="1100" b="0" dirty="0">
                <a:solidFill>
                  <a:srgbClr val="283F57"/>
                </a:solidFill>
                <a:latin typeface="Futura Std Light"/>
                <a:cs typeface="Futura Std Light"/>
              </a:rPr>
              <a:t>taken to get</a:t>
            </a:r>
            <a:r>
              <a:rPr sz="1100" b="0" spc="-100" dirty="0">
                <a:solidFill>
                  <a:srgbClr val="283F57"/>
                </a:solidFill>
                <a:latin typeface="Futura Std Light"/>
                <a:cs typeface="Futura Std Light"/>
              </a:rPr>
              <a:t> </a:t>
            </a:r>
            <a:r>
              <a:rPr sz="1100" b="0" dirty="0">
                <a:solidFill>
                  <a:srgbClr val="283F57"/>
                </a:solidFill>
                <a:latin typeface="Futura Std Light"/>
                <a:cs typeface="Futura Std Light"/>
              </a:rPr>
              <a:t>them.</a:t>
            </a:r>
            <a:endParaRPr sz="1100">
              <a:latin typeface="Futura Std Light"/>
              <a:cs typeface="Futura Std Light"/>
            </a:endParaRPr>
          </a:p>
        </p:txBody>
      </p:sp>
      <p:sp>
        <p:nvSpPr>
          <p:cNvPr id="18" name="object 18"/>
          <p:cNvSpPr/>
          <p:nvPr/>
        </p:nvSpPr>
        <p:spPr>
          <a:xfrm>
            <a:off x="7124824" y="0"/>
            <a:ext cx="3243176" cy="6479997"/>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7128002" y="0"/>
            <a:ext cx="3240405" cy="6480175"/>
          </a:xfrm>
          <a:custGeom>
            <a:avLst/>
            <a:gdLst/>
            <a:ahLst/>
            <a:cxnLst/>
            <a:rect l="l" t="t" r="r" b="b"/>
            <a:pathLst>
              <a:path w="3240404" h="6480175">
                <a:moveTo>
                  <a:pt x="0" y="6479997"/>
                </a:moveTo>
                <a:lnTo>
                  <a:pt x="3239998" y="6479997"/>
                </a:lnTo>
                <a:lnTo>
                  <a:pt x="3239998" y="0"/>
                </a:lnTo>
                <a:lnTo>
                  <a:pt x="0" y="0"/>
                </a:lnTo>
                <a:lnTo>
                  <a:pt x="0" y="6479997"/>
                </a:lnTo>
                <a:close/>
              </a:path>
            </a:pathLst>
          </a:custGeom>
          <a:solidFill>
            <a:srgbClr val="272E40">
              <a:alpha val="50000"/>
            </a:srgbClr>
          </a:solid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84000"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3" name="object 3"/>
          <p:cNvSpPr/>
          <p:nvPr/>
        </p:nvSpPr>
        <p:spPr>
          <a:xfrm>
            <a:off x="7127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4" name="object 4"/>
          <p:cNvSpPr/>
          <p:nvPr/>
        </p:nvSpPr>
        <p:spPr>
          <a:xfrm>
            <a:off x="9071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5" name="object 5"/>
          <p:cNvSpPr txBox="1">
            <a:spLocks noGrp="1"/>
          </p:cNvSpPr>
          <p:nvPr>
            <p:ph type="title"/>
          </p:nvPr>
        </p:nvSpPr>
        <p:spPr>
          <a:xfrm>
            <a:off x="4038887" y="1119513"/>
            <a:ext cx="2640330" cy="668020"/>
          </a:xfrm>
          <a:prstGeom prst="rect">
            <a:avLst/>
          </a:prstGeom>
        </p:spPr>
        <p:txBody>
          <a:bodyPr vert="horz" wrap="square" lIns="0" tIns="12700" rIns="0" bIns="0" rtlCol="0">
            <a:spAutoFit/>
          </a:bodyPr>
          <a:lstStyle/>
          <a:p>
            <a:pPr marL="12700">
              <a:lnSpc>
                <a:spcPct val="100000"/>
              </a:lnSpc>
              <a:spcBef>
                <a:spcPts val="100"/>
              </a:spcBef>
            </a:pPr>
            <a:r>
              <a:rPr sz="1700" b="0" spc="0" dirty="0">
                <a:solidFill>
                  <a:srgbClr val="E23E57"/>
                </a:solidFill>
                <a:latin typeface="Futura Std Medium"/>
                <a:cs typeface="Futura Std Medium"/>
              </a:rPr>
              <a:t>History </a:t>
            </a:r>
            <a:r>
              <a:rPr sz="1700" b="0" dirty="0">
                <a:solidFill>
                  <a:srgbClr val="E23E57"/>
                </a:solidFill>
                <a:latin typeface="Futura Std Medium"/>
                <a:cs typeface="Futura Std Medium"/>
              </a:rPr>
              <a:t>of</a:t>
            </a:r>
            <a:r>
              <a:rPr sz="1700" b="0" spc="-20" dirty="0">
                <a:solidFill>
                  <a:srgbClr val="E23E57"/>
                </a:solidFill>
                <a:latin typeface="Futura Std Medium"/>
                <a:cs typeface="Futura Std Medium"/>
              </a:rPr>
              <a:t> </a:t>
            </a:r>
            <a:r>
              <a:rPr sz="1700" b="0" dirty="0">
                <a:solidFill>
                  <a:srgbClr val="E23E57"/>
                </a:solidFill>
                <a:latin typeface="Futura Std Medium"/>
                <a:cs typeface="Futura Std Medium"/>
              </a:rPr>
              <a:t>Blockchain</a:t>
            </a:r>
            <a:endParaRPr sz="1700">
              <a:latin typeface="Futura Std Medium"/>
              <a:cs typeface="Futura Std Medium"/>
            </a:endParaRPr>
          </a:p>
          <a:p>
            <a:pPr marL="12700">
              <a:lnSpc>
                <a:spcPct val="100000"/>
              </a:lnSpc>
              <a:spcBef>
                <a:spcPts val="140"/>
              </a:spcBef>
            </a:pPr>
            <a:r>
              <a:rPr sz="2400" b="0" dirty="0">
                <a:solidFill>
                  <a:srgbClr val="E23E57"/>
                </a:solidFill>
                <a:latin typeface="Futura Std Medium"/>
                <a:cs typeface="Futura Std Medium"/>
              </a:rPr>
              <a:t>Importing the</a:t>
            </a:r>
            <a:r>
              <a:rPr sz="2400" b="0" spc="-55" dirty="0">
                <a:solidFill>
                  <a:srgbClr val="E23E57"/>
                </a:solidFill>
                <a:latin typeface="Futura Std Medium"/>
                <a:cs typeface="Futura Std Medium"/>
              </a:rPr>
              <a:t> </a:t>
            </a:r>
            <a:r>
              <a:rPr sz="2400" b="0" dirty="0">
                <a:solidFill>
                  <a:srgbClr val="E23E57"/>
                </a:solidFill>
                <a:latin typeface="Futura Std Medium"/>
                <a:cs typeface="Futura Std Medium"/>
              </a:rPr>
              <a:t>Stones</a:t>
            </a:r>
            <a:endParaRPr sz="2400">
              <a:latin typeface="Futura Std Medium"/>
              <a:cs typeface="Futura Std Medium"/>
            </a:endParaRPr>
          </a:p>
        </p:txBody>
      </p:sp>
      <p:sp>
        <p:nvSpPr>
          <p:cNvPr id="6" name="object 6"/>
          <p:cNvSpPr/>
          <p:nvPr/>
        </p:nvSpPr>
        <p:spPr>
          <a:xfrm>
            <a:off x="8423996" y="586338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7" name="object 7"/>
          <p:cNvSpPr/>
          <p:nvPr/>
        </p:nvSpPr>
        <p:spPr>
          <a:xfrm>
            <a:off x="8423996" y="5835009"/>
            <a:ext cx="283210" cy="282575"/>
          </a:xfrm>
          <a:custGeom>
            <a:avLst/>
            <a:gdLst/>
            <a:ahLst/>
            <a:cxnLst/>
            <a:rect l="l" t="t" r="r" b="b"/>
            <a:pathLst>
              <a:path w="283209" h="282575">
                <a:moveTo>
                  <a:pt x="141249" y="0"/>
                </a:moveTo>
                <a:lnTo>
                  <a:pt x="0" y="141249"/>
                </a:lnTo>
                <a:lnTo>
                  <a:pt x="141249" y="282498"/>
                </a:lnTo>
                <a:lnTo>
                  <a:pt x="148290" y="275463"/>
                </a:lnTo>
                <a:lnTo>
                  <a:pt x="141249" y="275463"/>
                </a:lnTo>
                <a:lnTo>
                  <a:pt x="7315" y="141249"/>
                </a:lnTo>
                <a:lnTo>
                  <a:pt x="141249" y="7315"/>
                </a:lnTo>
                <a:lnTo>
                  <a:pt x="148569" y="7315"/>
                </a:lnTo>
                <a:lnTo>
                  <a:pt x="141249" y="0"/>
                </a:lnTo>
                <a:close/>
              </a:path>
              <a:path w="283209" h="282575">
                <a:moveTo>
                  <a:pt x="148569" y="7315"/>
                </a:moveTo>
                <a:lnTo>
                  <a:pt x="141249" y="7315"/>
                </a:lnTo>
                <a:lnTo>
                  <a:pt x="275183" y="141249"/>
                </a:lnTo>
                <a:lnTo>
                  <a:pt x="141249" y="275463"/>
                </a:lnTo>
                <a:lnTo>
                  <a:pt x="148290" y="275463"/>
                </a:lnTo>
                <a:lnTo>
                  <a:pt x="282600" y="141249"/>
                </a:lnTo>
                <a:lnTo>
                  <a:pt x="148569" y="7315"/>
                </a:lnTo>
                <a:close/>
              </a:path>
            </a:pathLst>
          </a:custGeom>
          <a:solidFill>
            <a:srgbClr val="212B3D"/>
          </a:solidFill>
        </p:spPr>
        <p:txBody>
          <a:bodyPr wrap="square" lIns="0" tIns="0" rIns="0" bIns="0" rtlCol="0"/>
          <a:lstStyle/>
          <a:p>
            <a:endParaRPr/>
          </a:p>
        </p:txBody>
      </p:sp>
      <p:sp>
        <p:nvSpPr>
          <p:cNvPr id="8" name="object 8"/>
          <p:cNvSpPr/>
          <p:nvPr/>
        </p:nvSpPr>
        <p:spPr>
          <a:xfrm>
            <a:off x="8423996" y="580636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9" name="object 9"/>
          <p:cNvSpPr/>
          <p:nvPr/>
        </p:nvSpPr>
        <p:spPr>
          <a:xfrm>
            <a:off x="8423996" y="5778000"/>
            <a:ext cx="283210" cy="283210"/>
          </a:xfrm>
          <a:custGeom>
            <a:avLst/>
            <a:gdLst/>
            <a:ahLst/>
            <a:cxnLst/>
            <a:rect l="l" t="t" r="r" b="b"/>
            <a:pathLst>
              <a:path w="283209" h="283210">
                <a:moveTo>
                  <a:pt x="141249" y="0"/>
                </a:moveTo>
                <a:lnTo>
                  <a:pt x="0" y="141236"/>
                </a:lnTo>
                <a:lnTo>
                  <a:pt x="141249" y="282600"/>
                </a:lnTo>
                <a:lnTo>
                  <a:pt x="148678" y="275170"/>
                </a:lnTo>
                <a:lnTo>
                  <a:pt x="141249" y="275170"/>
                </a:lnTo>
                <a:lnTo>
                  <a:pt x="7315" y="141236"/>
                </a:lnTo>
                <a:lnTo>
                  <a:pt x="141249" y="7315"/>
                </a:lnTo>
                <a:lnTo>
                  <a:pt x="148570" y="7315"/>
                </a:lnTo>
                <a:lnTo>
                  <a:pt x="141249" y="0"/>
                </a:lnTo>
                <a:close/>
              </a:path>
              <a:path w="283209" h="283210">
                <a:moveTo>
                  <a:pt x="148570" y="7315"/>
                </a:moveTo>
                <a:lnTo>
                  <a:pt x="141249" y="7315"/>
                </a:lnTo>
                <a:lnTo>
                  <a:pt x="275183" y="141236"/>
                </a:lnTo>
                <a:lnTo>
                  <a:pt x="141249" y="275170"/>
                </a:lnTo>
                <a:lnTo>
                  <a:pt x="148678" y="275170"/>
                </a:lnTo>
                <a:lnTo>
                  <a:pt x="282600" y="141236"/>
                </a:lnTo>
                <a:lnTo>
                  <a:pt x="148570" y="7315"/>
                </a:lnTo>
                <a:close/>
              </a:path>
            </a:pathLst>
          </a:custGeom>
          <a:solidFill>
            <a:srgbClr val="212B3D"/>
          </a:solidFill>
        </p:spPr>
        <p:txBody>
          <a:bodyPr wrap="square" lIns="0" tIns="0" rIns="0" bIns="0" rtlCol="0"/>
          <a:lstStyle/>
          <a:p>
            <a:endParaRPr/>
          </a:p>
        </p:txBody>
      </p:sp>
      <p:sp>
        <p:nvSpPr>
          <p:cNvPr id="10" name="object 10"/>
          <p:cNvSpPr/>
          <p:nvPr/>
        </p:nvSpPr>
        <p:spPr>
          <a:xfrm>
            <a:off x="8783018" y="5910432"/>
            <a:ext cx="158115" cy="103505"/>
          </a:xfrm>
          <a:custGeom>
            <a:avLst/>
            <a:gdLst/>
            <a:ahLst/>
            <a:cxnLst/>
            <a:rect l="l" t="t" r="r" b="b"/>
            <a:pathLst>
              <a:path w="158115" h="103504">
                <a:moveTo>
                  <a:pt x="130771" y="0"/>
                </a:moveTo>
                <a:lnTo>
                  <a:pt x="0" y="0"/>
                </a:lnTo>
                <a:lnTo>
                  <a:pt x="0" y="103009"/>
                </a:lnTo>
                <a:lnTo>
                  <a:pt x="128727" y="103009"/>
                </a:lnTo>
                <a:lnTo>
                  <a:pt x="142319" y="101400"/>
                </a:lnTo>
                <a:lnTo>
                  <a:pt x="151371" y="96326"/>
                </a:lnTo>
                <a:lnTo>
                  <a:pt x="156412" y="87418"/>
                </a:lnTo>
                <a:lnTo>
                  <a:pt x="157123" y="81457"/>
                </a:lnTo>
                <a:lnTo>
                  <a:pt x="24993" y="81457"/>
                </a:lnTo>
                <a:lnTo>
                  <a:pt x="24993" y="62395"/>
                </a:lnTo>
                <a:lnTo>
                  <a:pt x="155452" y="62395"/>
                </a:lnTo>
                <a:lnTo>
                  <a:pt x="152830" y="57592"/>
                </a:lnTo>
                <a:lnTo>
                  <a:pt x="146407" y="53010"/>
                </a:lnTo>
                <a:lnTo>
                  <a:pt x="137426" y="50812"/>
                </a:lnTo>
                <a:lnTo>
                  <a:pt x="137426" y="50152"/>
                </a:lnTo>
                <a:lnTo>
                  <a:pt x="148256" y="46956"/>
                </a:lnTo>
                <a:lnTo>
                  <a:pt x="154473" y="41702"/>
                </a:lnTo>
                <a:lnTo>
                  <a:pt x="154798" y="40894"/>
                </a:lnTo>
                <a:lnTo>
                  <a:pt x="24993" y="40894"/>
                </a:lnTo>
                <a:lnTo>
                  <a:pt x="24993" y="21551"/>
                </a:lnTo>
                <a:lnTo>
                  <a:pt x="157419" y="21551"/>
                </a:lnTo>
                <a:lnTo>
                  <a:pt x="156521" y="14214"/>
                </a:lnTo>
                <a:lnTo>
                  <a:pt x="151831" y="6110"/>
                </a:lnTo>
                <a:lnTo>
                  <a:pt x="143412" y="1475"/>
                </a:lnTo>
                <a:lnTo>
                  <a:pt x="130771" y="0"/>
                </a:lnTo>
                <a:close/>
              </a:path>
              <a:path w="158115" h="103504">
                <a:moveTo>
                  <a:pt x="155452" y="62395"/>
                </a:moveTo>
                <a:lnTo>
                  <a:pt x="132994" y="62395"/>
                </a:lnTo>
                <a:lnTo>
                  <a:pt x="132994" y="81457"/>
                </a:lnTo>
                <a:lnTo>
                  <a:pt x="157123" y="81457"/>
                </a:lnTo>
                <a:lnTo>
                  <a:pt x="157975" y="74307"/>
                </a:lnTo>
                <a:lnTo>
                  <a:pt x="156688" y="64659"/>
                </a:lnTo>
                <a:lnTo>
                  <a:pt x="155452" y="62395"/>
                </a:lnTo>
                <a:close/>
              </a:path>
              <a:path w="158115" h="103504">
                <a:moveTo>
                  <a:pt x="157419" y="21551"/>
                </a:moveTo>
                <a:lnTo>
                  <a:pt x="132994" y="21551"/>
                </a:lnTo>
                <a:lnTo>
                  <a:pt x="132994" y="40894"/>
                </a:lnTo>
                <a:lnTo>
                  <a:pt x="154798" y="40894"/>
                </a:lnTo>
                <a:lnTo>
                  <a:pt x="157304" y="34659"/>
                </a:lnTo>
                <a:lnTo>
                  <a:pt x="157975" y="26098"/>
                </a:lnTo>
                <a:lnTo>
                  <a:pt x="157419" y="21551"/>
                </a:lnTo>
                <a:close/>
              </a:path>
            </a:pathLst>
          </a:custGeom>
          <a:solidFill>
            <a:srgbClr val="212B3D"/>
          </a:solidFill>
        </p:spPr>
        <p:txBody>
          <a:bodyPr wrap="square" lIns="0" tIns="0" rIns="0" bIns="0" rtlCol="0"/>
          <a:lstStyle/>
          <a:p>
            <a:endParaRPr/>
          </a:p>
        </p:txBody>
      </p:sp>
      <p:sp>
        <p:nvSpPr>
          <p:cNvPr id="11" name="object 11"/>
          <p:cNvSpPr/>
          <p:nvPr/>
        </p:nvSpPr>
        <p:spPr>
          <a:xfrm>
            <a:off x="8956179" y="6002683"/>
            <a:ext cx="144145" cy="0"/>
          </a:xfrm>
          <a:custGeom>
            <a:avLst/>
            <a:gdLst/>
            <a:ahLst/>
            <a:cxnLst/>
            <a:rect l="l" t="t" r="r" b="b"/>
            <a:pathLst>
              <a:path w="144145">
                <a:moveTo>
                  <a:pt x="0" y="0"/>
                </a:moveTo>
                <a:lnTo>
                  <a:pt x="143687" y="0"/>
                </a:lnTo>
              </a:path>
            </a:pathLst>
          </a:custGeom>
          <a:ln w="21590">
            <a:solidFill>
              <a:srgbClr val="212B3D"/>
            </a:solidFill>
          </a:ln>
        </p:spPr>
        <p:txBody>
          <a:bodyPr wrap="square" lIns="0" tIns="0" rIns="0" bIns="0" rtlCol="0"/>
          <a:lstStyle/>
          <a:p>
            <a:endParaRPr/>
          </a:p>
        </p:txBody>
      </p:sp>
      <p:sp>
        <p:nvSpPr>
          <p:cNvPr id="12" name="object 12"/>
          <p:cNvSpPr/>
          <p:nvPr/>
        </p:nvSpPr>
        <p:spPr>
          <a:xfrm>
            <a:off x="8956179" y="5910608"/>
            <a:ext cx="25400" cy="81280"/>
          </a:xfrm>
          <a:custGeom>
            <a:avLst/>
            <a:gdLst/>
            <a:ahLst/>
            <a:cxnLst/>
            <a:rect l="l" t="t" r="r" b="b"/>
            <a:pathLst>
              <a:path w="25400" h="81279">
                <a:moveTo>
                  <a:pt x="0" y="81280"/>
                </a:moveTo>
                <a:lnTo>
                  <a:pt x="24993" y="81280"/>
                </a:lnTo>
                <a:lnTo>
                  <a:pt x="24993" y="0"/>
                </a:lnTo>
                <a:lnTo>
                  <a:pt x="0" y="0"/>
                </a:lnTo>
                <a:lnTo>
                  <a:pt x="0" y="81280"/>
                </a:lnTo>
                <a:close/>
              </a:path>
            </a:pathLst>
          </a:custGeom>
          <a:solidFill>
            <a:srgbClr val="212B3D"/>
          </a:solidFill>
        </p:spPr>
        <p:txBody>
          <a:bodyPr wrap="square" lIns="0" tIns="0" rIns="0" bIns="0" rtlCol="0"/>
          <a:lstStyle/>
          <a:p>
            <a:endParaRPr/>
          </a:p>
        </p:txBody>
      </p:sp>
      <p:sp>
        <p:nvSpPr>
          <p:cNvPr id="13" name="object 13"/>
          <p:cNvSpPr/>
          <p:nvPr/>
        </p:nvSpPr>
        <p:spPr>
          <a:xfrm>
            <a:off x="9112500" y="5910436"/>
            <a:ext cx="162560" cy="103505"/>
          </a:xfrm>
          <a:custGeom>
            <a:avLst/>
            <a:gdLst/>
            <a:ahLst/>
            <a:cxnLst/>
            <a:rect l="l" t="t" r="r" b="b"/>
            <a:pathLst>
              <a:path w="162559" h="103504">
                <a:moveTo>
                  <a:pt x="137147" y="0"/>
                </a:moveTo>
                <a:lnTo>
                  <a:pt x="24993" y="0"/>
                </a:lnTo>
                <a:lnTo>
                  <a:pt x="14380" y="1504"/>
                </a:lnTo>
                <a:lnTo>
                  <a:pt x="6534" y="5808"/>
                </a:lnTo>
                <a:lnTo>
                  <a:pt x="1669" y="12596"/>
                </a:lnTo>
                <a:lnTo>
                  <a:pt x="0" y="21551"/>
                </a:lnTo>
                <a:lnTo>
                  <a:pt x="0" y="81457"/>
                </a:lnTo>
                <a:lnTo>
                  <a:pt x="1669" y="90434"/>
                </a:lnTo>
                <a:lnTo>
                  <a:pt x="6534" y="97220"/>
                </a:lnTo>
                <a:lnTo>
                  <a:pt x="14380" y="101512"/>
                </a:lnTo>
                <a:lnTo>
                  <a:pt x="24993" y="103009"/>
                </a:lnTo>
                <a:lnTo>
                  <a:pt x="137147" y="103009"/>
                </a:lnTo>
                <a:lnTo>
                  <a:pt x="147760" y="101512"/>
                </a:lnTo>
                <a:lnTo>
                  <a:pt x="155606" y="97220"/>
                </a:lnTo>
                <a:lnTo>
                  <a:pt x="160471" y="90434"/>
                </a:lnTo>
                <a:lnTo>
                  <a:pt x="162140" y="81457"/>
                </a:lnTo>
                <a:lnTo>
                  <a:pt x="24930" y="81457"/>
                </a:lnTo>
                <a:lnTo>
                  <a:pt x="24930" y="21551"/>
                </a:lnTo>
                <a:lnTo>
                  <a:pt x="162140" y="21551"/>
                </a:lnTo>
                <a:lnTo>
                  <a:pt x="160471" y="12596"/>
                </a:lnTo>
                <a:lnTo>
                  <a:pt x="155606" y="5808"/>
                </a:lnTo>
                <a:lnTo>
                  <a:pt x="147760" y="1504"/>
                </a:lnTo>
                <a:lnTo>
                  <a:pt x="137147" y="0"/>
                </a:lnTo>
                <a:close/>
              </a:path>
              <a:path w="162559" h="103504">
                <a:moveTo>
                  <a:pt x="162140" y="21551"/>
                </a:moveTo>
                <a:lnTo>
                  <a:pt x="137096" y="21551"/>
                </a:lnTo>
                <a:lnTo>
                  <a:pt x="137147" y="81457"/>
                </a:lnTo>
                <a:lnTo>
                  <a:pt x="162140" y="81457"/>
                </a:lnTo>
                <a:lnTo>
                  <a:pt x="162140" y="21551"/>
                </a:lnTo>
                <a:close/>
              </a:path>
            </a:pathLst>
          </a:custGeom>
          <a:solidFill>
            <a:srgbClr val="212B3D"/>
          </a:solidFill>
        </p:spPr>
        <p:txBody>
          <a:bodyPr wrap="square" lIns="0" tIns="0" rIns="0" bIns="0" rtlCol="0"/>
          <a:lstStyle/>
          <a:p>
            <a:endParaRPr/>
          </a:p>
        </p:txBody>
      </p:sp>
      <p:sp>
        <p:nvSpPr>
          <p:cNvPr id="14" name="object 14"/>
          <p:cNvSpPr/>
          <p:nvPr/>
        </p:nvSpPr>
        <p:spPr>
          <a:xfrm>
            <a:off x="9289881" y="5910431"/>
            <a:ext cx="154940" cy="103505"/>
          </a:xfrm>
          <a:custGeom>
            <a:avLst/>
            <a:gdLst/>
            <a:ahLst/>
            <a:cxnLst/>
            <a:rect l="l" t="t" r="r" b="b"/>
            <a:pathLst>
              <a:path w="154940" h="103504">
                <a:moveTo>
                  <a:pt x="154368" y="81457"/>
                </a:moveTo>
                <a:lnTo>
                  <a:pt x="0" y="81457"/>
                </a:lnTo>
                <a:lnTo>
                  <a:pt x="1667" y="90434"/>
                </a:lnTo>
                <a:lnTo>
                  <a:pt x="6527" y="97220"/>
                </a:lnTo>
                <a:lnTo>
                  <a:pt x="14369" y="101512"/>
                </a:lnTo>
                <a:lnTo>
                  <a:pt x="24980" y="103009"/>
                </a:lnTo>
                <a:lnTo>
                  <a:pt x="154368" y="103009"/>
                </a:lnTo>
                <a:lnTo>
                  <a:pt x="154368" y="81457"/>
                </a:lnTo>
                <a:close/>
              </a:path>
              <a:path w="154940" h="103504">
                <a:moveTo>
                  <a:pt x="154432" y="0"/>
                </a:moveTo>
                <a:lnTo>
                  <a:pt x="25044" y="0"/>
                </a:lnTo>
                <a:lnTo>
                  <a:pt x="14431" y="1506"/>
                </a:lnTo>
                <a:lnTo>
                  <a:pt x="6584" y="5813"/>
                </a:lnTo>
                <a:lnTo>
                  <a:pt x="1720" y="12601"/>
                </a:lnTo>
                <a:lnTo>
                  <a:pt x="50" y="21551"/>
                </a:lnTo>
                <a:lnTo>
                  <a:pt x="50" y="81457"/>
                </a:lnTo>
                <a:lnTo>
                  <a:pt x="24980" y="81457"/>
                </a:lnTo>
                <a:lnTo>
                  <a:pt x="24980" y="21551"/>
                </a:lnTo>
                <a:lnTo>
                  <a:pt x="154432" y="21551"/>
                </a:lnTo>
                <a:lnTo>
                  <a:pt x="154432" y="0"/>
                </a:lnTo>
                <a:close/>
              </a:path>
            </a:pathLst>
          </a:custGeom>
          <a:solidFill>
            <a:srgbClr val="212B3D"/>
          </a:solidFill>
        </p:spPr>
        <p:txBody>
          <a:bodyPr wrap="square" lIns="0" tIns="0" rIns="0" bIns="0" rtlCol="0"/>
          <a:lstStyle/>
          <a:p>
            <a:endParaRPr/>
          </a:p>
        </p:txBody>
      </p:sp>
      <p:sp>
        <p:nvSpPr>
          <p:cNvPr id="15" name="object 15"/>
          <p:cNvSpPr/>
          <p:nvPr/>
        </p:nvSpPr>
        <p:spPr>
          <a:xfrm>
            <a:off x="9457560" y="5910432"/>
            <a:ext cx="166370" cy="103505"/>
          </a:xfrm>
          <a:custGeom>
            <a:avLst/>
            <a:gdLst/>
            <a:ahLst/>
            <a:cxnLst/>
            <a:rect l="l" t="t" r="r" b="b"/>
            <a:pathLst>
              <a:path w="166370" h="103504">
                <a:moveTo>
                  <a:pt x="24930" y="0"/>
                </a:moveTo>
                <a:lnTo>
                  <a:pt x="0" y="0"/>
                </a:lnTo>
                <a:lnTo>
                  <a:pt x="0" y="103009"/>
                </a:lnTo>
                <a:lnTo>
                  <a:pt x="24930" y="103009"/>
                </a:lnTo>
                <a:lnTo>
                  <a:pt x="24930" y="58013"/>
                </a:lnTo>
                <a:lnTo>
                  <a:pt x="71445" y="58013"/>
                </a:lnTo>
                <a:lnTo>
                  <a:pt x="55079" y="50253"/>
                </a:lnTo>
                <a:lnTo>
                  <a:pt x="72008" y="42392"/>
                </a:lnTo>
                <a:lnTo>
                  <a:pt x="24930" y="42392"/>
                </a:lnTo>
                <a:lnTo>
                  <a:pt x="24930" y="0"/>
                </a:lnTo>
                <a:close/>
              </a:path>
              <a:path w="166370" h="103504">
                <a:moveTo>
                  <a:pt x="71445" y="58013"/>
                </a:moveTo>
                <a:lnTo>
                  <a:pt x="24930" y="58013"/>
                </a:lnTo>
                <a:lnTo>
                  <a:pt x="119913" y="103009"/>
                </a:lnTo>
                <a:lnTo>
                  <a:pt x="166344" y="103009"/>
                </a:lnTo>
                <a:lnTo>
                  <a:pt x="71445" y="58013"/>
                </a:lnTo>
                <a:close/>
              </a:path>
              <a:path w="166370" h="103504">
                <a:moveTo>
                  <a:pt x="163296" y="0"/>
                </a:moveTo>
                <a:lnTo>
                  <a:pt x="116077" y="0"/>
                </a:lnTo>
                <a:lnTo>
                  <a:pt x="24930" y="42392"/>
                </a:lnTo>
                <a:lnTo>
                  <a:pt x="72008" y="42392"/>
                </a:lnTo>
                <a:lnTo>
                  <a:pt x="163296" y="0"/>
                </a:lnTo>
                <a:close/>
              </a:path>
            </a:pathLst>
          </a:custGeom>
          <a:solidFill>
            <a:srgbClr val="212B3D"/>
          </a:solidFill>
        </p:spPr>
        <p:txBody>
          <a:bodyPr wrap="square" lIns="0" tIns="0" rIns="0" bIns="0" rtlCol="0"/>
          <a:lstStyle/>
          <a:p>
            <a:endParaRPr/>
          </a:p>
        </p:txBody>
      </p:sp>
      <p:sp>
        <p:nvSpPr>
          <p:cNvPr id="16" name="object 16"/>
          <p:cNvSpPr/>
          <p:nvPr/>
        </p:nvSpPr>
        <p:spPr>
          <a:xfrm>
            <a:off x="9667011" y="5910434"/>
            <a:ext cx="348881" cy="103043"/>
          </a:xfrm>
          <a:prstGeom prst="rect">
            <a:avLst/>
          </a:prstGeom>
          <a:blipFill>
            <a:blip r:embed="rId2" cstate="print"/>
            <a:stretch>
              <a:fillRect/>
            </a:stretch>
          </a:blipFill>
        </p:spPr>
        <p:txBody>
          <a:bodyPr wrap="square" lIns="0" tIns="0" rIns="0" bIns="0" rtlCol="0"/>
          <a:lstStyle/>
          <a:p>
            <a:endParaRPr/>
          </a:p>
        </p:txBody>
      </p:sp>
      <p:sp>
        <p:nvSpPr>
          <p:cNvPr id="17" name="object 17"/>
          <p:cNvSpPr txBox="1"/>
          <p:nvPr/>
        </p:nvSpPr>
        <p:spPr>
          <a:xfrm>
            <a:off x="4038887" y="1952225"/>
            <a:ext cx="5044440" cy="1854835"/>
          </a:xfrm>
          <a:prstGeom prst="rect">
            <a:avLst/>
          </a:prstGeom>
        </p:spPr>
        <p:txBody>
          <a:bodyPr vert="horz" wrap="square" lIns="0" tIns="48260" rIns="0" bIns="0" rtlCol="0">
            <a:spAutoFit/>
          </a:bodyPr>
          <a:lstStyle/>
          <a:p>
            <a:pPr marL="12700">
              <a:lnSpc>
                <a:spcPct val="100000"/>
              </a:lnSpc>
              <a:spcBef>
                <a:spcPts val="380"/>
              </a:spcBef>
            </a:pPr>
            <a:r>
              <a:rPr sz="1100" b="0" dirty="0">
                <a:solidFill>
                  <a:srgbClr val="283F57"/>
                </a:solidFill>
                <a:latin typeface="Futura Std Light"/>
                <a:cs typeface="Futura Std Light"/>
              </a:rPr>
              <a:t>Even the possession of the stones had no</a:t>
            </a:r>
            <a:r>
              <a:rPr sz="1100" b="0" spc="-15" dirty="0">
                <a:solidFill>
                  <a:srgbClr val="283F57"/>
                </a:solidFill>
                <a:latin typeface="Futura Std Light"/>
                <a:cs typeface="Futura Std Light"/>
              </a:rPr>
              <a:t> </a:t>
            </a:r>
            <a:r>
              <a:rPr sz="1100" b="0" dirty="0">
                <a:solidFill>
                  <a:srgbClr val="283F57"/>
                </a:solidFill>
                <a:latin typeface="Futura Std Light"/>
                <a:cs typeface="Futura Std Light"/>
              </a:rPr>
              <a:t>meaning.</a:t>
            </a:r>
            <a:endParaRPr sz="1100">
              <a:latin typeface="Futura Std Light"/>
              <a:cs typeface="Futura Std Light"/>
            </a:endParaRPr>
          </a:p>
          <a:p>
            <a:pPr marL="12700" marR="391160">
              <a:lnSpc>
                <a:spcPct val="121300"/>
              </a:lnSpc>
            </a:pPr>
            <a:r>
              <a:rPr sz="1100" b="0" dirty="0">
                <a:solidFill>
                  <a:srgbClr val="283F57"/>
                </a:solidFill>
                <a:latin typeface="Futura Std Light"/>
                <a:cs typeface="Futura Std Light"/>
              </a:rPr>
              <a:t>The relocation of the stones was </a:t>
            </a:r>
            <a:r>
              <a:rPr sz="1100" b="0" spc="0" dirty="0">
                <a:solidFill>
                  <a:srgbClr val="283F57"/>
                </a:solidFill>
                <a:latin typeface="Futura Std Light"/>
                <a:cs typeface="Futura Std Light"/>
              </a:rPr>
              <a:t>very </a:t>
            </a:r>
            <a:r>
              <a:rPr sz="1100" b="0" dirty="0">
                <a:solidFill>
                  <a:srgbClr val="283F57"/>
                </a:solidFill>
                <a:latin typeface="Futura Std Light"/>
                <a:cs typeface="Futura Std Light"/>
              </a:rPr>
              <a:t>complicated and risky because if the</a:t>
            </a:r>
            <a:r>
              <a:rPr sz="1100" b="0" spc="-85" dirty="0">
                <a:solidFill>
                  <a:srgbClr val="283F57"/>
                </a:solidFill>
                <a:latin typeface="Futura Std Light"/>
                <a:cs typeface="Futura Std Light"/>
              </a:rPr>
              <a:t> </a:t>
            </a:r>
            <a:r>
              <a:rPr sz="1100" b="0" dirty="0">
                <a:solidFill>
                  <a:srgbClr val="283F57"/>
                </a:solidFill>
                <a:latin typeface="Futura Std Light"/>
                <a:cs typeface="Futura Std Light"/>
              </a:rPr>
              <a:t>stone  wheel broke, it lost all its value. </a:t>
            </a:r>
            <a:r>
              <a:rPr sz="1100" b="0" spc="-60" dirty="0">
                <a:solidFill>
                  <a:srgbClr val="283F57"/>
                </a:solidFill>
                <a:latin typeface="Futura Std Light"/>
                <a:cs typeface="Futura Std Light"/>
              </a:rPr>
              <a:t>To </a:t>
            </a:r>
            <a:r>
              <a:rPr sz="1100" b="0" dirty="0">
                <a:solidFill>
                  <a:srgbClr val="283F57"/>
                </a:solidFill>
                <a:latin typeface="Futura Std Light"/>
                <a:cs typeface="Futura Std Light"/>
              </a:rPr>
              <a:t>make a payment, the payer</a:t>
            </a:r>
            <a:r>
              <a:rPr sz="1100" b="0" spc="-25" dirty="0">
                <a:solidFill>
                  <a:srgbClr val="283F57"/>
                </a:solidFill>
                <a:latin typeface="Futura Std Light"/>
                <a:cs typeface="Futura Std Light"/>
              </a:rPr>
              <a:t> </a:t>
            </a:r>
            <a:r>
              <a:rPr sz="1100" b="0" dirty="0">
                <a:solidFill>
                  <a:srgbClr val="283F57"/>
                </a:solidFill>
                <a:latin typeface="Futura Std Light"/>
                <a:cs typeface="Futura Std Light"/>
              </a:rPr>
              <a:t>communicated</a:t>
            </a:r>
            <a:endParaRPr sz="1100">
              <a:latin typeface="Futura Std Light"/>
              <a:cs typeface="Futura Std Light"/>
            </a:endParaRPr>
          </a:p>
          <a:p>
            <a:pPr marL="12700" marR="5080">
              <a:lnSpc>
                <a:spcPct val="121200"/>
              </a:lnSpc>
            </a:pPr>
            <a:r>
              <a:rPr sz="1100" b="0" dirty="0">
                <a:solidFill>
                  <a:srgbClr val="283F57"/>
                </a:solidFill>
                <a:latin typeface="Futura Std Light"/>
                <a:cs typeface="Futura Std Light"/>
              </a:rPr>
              <a:t>the transfer of ownership of the rai </a:t>
            </a:r>
            <a:r>
              <a:rPr sz="1100" b="0" spc="-10" dirty="0">
                <a:solidFill>
                  <a:srgbClr val="283F57"/>
                </a:solidFill>
                <a:latin typeface="Futura Std Light"/>
                <a:cs typeface="Futura Std Light"/>
              </a:rPr>
              <a:t>publicly, </a:t>
            </a:r>
            <a:r>
              <a:rPr sz="1100" b="0" dirty="0">
                <a:solidFill>
                  <a:srgbClr val="283F57"/>
                </a:solidFill>
                <a:latin typeface="Futura Std Light"/>
                <a:cs typeface="Futura Std Light"/>
              </a:rPr>
              <a:t>without moving the stone. Usually the</a:t>
            </a:r>
            <a:r>
              <a:rPr sz="1100" b="0" spc="-90" dirty="0">
                <a:solidFill>
                  <a:srgbClr val="283F57"/>
                </a:solidFill>
                <a:latin typeface="Futura Std Light"/>
                <a:cs typeface="Futura Std Light"/>
              </a:rPr>
              <a:t> </a:t>
            </a:r>
            <a:r>
              <a:rPr sz="1100" b="0" dirty="0">
                <a:solidFill>
                  <a:srgbClr val="283F57"/>
                </a:solidFill>
                <a:latin typeface="Futura Std Light"/>
                <a:cs typeface="Futura Std Light"/>
              </a:rPr>
              <a:t>chief  of the village </a:t>
            </a:r>
            <a:r>
              <a:rPr sz="1100" b="0" spc="0" dirty="0">
                <a:solidFill>
                  <a:srgbClr val="283F57"/>
                </a:solidFill>
                <a:latin typeface="Futura Std Light"/>
                <a:cs typeface="Futura Std Light"/>
              </a:rPr>
              <a:t>served </a:t>
            </a:r>
            <a:r>
              <a:rPr sz="1100" b="0" dirty="0">
                <a:solidFill>
                  <a:srgbClr val="283F57"/>
                </a:solidFill>
                <a:latin typeface="Futura Std Light"/>
                <a:cs typeface="Futura Std Light"/>
              </a:rPr>
              <a:t>as the </a:t>
            </a:r>
            <a:r>
              <a:rPr sz="1100" b="0" spc="-10" dirty="0">
                <a:solidFill>
                  <a:srgbClr val="283F57"/>
                </a:solidFill>
                <a:latin typeface="Futura Std Light"/>
                <a:cs typeface="Futura Std Light"/>
              </a:rPr>
              <a:t>notary, </a:t>
            </a:r>
            <a:r>
              <a:rPr sz="1100" b="0" dirty="0">
                <a:solidFill>
                  <a:srgbClr val="283F57"/>
                </a:solidFill>
                <a:latin typeface="Futura Std Light"/>
                <a:cs typeface="Futura Std Light"/>
              </a:rPr>
              <a:t>only the person who was publicly recognized by  the community could be considered the owner of the</a:t>
            </a:r>
            <a:r>
              <a:rPr sz="1100" b="0" spc="-20" dirty="0">
                <a:solidFill>
                  <a:srgbClr val="283F57"/>
                </a:solidFill>
                <a:latin typeface="Futura Std Light"/>
                <a:cs typeface="Futura Std Light"/>
              </a:rPr>
              <a:t> </a:t>
            </a:r>
            <a:r>
              <a:rPr sz="1100" b="0" dirty="0">
                <a:solidFill>
                  <a:srgbClr val="283F57"/>
                </a:solidFill>
                <a:latin typeface="Futura Std Light"/>
                <a:cs typeface="Futura Std Light"/>
              </a:rPr>
              <a:t>rai.</a:t>
            </a:r>
            <a:endParaRPr sz="1100">
              <a:latin typeface="Futura Std Light"/>
              <a:cs typeface="Futura Std Light"/>
            </a:endParaRPr>
          </a:p>
          <a:p>
            <a:pPr>
              <a:lnSpc>
                <a:spcPct val="100000"/>
              </a:lnSpc>
              <a:spcBef>
                <a:spcPts val="45"/>
              </a:spcBef>
            </a:pPr>
            <a:endParaRPr sz="1350">
              <a:latin typeface="Times New Roman"/>
              <a:cs typeface="Times New Roman"/>
            </a:endParaRPr>
          </a:p>
          <a:p>
            <a:pPr marL="12700" marR="123825">
              <a:lnSpc>
                <a:spcPct val="121300"/>
              </a:lnSpc>
            </a:pPr>
            <a:r>
              <a:rPr sz="1100" dirty="0">
                <a:solidFill>
                  <a:srgbClr val="283F57"/>
                </a:solidFill>
                <a:latin typeface="Futura Std Book"/>
                <a:cs typeface="Futura Std Book"/>
              </a:rPr>
              <a:t>Most interesting of all is that there is a </a:t>
            </a:r>
            <a:r>
              <a:rPr sz="1100" spc="0" dirty="0">
                <a:solidFill>
                  <a:srgbClr val="283F57"/>
                </a:solidFill>
                <a:latin typeface="Futura Std Book"/>
                <a:cs typeface="Futura Std Book"/>
              </a:rPr>
              <a:t>very </a:t>
            </a:r>
            <a:r>
              <a:rPr sz="1100" dirty="0">
                <a:solidFill>
                  <a:srgbClr val="283F57"/>
                </a:solidFill>
                <a:latin typeface="Futura Std Book"/>
                <a:cs typeface="Futura Std Book"/>
              </a:rPr>
              <a:t>rich family in </a:t>
            </a:r>
            <a:r>
              <a:rPr sz="1100" spc="-40" dirty="0">
                <a:solidFill>
                  <a:srgbClr val="283F57"/>
                </a:solidFill>
                <a:latin typeface="Futura Std Book"/>
                <a:cs typeface="Futura Std Book"/>
              </a:rPr>
              <a:t>Yap </a:t>
            </a:r>
            <a:r>
              <a:rPr sz="1100" dirty="0">
                <a:solidFill>
                  <a:srgbClr val="283F57"/>
                </a:solidFill>
                <a:latin typeface="Futura Std Book"/>
                <a:cs typeface="Futura Std Book"/>
              </a:rPr>
              <a:t>whose rais</a:t>
            </a:r>
            <a:r>
              <a:rPr sz="1100" spc="-35" dirty="0">
                <a:solidFill>
                  <a:srgbClr val="283F57"/>
                </a:solidFill>
                <a:latin typeface="Futura Std Book"/>
                <a:cs typeface="Futura Std Book"/>
              </a:rPr>
              <a:t> </a:t>
            </a:r>
            <a:r>
              <a:rPr sz="1100" dirty="0">
                <a:solidFill>
                  <a:srgbClr val="283F57"/>
                </a:solidFill>
                <a:latin typeface="Futura Std Book"/>
                <a:cs typeface="Futura Std Book"/>
              </a:rPr>
              <a:t>nobody  has seen in more than a </a:t>
            </a:r>
            <a:r>
              <a:rPr sz="1100" spc="-10" dirty="0">
                <a:solidFill>
                  <a:srgbClr val="283F57"/>
                </a:solidFill>
                <a:latin typeface="Futura Std Book"/>
                <a:cs typeface="Futura Std Book"/>
              </a:rPr>
              <a:t>century, </a:t>
            </a:r>
            <a:r>
              <a:rPr sz="1100" dirty="0">
                <a:solidFill>
                  <a:srgbClr val="283F57"/>
                </a:solidFill>
                <a:latin typeface="Futura Std Book"/>
                <a:cs typeface="Futura Std Book"/>
              </a:rPr>
              <a:t>but they have value</a:t>
            </a:r>
            <a:r>
              <a:rPr sz="1100" spc="-20" dirty="0">
                <a:solidFill>
                  <a:srgbClr val="283F57"/>
                </a:solidFill>
                <a:latin typeface="Futura Std Book"/>
                <a:cs typeface="Futura Std Book"/>
              </a:rPr>
              <a:t> </a:t>
            </a:r>
            <a:r>
              <a:rPr sz="1100" dirty="0">
                <a:solidFill>
                  <a:srgbClr val="283F57"/>
                </a:solidFill>
                <a:latin typeface="Futura Std Book"/>
                <a:cs typeface="Futura Std Book"/>
              </a:rPr>
              <a:t>nonetheless.</a:t>
            </a:r>
            <a:endParaRPr sz="1100">
              <a:latin typeface="Futura Std Book"/>
              <a:cs typeface="Futura Std Book"/>
            </a:endParaRPr>
          </a:p>
        </p:txBody>
      </p:sp>
      <p:sp>
        <p:nvSpPr>
          <p:cNvPr id="18" name="object 18"/>
          <p:cNvSpPr/>
          <p:nvPr/>
        </p:nvSpPr>
        <p:spPr>
          <a:xfrm>
            <a:off x="0" y="0"/>
            <a:ext cx="3243174" cy="6479997"/>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0" y="0"/>
            <a:ext cx="3240405" cy="6480175"/>
          </a:xfrm>
          <a:custGeom>
            <a:avLst/>
            <a:gdLst/>
            <a:ahLst/>
            <a:cxnLst/>
            <a:rect l="l" t="t" r="r" b="b"/>
            <a:pathLst>
              <a:path w="3240405" h="6480175">
                <a:moveTo>
                  <a:pt x="0" y="6479997"/>
                </a:moveTo>
                <a:lnTo>
                  <a:pt x="3239998" y="6479997"/>
                </a:lnTo>
                <a:lnTo>
                  <a:pt x="3239998" y="0"/>
                </a:lnTo>
                <a:lnTo>
                  <a:pt x="0" y="0"/>
                </a:lnTo>
                <a:lnTo>
                  <a:pt x="0" y="6479997"/>
                </a:lnTo>
                <a:close/>
              </a:path>
            </a:pathLst>
          </a:custGeom>
          <a:solidFill>
            <a:srgbClr val="272E40">
              <a:alpha val="50000"/>
            </a:srgbClr>
          </a:solid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75" y="378"/>
            <a:ext cx="10364825" cy="647923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0368280" cy="6480175"/>
          </a:xfrm>
          <a:custGeom>
            <a:avLst/>
            <a:gdLst/>
            <a:ahLst/>
            <a:cxnLst/>
            <a:rect l="l" t="t" r="r" b="b"/>
            <a:pathLst>
              <a:path w="10368280" h="6480175">
                <a:moveTo>
                  <a:pt x="0" y="6479997"/>
                </a:moveTo>
                <a:lnTo>
                  <a:pt x="10368000" y="6479997"/>
                </a:lnTo>
                <a:lnTo>
                  <a:pt x="10368000" y="0"/>
                </a:lnTo>
                <a:lnTo>
                  <a:pt x="0" y="0"/>
                </a:lnTo>
                <a:lnTo>
                  <a:pt x="0" y="6479997"/>
                </a:lnTo>
                <a:close/>
              </a:path>
            </a:pathLst>
          </a:custGeom>
          <a:solidFill>
            <a:srgbClr val="272E40">
              <a:alpha val="75000"/>
            </a:srgbClr>
          </a:solidFill>
        </p:spPr>
        <p:txBody>
          <a:bodyPr wrap="square" lIns="0" tIns="0" rIns="0" bIns="0" rtlCol="0"/>
          <a:lstStyle/>
          <a:p>
            <a:endParaRPr/>
          </a:p>
        </p:txBody>
      </p:sp>
      <p:sp>
        <p:nvSpPr>
          <p:cNvPr id="4" name="object 4"/>
          <p:cNvSpPr/>
          <p:nvPr/>
        </p:nvSpPr>
        <p:spPr>
          <a:xfrm>
            <a:off x="424105" y="586338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5" name="object 5"/>
          <p:cNvSpPr/>
          <p:nvPr/>
        </p:nvSpPr>
        <p:spPr>
          <a:xfrm>
            <a:off x="424105" y="5835009"/>
            <a:ext cx="283210" cy="282575"/>
          </a:xfrm>
          <a:custGeom>
            <a:avLst/>
            <a:gdLst/>
            <a:ahLst/>
            <a:cxnLst/>
            <a:rect l="l" t="t" r="r" b="b"/>
            <a:pathLst>
              <a:path w="283209" h="282575">
                <a:moveTo>
                  <a:pt x="141249" y="0"/>
                </a:moveTo>
                <a:lnTo>
                  <a:pt x="0" y="141249"/>
                </a:lnTo>
                <a:lnTo>
                  <a:pt x="141249" y="282498"/>
                </a:lnTo>
                <a:lnTo>
                  <a:pt x="148290" y="275463"/>
                </a:lnTo>
                <a:lnTo>
                  <a:pt x="141249" y="275463"/>
                </a:lnTo>
                <a:lnTo>
                  <a:pt x="7315" y="141249"/>
                </a:lnTo>
                <a:lnTo>
                  <a:pt x="141249" y="7315"/>
                </a:lnTo>
                <a:lnTo>
                  <a:pt x="148569" y="7315"/>
                </a:lnTo>
                <a:lnTo>
                  <a:pt x="141249" y="0"/>
                </a:lnTo>
                <a:close/>
              </a:path>
              <a:path w="283209" h="282575">
                <a:moveTo>
                  <a:pt x="148569" y="7315"/>
                </a:moveTo>
                <a:lnTo>
                  <a:pt x="141249" y="7315"/>
                </a:lnTo>
                <a:lnTo>
                  <a:pt x="275183" y="141249"/>
                </a:lnTo>
                <a:lnTo>
                  <a:pt x="141249" y="275463"/>
                </a:lnTo>
                <a:lnTo>
                  <a:pt x="148290" y="275463"/>
                </a:lnTo>
                <a:lnTo>
                  <a:pt x="282600" y="141249"/>
                </a:lnTo>
                <a:lnTo>
                  <a:pt x="148569" y="7315"/>
                </a:lnTo>
                <a:close/>
              </a:path>
            </a:pathLst>
          </a:custGeom>
          <a:solidFill>
            <a:srgbClr val="212B3D"/>
          </a:solidFill>
        </p:spPr>
        <p:txBody>
          <a:bodyPr wrap="square" lIns="0" tIns="0" rIns="0" bIns="0" rtlCol="0"/>
          <a:lstStyle/>
          <a:p>
            <a:endParaRPr/>
          </a:p>
        </p:txBody>
      </p:sp>
      <p:sp>
        <p:nvSpPr>
          <p:cNvPr id="6" name="object 6"/>
          <p:cNvSpPr/>
          <p:nvPr/>
        </p:nvSpPr>
        <p:spPr>
          <a:xfrm>
            <a:off x="424105" y="5806362"/>
            <a:ext cx="283210" cy="282575"/>
          </a:xfrm>
          <a:custGeom>
            <a:avLst/>
            <a:gdLst/>
            <a:ahLst/>
            <a:cxnLst/>
            <a:rect l="l" t="t" r="r" b="b"/>
            <a:pathLst>
              <a:path w="283209" h="282575">
                <a:moveTo>
                  <a:pt x="141249" y="0"/>
                </a:moveTo>
                <a:lnTo>
                  <a:pt x="0" y="141249"/>
                </a:lnTo>
                <a:lnTo>
                  <a:pt x="141249" y="282498"/>
                </a:lnTo>
                <a:lnTo>
                  <a:pt x="148569" y="275183"/>
                </a:lnTo>
                <a:lnTo>
                  <a:pt x="141249" y="275183"/>
                </a:lnTo>
                <a:lnTo>
                  <a:pt x="7315" y="141249"/>
                </a:lnTo>
                <a:lnTo>
                  <a:pt x="141249" y="7315"/>
                </a:lnTo>
                <a:lnTo>
                  <a:pt x="148569" y="7315"/>
                </a:lnTo>
                <a:lnTo>
                  <a:pt x="141249" y="0"/>
                </a:lnTo>
                <a:close/>
              </a:path>
              <a:path w="283209" h="282575">
                <a:moveTo>
                  <a:pt x="148569" y="7315"/>
                </a:moveTo>
                <a:lnTo>
                  <a:pt x="141249" y="7315"/>
                </a:lnTo>
                <a:lnTo>
                  <a:pt x="275183" y="141249"/>
                </a:lnTo>
                <a:lnTo>
                  <a:pt x="141249" y="275183"/>
                </a:lnTo>
                <a:lnTo>
                  <a:pt x="148569" y="275183"/>
                </a:lnTo>
                <a:lnTo>
                  <a:pt x="282600" y="141249"/>
                </a:lnTo>
                <a:lnTo>
                  <a:pt x="148569" y="7315"/>
                </a:lnTo>
                <a:close/>
              </a:path>
            </a:pathLst>
          </a:custGeom>
          <a:solidFill>
            <a:srgbClr val="212B3D"/>
          </a:solidFill>
        </p:spPr>
        <p:txBody>
          <a:bodyPr wrap="square" lIns="0" tIns="0" rIns="0" bIns="0" rtlCol="0"/>
          <a:lstStyle/>
          <a:p>
            <a:endParaRPr/>
          </a:p>
        </p:txBody>
      </p:sp>
      <p:sp>
        <p:nvSpPr>
          <p:cNvPr id="7" name="object 7"/>
          <p:cNvSpPr/>
          <p:nvPr/>
        </p:nvSpPr>
        <p:spPr>
          <a:xfrm>
            <a:off x="424105" y="5778000"/>
            <a:ext cx="283210" cy="283210"/>
          </a:xfrm>
          <a:custGeom>
            <a:avLst/>
            <a:gdLst/>
            <a:ahLst/>
            <a:cxnLst/>
            <a:rect l="l" t="t" r="r" b="b"/>
            <a:pathLst>
              <a:path w="283209" h="283210">
                <a:moveTo>
                  <a:pt x="141249" y="0"/>
                </a:moveTo>
                <a:lnTo>
                  <a:pt x="0" y="141236"/>
                </a:lnTo>
                <a:lnTo>
                  <a:pt x="141249" y="282600"/>
                </a:lnTo>
                <a:lnTo>
                  <a:pt x="148678" y="275170"/>
                </a:lnTo>
                <a:lnTo>
                  <a:pt x="141249" y="275170"/>
                </a:lnTo>
                <a:lnTo>
                  <a:pt x="7315" y="141236"/>
                </a:lnTo>
                <a:lnTo>
                  <a:pt x="141249" y="7315"/>
                </a:lnTo>
                <a:lnTo>
                  <a:pt x="148570" y="7315"/>
                </a:lnTo>
                <a:lnTo>
                  <a:pt x="141249" y="0"/>
                </a:lnTo>
                <a:close/>
              </a:path>
              <a:path w="283209" h="283210">
                <a:moveTo>
                  <a:pt x="148570" y="7315"/>
                </a:moveTo>
                <a:lnTo>
                  <a:pt x="141249" y="7315"/>
                </a:lnTo>
                <a:lnTo>
                  <a:pt x="275183" y="141236"/>
                </a:lnTo>
                <a:lnTo>
                  <a:pt x="141249" y="275170"/>
                </a:lnTo>
                <a:lnTo>
                  <a:pt x="148678" y="275170"/>
                </a:lnTo>
                <a:lnTo>
                  <a:pt x="282600" y="141236"/>
                </a:lnTo>
                <a:lnTo>
                  <a:pt x="148570" y="7315"/>
                </a:lnTo>
                <a:close/>
              </a:path>
            </a:pathLst>
          </a:custGeom>
          <a:solidFill>
            <a:srgbClr val="212B3D"/>
          </a:solidFill>
        </p:spPr>
        <p:txBody>
          <a:bodyPr wrap="square" lIns="0" tIns="0" rIns="0" bIns="0" rtlCol="0"/>
          <a:lstStyle/>
          <a:p>
            <a:endParaRPr/>
          </a:p>
        </p:txBody>
      </p:sp>
      <p:sp>
        <p:nvSpPr>
          <p:cNvPr id="8" name="object 8"/>
          <p:cNvSpPr/>
          <p:nvPr/>
        </p:nvSpPr>
        <p:spPr>
          <a:xfrm>
            <a:off x="783127" y="5910432"/>
            <a:ext cx="158115" cy="103505"/>
          </a:xfrm>
          <a:custGeom>
            <a:avLst/>
            <a:gdLst/>
            <a:ahLst/>
            <a:cxnLst/>
            <a:rect l="l" t="t" r="r" b="b"/>
            <a:pathLst>
              <a:path w="158115" h="103504">
                <a:moveTo>
                  <a:pt x="130771" y="0"/>
                </a:moveTo>
                <a:lnTo>
                  <a:pt x="0" y="0"/>
                </a:lnTo>
                <a:lnTo>
                  <a:pt x="0" y="103009"/>
                </a:lnTo>
                <a:lnTo>
                  <a:pt x="128727" y="103009"/>
                </a:lnTo>
                <a:lnTo>
                  <a:pt x="142319" y="101400"/>
                </a:lnTo>
                <a:lnTo>
                  <a:pt x="151371" y="96326"/>
                </a:lnTo>
                <a:lnTo>
                  <a:pt x="156412" y="87418"/>
                </a:lnTo>
                <a:lnTo>
                  <a:pt x="157123" y="81457"/>
                </a:lnTo>
                <a:lnTo>
                  <a:pt x="24993" y="81457"/>
                </a:lnTo>
                <a:lnTo>
                  <a:pt x="24993" y="62395"/>
                </a:lnTo>
                <a:lnTo>
                  <a:pt x="155452" y="62395"/>
                </a:lnTo>
                <a:lnTo>
                  <a:pt x="152830" y="57592"/>
                </a:lnTo>
                <a:lnTo>
                  <a:pt x="146407" y="53010"/>
                </a:lnTo>
                <a:lnTo>
                  <a:pt x="137426" y="50812"/>
                </a:lnTo>
                <a:lnTo>
                  <a:pt x="137426" y="50152"/>
                </a:lnTo>
                <a:lnTo>
                  <a:pt x="148256" y="46956"/>
                </a:lnTo>
                <a:lnTo>
                  <a:pt x="154473" y="41702"/>
                </a:lnTo>
                <a:lnTo>
                  <a:pt x="154798" y="40894"/>
                </a:lnTo>
                <a:lnTo>
                  <a:pt x="24993" y="40894"/>
                </a:lnTo>
                <a:lnTo>
                  <a:pt x="24993" y="21551"/>
                </a:lnTo>
                <a:lnTo>
                  <a:pt x="157419" y="21551"/>
                </a:lnTo>
                <a:lnTo>
                  <a:pt x="156521" y="14214"/>
                </a:lnTo>
                <a:lnTo>
                  <a:pt x="151831" y="6110"/>
                </a:lnTo>
                <a:lnTo>
                  <a:pt x="143412" y="1475"/>
                </a:lnTo>
                <a:lnTo>
                  <a:pt x="130771" y="0"/>
                </a:lnTo>
                <a:close/>
              </a:path>
              <a:path w="158115" h="103504">
                <a:moveTo>
                  <a:pt x="155452" y="62395"/>
                </a:moveTo>
                <a:lnTo>
                  <a:pt x="132994" y="62395"/>
                </a:lnTo>
                <a:lnTo>
                  <a:pt x="132994" y="81457"/>
                </a:lnTo>
                <a:lnTo>
                  <a:pt x="157123" y="81457"/>
                </a:lnTo>
                <a:lnTo>
                  <a:pt x="157975" y="74307"/>
                </a:lnTo>
                <a:lnTo>
                  <a:pt x="156688" y="64659"/>
                </a:lnTo>
                <a:lnTo>
                  <a:pt x="155452" y="62395"/>
                </a:lnTo>
                <a:close/>
              </a:path>
              <a:path w="158115" h="103504">
                <a:moveTo>
                  <a:pt x="157419" y="21551"/>
                </a:moveTo>
                <a:lnTo>
                  <a:pt x="132994" y="21551"/>
                </a:lnTo>
                <a:lnTo>
                  <a:pt x="132994" y="40894"/>
                </a:lnTo>
                <a:lnTo>
                  <a:pt x="154798" y="40894"/>
                </a:lnTo>
                <a:lnTo>
                  <a:pt x="157304" y="34659"/>
                </a:lnTo>
                <a:lnTo>
                  <a:pt x="157975" y="26098"/>
                </a:lnTo>
                <a:lnTo>
                  <a:pt x="157419" y="21551"/>
                </a:lnTo>
                <a:close/>
              </a:path>
            </a:pathLst>
          </a:custGeom>
          <a:solidFill>
            <a:srgbClr val="212B3D"/>
          </a:solidFill>
        </p:spPr>
        <p:txBody>
          <a:bodyPr wrap="square" lIns="0" tIns="0" rIns="0" bIns="0" rtlCol="0"/>
          <a:lstStyle/>
          <a:p>
            <a:endParaRPr/>
          </a:p>
        </p:txBody>
      </p:sp>
      <p:sp>
        <p:nvSpPr>
          <p:cNvPr id="9" name="object 9"/>
          <p:cNvSpPr/>
          <p:nvPr/>
        </p:nvSpPr>
        <p:spPr>
          <a:xfrm>
            <a:off x="956287" y="6002683"/>
            <a:ext cx="144145" cy="0"/>
          </a:xfrm>
          <a:custGeom>
            <a:avLst/>
            <a:gdLst/>
            <a:ahLst/>
            <a:cxnLst/>
            <a:rect l="l" t="t" r="r" b="b"/>
            <a:pathLst>
              <a:path w="144144">
                <a:moveTo>
                  <a:pt x="0" y="0"/>
                </a:moveTo>
                <a:lnTo>
                  <a:pt x="143687" y="0"/>
                </a:lnTo>
              </a:path>
            </a:pathLst>
          </a:custGeom>
          <a:ln w="21590">
            <a:solidFill>
              <a:srgbClr val="212B3D"/>
            </a:solidFill>
          </a:ln>
        </p:spPr>
        <p:txBody>
          <a:bodyPr wrap="square" lIns="0" tIns="0" rIns="0" bIns="0" rtlCol="0"/>
          <a:lstStyle/>
          <a:p>
            <a:endParaRPr/>
          </a:p>
        </p:txBody>
      </p:sp>
      <p:sp>
        <p:nvSpPr>
          <p:cNvPr id="10" name="object 10"/>
          <p:cNvSpPr/>
          <p:nvPr/>
        </p:nvSpPr>
        <p:spPr>
          <a:xfrm>
            <a:off x="956287" y="5910608"/>
            <a:ext cx="25400" cy="81280"/>
          </a:xfrm>
          <a:custGeom>
            <a:avLst/>
            <a:gdLst/>
            <a:ahLst/>
            <a:cxnLst/>
            <a:rect l="l" t="t" r="r" b="b"/>
            <a:pathLst>
              <a:path w="25400" h="81279">
                <a:moveTo>
                  <a:pt x="0" y="81280"/>
                </a:moveTo>
                <a:lnTo>
                  <a:pt x="24993" y="81280"/>
                </a:lnTo>
                <a:lnTo>
                  <a:pt x="24993" y="0"/>
                </a:lnTo>
                <a:lnTo>
                  <a:pt x="0" y="0"/>
                </a:lnTo>
                <a:lnTo>
                  <a:pt x="0" y="81280"/>
                </a:lnTo>
                <a:close/>
              </a:path>
            </a:pathLst>
          </a:custGeom>
          <a:solidFill>
            <a:srgbClr val="212B3D"/>
          </a:solidFill>
        </p:spPr>
        <p:txBody>
          <a:bodyPr wrap="square" lIns="0" tIns="0" rIns="0" bIns="0" rtlCol="0"/>
          <a:lstStyle/>
          <a:p>
            <a:endParaRPr/>
          </a:p>
        </p:txBody>
      </p:sp>
      <p:sp>
        <p:nvSpPr>
          <p:cNvPr id="11" name="object 11"/>
          <p:cNvSpPr/>
          <p:nvPr/>
        </p:nvSpPr>
        <p:spPr>
          <a:xfrm>
            <a:off x="1112608" y="5910436"/>
            <a:ext cx="162560" cy="103505"/>
          </a:xfrm>
          <a:custGeom>
            <a:avLst/>
            <a:gdLst/>
            <a:ahLst/>
            <a:cxnLst/>
            <a:rect l="l" t="t" r="r" b="b"/>
            <a:pathLst>
              <a:path w="162559" h="103504">
                <a:moveTo>
                  <a:pt x="137147" y="0"/>
                </a:moveTo>
                <a:lnTo>
                  <a:pt x="24993" y="0"/>
                </a:lnTo>
                <a:lnTo>
                  <a:pt x="14380" y="1504"/>
                </a:lnTo>
                <a:lnTo>
                  <a:pt x="6534" y="5808"/>
                </a:lnTo>
                <a:lnTo>
                  <a:pt x="1669" y="12596"/>
                </a:lnTo>
                <a:lnTo>
                  <a:pt x="0" y="21551"/>
                </a:lnTo>
                <a:lnTo>
                  <a:pt x="0" y="81457"/>
                </a:lnTo>
                <a:lnTo>
                  <a:pt x="1669" y="90434"/>
                </a:lnTo>
                <a:lnTo>
                  <a:pt x="6534" y="97220"/>
                </a:lnTo>
                <a:lnTo>
                  <a:pt x="14380" y="101512"/>
                </a:lnTo>
                <a:lnTo>
                  <a:pt x="24993" y="103009"/>
                </a:lnTo>
                <a:lnTo>
                  <a:pt x="137147" y="103009"/>
                </a:lnTo>
                <a:lnTo>
                  <a:pt x="147760" y="101512"/>
                </a:lnTo>
                <a:lnTo>
                  <a:pt x="155606" y="97220"/>
                </a:lnTo>
                <a:lnTo>
                  <a:pt x="160471" y="90434"/>
                </a:lnTo>
                <a:lnTo>
                  <a:pt x="162140" y="81457"/>
                </a:lnTo>
                <a:lnTo>
                  <a:pt x="24930" y="81457"/>
                </a:lnTo>
                <a:lnTo>
                  <a:pt x="24930" y="21551"/>
                </a:lnTo>
                <a:lnTo>
                  <a:pt x="162140" y="21551"/>
                </a:lnTo>
                <a:lnTo>
                  <a:pt x="160471" y="12596"/>
                </a:lnTo>
                <a:lnTo>
                  <a:pt x="155606" y="5808"/>
                </a:lnTo>
                <a:lnTo>
                  <a:pt x="147760" y="1504"/>
                </a:lnTo>
                <a:lnTo>
                  <a:pt x="137147" y="0"/>
                </a:lnTo>
                <a:close/>
              </a:path>
              <a:path w="162559" h="103504">
                <a:moveTo>
                  <a:pt x="162140" y="21551"/>
                </a:moveTo>
                <a:lnTo>
                  <a:pt x="137096" y="21551"/>
                </a:lnTo>
                <a:lnTo>
                  <a:pt x="137147" y="81457"/>
                </a:lnTo>
                <a:lnTo>
                  <a:pt x="162140" y="81457"/>
                </a:lnTo>
                <a:lnTo>
                  <a:pt x="162140" y="21551"/>
                </a:lnTo>
                <a:close/>
              </a:path>
            </a:pathLst>
          </a:custGeom>
          <a:solidFill>
            <a:srgbClr val="212B3D"/>
          </a:solidFill>
        </p:spPr>
        <p:txBody>
          <a:bodyPr wrap="square" lIns="0" tIns="0" rIns="0" bIns="0" rtlCol="0"/>
          <a:lstStyle/>
          <a:p>
            <a:endParaRPr/>
          </a:p>
        </p:txBody>
      </p:sp>
      <p:sp>
        <p:nvSpPr>
          <p:cNvPr id="12" name="object 12"/>
          <p:cNvSpPr/>
          <p:nvPr/>
        </p:nvSpPr>
        <p:spPr>
          <a:xfrm>
            <a:off x="1289989" y="5910431"/>
            <a:ext cx="154940" cy="103505"/>
          </a:xfrm>
          <a:custGeom>
            <a:avLst/>
            <a:gdLst/>
            <a:ahLst/>
            <a:cxnLst/>
            <a:rect l="l" t="t" r="r" b="b"/>
            <a:pathLst>
              <a:path w="154940" h="103504">
                <a:moveTo>
                  <a:pt x="154368" y="81457"/>
                </a:moveTo>
                <a:lnTo>
                  <a:pt x="0" y="81457"/>
                </a:lnTo>
                <a:lnTo>
                  <a:pt x="1667" y="90434"/>
                </a:lnTo>
                <a:lnTo>
                  <a:pt x="6527" y="97220"/>
                </a:lnTo>
                <a:lnTo>
                  <a:pt x="14369" y="101512"/>
                </a:lnTo>
                <a:lnTo>
                  <a:pt x="24980" y="103009"/>
                </a:lnTo>
                <a:lnTo>
                  <a:pt x="154368" y="103009"/>
                </a:lnTo>
                <a:lnTo>
                  <a:pt x="154368" y="81457"/>
                </a:lnTo>
                <a:close/>
              </a:path>
              <a:path w="154940" h="103504">
                <a:moveTo>
                  <a:pt x="154432" y="0"/>
                </a:moveTo>
                <a:lnTo>
                  <a:pt x="25044" y="0"/>
                </a:lnTo>
                <a:lnTo>
                  <a:pt x="14431" y="1506"/>
                </a:lnTo>
                <a:lnTo>
                  <a:pt x="6584" y="5813"/>
                </a:lnTo>
                <a:lnTo>
                  <a:pt x="1720" y="12601"/>
                </a:lnTo>
                <a:lnTo>
                  <a:pt x="50" y="21551"/>
                </a:lnTo>
                <a:lnTo>
                  <a:pt x="50" y="81457"/>
                </a:lnTo>
                <a:lnTo>
                  <a:pt x="24980" y="81457"/>
                </a:lnTo>
                <a:lnTo>
                  <a:pt x="24980" y="21551"/>
                </a:lnTo>
                <a:lnTo>
                  <a:pt x="154432" y="21551"/>
                </a:lnTo>
                <a:lnTo>
                  <a:pt x="154432" y="0"/>
                </a:lnTo>
                <a:close/>
              </a:path>
            </a:pathLst>
          </a:custGeom>
          <a:solidFill>
            <a:srgbClr val="212B3D"/>
          </a:solidFill>
        </p:spPr>
        <p:txBody>
          <a:bodyPr wrap="square" lIns="0" tIns="0" rIns="0" bIns="0" rtlCol="0"/>
          <a:lstStyle/>
          <a:p>
            <a:endParaRPr/>
          </a:p>
        </p:txBody>
      </p:sp>
      <p:sp>
        <p:nvSpPr>
          <p:cNvPr id="13" name="object 13"/>
          <p:cNvSpPr/>
          <p:nvPr/>
        </p:nvSpPr>
        <p:spPr>
          <a:xfrm>
            <a:off x="1457667" y="5910432"/>
            <a:ext cx="166370" cy="103505"/>
          </a:xfrm>
          <a:custGeom>
            <a:avLst/>
            <a:gdLst/>
            <a:ahLst/>
            <a:cxnLst/>
            <a:rect l="l" t="t" r="r" b="b"/>
            <a:pathLst>
              <a:path w="166369" h="103504">
                <a:moveTo>
                  <a:pt x="24930" y="0"/>
                </a:moveTo>
                <a:lnTo>
                  <a:pt x="0" y="0"/>
                </a:lnTo>
                <a:lnTo>
                  <a:pt x="0" y="103009"/>
                </a:lnTo>
                <a:lnTo>
                  <a:pt x="24930" y="103009"/>
                </a:lnTo>
                <a:lnTo>
                  <a:pt x="24930" y="58013"/>
                </a:lnTo>
                <a:lnTo>
                  <a:pt x="71445" y="58013"/>
                </a:lnTo>
                <a:lnTo>
                  <a:pt x="55079" y="50253"/>
                </a:lnTo>
                <a:lnTo>
                  <a:pt x="72008" y="42392"/>
                </a:lnTo>
                <a:lnTo>
                  <a:pt x="24930" y="42392"/>
                </a:lnTo>
                <a:lnTo>
                  <a:pt x="24930" y="0"/>
                </a:lnTo>
                <a:close/>
              </a:path>
              <a:path w="166369" h="103504">
                <a:moveTo>
                  <a:pt x="71445" y="58013"/>
                </a:moveTo>
                <a:lnTo>
                  <a:pt x="24930" y="58013"/>
                </a:lnTo>
                <a:lnTo>
                  <a:pt x="119913" y="103009"/>
                </a:lnTo>
                <a:lnTo>
                  <a:pt x="166344" y="103009"/>
                </a:lnTo>
                <a:lnTo>
                  <a:pt x="71445" y="58013"/>
                </a:lnTo>
                <a:close/>
              </a:path>
              <a:path w="166369" h="103504">
                <a:moveTo>
                  <a:pt x="163296" y="0"/>
                </a:moveTo>
                <a:lnTo>
                  <a:pt x="116077" y="0"/>
                </a:lnTo>
                <a:lnTo>
                  <a:pt x="24930" y="42392"/>
                </a:lnTo>
                <a:lnTo>
                  <a:pt x="72008" y="42392"/>
                </a:lnTo>
                <a:lnTo>
                  <a:pt x="163296" y="0"/>
                </a:lnTo>
                <a:close/>
              </a:path>
            </a:pathLst>
          </a:custGeom>
          <a:solidFill>
            <a:srgbClr val="212B3D"/>
          </a:solidFill>
        </p:spPr>
        <p:txBody>
          <a:bodyPr wrap="square" lIns="0" tIns="0" rIns="0" bIns="0" rtlCol="0"/>
          <a:lstStyle/>
          <a:p>
            <a:endParaRPr/>
          </a:p>
        </p:txBody>
      </p:sp>
      <p:sp>
        <p:nvSpPr>
          <p:cNvPr id="14" name="object 14"/>
          <p:cNvSpPr/>
          <p:nvPr/>
        </p:nvSpPr>
        <p:spPr>
          <a:xfrm>
            <a:off x="1667120" y="5910434"/>
            <a:ext cx="348880" cy="103043"/>
          </a:xfrm>
          <a:prstGeom prst="rect">
            <a:avLst/>
          </a:prstGeom>
          <a:blipFill>
            <a:blip r:embed="rId3" cstate="print"/>
            <a:stretch>
              <a:fillRect/>
            </a:stretch>
          </a:blipFill>
        </p:spPr>
        <p:txBody>
          <a:bodyPr wrap="square" lIns="0" tIns="0" rIns="0" bIns="0" rtlCol="0"/>
          <a:lstStyle/>
          <a:p>
            <a:endParaRPr/>
          </a:p>
        </p:txBody>
      </p:sp>
      <p:sp>
        <p:nvSpPr>
          <p:cNvPr id="15" name="object 15"/>
          <p:cNvSpPr txBox="1"/>
          <p:nvPr/>
        </p:nvSpPr>
        <p:spPr>
          <a:xfrm>
            <a:off x="1489505" y="2205683"/>
            <a:ext cx="4963160" cy="2464435"/>
          </a:xfrm>
          <a:prstGeom prst="rect">
            <a:avLst/>
          </a:prstGeom>
        </p:spPr>
        <p:txBody>
          <a:bodyPr vert="horz" wrap="square" lIns="0" tIns="12700" rIns="0" bIns="0" rtlCol="0">
            <a:spAutoFit/>
          </a:bodyPr>
          <a:lstStyle/>
          <a:p>
            <a:pPr marL="12700" marR="5080">
              <a:lnSpc>
                <a:spcPct val="121200"/>
              </a:lnSpc>
              <a:spcBef>
                <a:spcPts val="100"/>
              </a:spcBef>
            </a:pPr>
            <a:r>
              <a:rPr sz="1100" b="0" spc="0" dirty="0">
                <a:solidFill>
                  <a:srgbClr val="FFFFFF"/>
                </a:solidFill>
                <a:latin typeface="Futura Std Light"/>
                <a:cs typeface="Futura Std Light"/>
              </a:rPr>
              <a:t>Story </a:t>
            </a:r>
            <a:r>
              <a:rPr sz="1100" b="0" dirty="0">
                <a:solidFill>
                  <a:srgbClr val="FFFFFF"/>
                </a:solidFill>
                <a:latin typeface="Futura Std Light"/>
                <a:cs typeface="Futura Std Light"/>
              </a:rPr>
              <a:t>of the rich family without the stones. As the </a:t>
            </a:r>
            <a:r>
              <a:rPr sz="1100" b="0" spc="0" dirty="0">
                <a:solidFill>
                  <a:srgbClr val="FFFFFF"/>
                </a:solidFill>
                <a:latin typeface="Futura Std Light"/>
                <a:cs typeface="Futura Std Light"/>
              </a:rPr>
              <a:t>story </a:t>
            </a:r>
            <a:r>
              <a:rPr sz="1100" b="0" dirty="0">
                <a:solidFill>
                  <a:srgbClr val="FFFFFF"/>
                </a:solidFill>
                <a:latin typeface="Futura Std Light"/>
                <a:cs typeface="Futura Std Light"/>
              </a:rPr>
              <a:t>goes, there was an expedition  that </a:t>
            </a:r>
            <a:r>
              <a:rPr sz="1100" b="0" spc="0" dirty="0">
                <a:solidFill>
                  <a:srgbClr val="FFFFFF"/>
                </a:solidFill>
                <a:latin typeface="Futura Std Light"/>
                <a:cs typeface="Futura Std Light"/>
              </a:rPr>
              <a:t>carved </a:t>
            </a:r>
            <a:r>
              <a:rPr sz="1100" b="0" dirty="0">
                <a:solidFill>
                  <a:srgbClr val="FFFFFF"/>
                </a:solidFill>
                <a:latin typeface="Futura Std Light"/>
                <a:cs typeface="Futura Std Light"/>
              </a:rPr>
              <a:t>a huge rai, the value was immense. On the way home to </a:t>
            </a:r>
            <a:r>
              <a:rPr sz="1100" b="0" spc="-40" dirty="0">
                <a:solidFill>
                  <a:srgbClr val="FFFFFF"/>
                </a:solidFill>
                <a:latin typeface="Futura Std Light"/>
                <a:cs typeface="Futura Std Light"/>
              </a:rPr>
              <a:t>Yap </a:t>
            </a:r>
            <a:r>
              <a:rPr sz="1100" b="0" dirty="0">
                <a:solidFill>
                  <a:srgbClr val="FFFFFF"/>
                </a:solidFill>
                <a:latin typeface="Futura Std Light"/>
                <a:cs typeface="Futura Std Light"/>
              </a:rPr>
              <a:t>a storm  shook the canoe and they lost the raft with the enormous stone attached to the</a:t>
            </a:r>
            <a:r>
              <a:rPr sz="1100" b="0" spc="-95" dirty="0">
                <a:solidFill>
                  <a:srgbClr val="FFFFFF"/>
                </a:solidFill>
                <a:latin typeface="Futura Std Light"/>
                <a:cs typeface="Futura Std Light"/>
              </a:rPr>
              <a:t> </a:t>
            </a:r>
            <a:r>
              <a:rPr sz="1100" b="0" dirty="0">
                <a:solidFill>
                  <a:srgbClr val="FFFFFF"/>
                </a:solidFill>
                <a:latin typeface="Futura Std Light"/>
                <a:cs typeface="Futura Std Light"/>
              </a:rPr>
              <a:t>canoe,  which ended up sunk into the sea. The survivors of the tempest explained their  adventure and the entire island decided to accept the lost rai as payment, although it  was in the bottom of the sea. The interesting thing is that no one has seen that money  in 150 years and it is still used as currency and it is accepted in the</a:t>
            </a:r>
            <a:r>
              <a:rPr sz="1100" b="0" spc="-55" dirty="0">
                <a:solidFill>
                  <a:srgbClr val="FFFFFF"/>
                </a:solidFill>
                <a:latin typeface="Futura Std Light"/>
                <a:cs typeface="Futura Std Light"/>
              </a:rPr>
              <a:t> </a:t>
            </a:r>
            <a:r>
              <a:rPr sz="1100" b="0" dirty="0">
                <a:solidFill>
                  <a:srgbClr val="FFFFFF"/>
                </a:solidFill>
                <a:latin typeface="Futura Std Light"/>
                <a:cs typeface="Futura Std Light"/>
              </a:rPr>
              <a:t>public</a:t>
            </a:r>
            <a:endParaRPr sz="1100">
              <a:latin typeface="Futura Std Light"/>
              <a:cs typeface="Futura Std Light"/>
            </a:endParaRPr>
          </a:p>
          <a:p>
            <a:pPr marL="12700">
              <a:lnSpc>
                <a:spcPct val="100000"/>
              </a:lnSpc>
              <a:spcBef>
                <a:spcPts val="280"/>
              </a:spcBef>
            </a:pPr>
            <a:r>
              <a:rPr sz="1100" b="0" dirty="0">
                <a:solidFill>
                  <a:srgbClr val="FFFFFF"/>
                </a:solidFill>
                <a:latin typeface="Futura Std Light"/>
                <a:cs typeface="Futura Std Light"/>
              </a:rPr>
              <a:t>ledger of</a:t>
            </a:r>
            <a:r>
              <a:rPr sz="1100" b="0" spc="-5" dirty="0">
                <a:solidFill>
                  <a:srgbClr val="FFFFFF"/>
                </a:solidFill>
                <a:latin typeface="Futura Std Light"/>
                <a:cs typeface="Futura Std Light"/>
              </a:rPr>
              <a:t> </a:t>
            </a:r>
            <a:r>
              <a:rPr sz="1100" b="0" dirty="0">
                <a:solidFill>
                  <a:srgbClr val="FFFFFF"/>
                </a:solidFill>
                <a:latin typeface="Futura Std Light"/>
                <a:cs typeface="Futura Std Light"/>
              </a:rPr>
              <a:t>rais.</a:t>
            </a:r>
            <a:endParaRPr sz="1100">
              <a:latin typeface="Futura Std Light"/>
              <a:cs typeface="Futura Std Light"/>
            </a:endParaRPr>
          </a:p>
          <a:p>
            <a:pPr>
              <a:lnSpc>
                <a:spcPct val="100000"/>
              </a:lnSpc>
              <a:spcBef>
                <a:spcPts val="40"/>
              </a:spcBef>
            </a:pPr>
            <a:endParaRPr sz="1600">
              <a:latin typeface="Times New Roman"/>
              <a:cs typeface="Times New Roman"/>
            </a:endParaRPr>
          </a:p>
          <a:p>
            <a:pPr marL="12700">
              <a:lnSpc>
                <a:spcPct val="100000"/>
              </a:lnSpc>
            </a:pPr>
            <a:r>
              <a:rPr sz="1100" b="0" dirty="0">
                <a:solidFill>
                  <a:srgbClr val="FFFFFF"/>
                </a:solidFill>
                <a:latin typeface="Futura Std Light"/>
                <a:cs typeface="Futura Std Light"/>
              </a:rPr>
              <a:t>This concept is essential to understanding</a:t>
            </a:r>
            <a:r>
              <a:rPr sz="1100" b="0" spc="-15" dirty="0">
                <a:solidFill>
                  <a:srgbClr val="FFFFFF"/>
                </a:solidFill>
                <a:latin typeface="Futura Std Light"/>
                <a:cs typeface="Futura Std Light"/>
              </a:rPr>
              <a:t> </a:t>
            </a:r>
            <a:r>
              <a:rPr sz="1100" b="0" dirty="0">
                <a:solidFill>
                  <a:srgbClr val="FFFFFF"/>
                </a:solidFill>
                <a:latin typeface="Futura Std Light"/>
                <a:cs typeface="Futura Std Light"/>
              </a:rPr>
              <a:t>blockchain:</a:t>
            </a:r>
            <a:endParaRPr sz="1100">
              <a:latin typeface="Futura Std Light"/>
              <a:cs typeface="Futura Std Light"/>
            </a:endParaRPr>
          </a:p>
          <a:p>
            <a:pPr marL="12700" marR="252729">
              <a:lnSpc>
                <a:spcPct val="121200"/>
              </a:lnSpc>
            </a:pPr>
            <a:r>
              <a:rPr sz="1100" b="0" dirty="0">
                <a:solidFill>
                  <a:srgbClr val="FFFFFF"/>
                </a:solidFill>
                <a:latin typeface="Futura Std Light"/>
                <a:cs typeface="Futura Std Light"/>
              </a:rPr>
              <a:t>And in is one of the first examples of a public a simple </a:t>
            </a:r>
            <a:r>
              <a:rPr sz="1100" b="0" spc="-20" dirty="0">
                <a:solidFill>
                  <a:srgbClr val="FFFFFF"/>
                </a:solidFill>
                <a:latin typeface="Futura Std Light"/>
                <a:cs typeface="Futura Std Light"/>
              </a:rPr>
              <a:t>ledger. </a:t>
            </a:r>
            <a:r>
              <a:rPr sz="1100" b="0" dirty="0">
                <a:solidFill>
                  <a:srgbClr val="FFFFFF"/>
                </a:solidFill>
                <a:latin typeface="Futura Std Light"/>
                <a:cs typeface="Futura Std Light"/>
              </a:rPr>
              <a:t>in the </a:t>
            </a:r>
            <a:r>
              <a:rPr sz="1100" b="0" spc="0" dirty="0">
                <a:solidFill>
                  <a:srgbClr val="FFFFFF"/>
                </a:solidFill>
                <a:latin typeface="Futura Std Light"/>
                <a:cs typeface="Futura Std Light"/>
              </a:rPr>
              <a:t>effort </a:t>
            </a:r>
            <a:r>
              <a:rPr sz="1100" b="0" dirty="0">
                <a:solidFill>
                  <a:srgbClr val="FFFFFF"/>
                </a:solidFill>
                <a:latin typeface="Futura Std Light"/>
                <a:cs typeface="Futura Std Light"/>
              </a:rPr>
              <a:t>it</a:t>
            </a:r>
            <a:r>
              <a:rPr sz="1100" b="0" spc="-45" dirty="0">
                <a:solidFill>
                  <a:srgbClr val="FFFFFF"/>
                </a:solidFill>
                <a:latin typeface="Futura Std Light"/>
                <a:cs typeface="Futura Std Light"/>
              </a:rPr>
              <a:t> </a:t>
            </a:r>
            <a:r>
              <a:rPr sz="1100" b="0" dirty="0">
                <a:solidFill>
                  <a:srgbClr val="FFFFFF"/>
                </a:solidFill>
                <a:latin typeface="Futura Std Light"/>
                <a:cs typeface="Futura Std Light"/>
              </a:rPr>
              <a:t>had  taken to get</a:t>
            </a:r>
            <a:r>
              <a:rPr sz="1100" b="0" spc="-5" dirty="0">
                <a:solidFill>
                  <a:srgbClr val="FFFFFF"/>
                </a:solidFill>
                <a:latin typeface="Futura Std Light"/>
                <a:cs typeface="Futura Std Light"/>
              </a:rPr>
              <a:t> </a:t>
            </a:r>
            <a:r>
              <a:rPr sz="1100" b="0" dirty="0">
                <a:solidFill>
                  <a:srgbClr val="FFFFFF"/>
                </a:solidFill>
                <a:latin typeface="Futura Std Light"/>
                <a:cs typeface="Futura Std Light"/>
              </a:rPr>
              <a:t>them.</a:t>
            </a:r>
            <a:endParaRPr sz="1100">
              <a:latin typeface="Futura Std Light"/>
              <a:cs typeface="Futura Std Light"/>
            </a:endParaRPr>
          </a:p>
        </p:txBody>
      </p:sp>
      <p:sp>
        <p:nvSpPr>
          <p:cNvPr id="16" name="object 16"/>
          <p:cNvSpPr txBox="1">
            <a:spLocks noGrp="1"/>
          </p:cNvSpPr>
          <p:nvPr>
            <p:ph type="title"/>
          </p:nvPr>
        </p:nvSpPr>
        <p:spPr>
          <a:xfrm>
            <a:off x="1489505" y="1705971"/>
            <a:ext cx="1938020" cy="284480"/>
          </a:xfrm>
          <a:prstGeom prst="rect">
            <a:avLst/>
          </a:prstGeom>
        </p:spPr>
        <p:txBody>
          <a:bodyPr vert="horz" wrap="square" lIns="0" tIns="12700" rIns="0" bIns="0" rtlCol="0">
            <a:spAutoFit/>
          </a:bodyPr>
          <a:lstStyle/>
          <a:p>
            <a:pPr marL="12700">
              <a:lnSpc>
                <a:spcPct val="100000"/>
              </a:lnSpc>
              <a:spcBef>
                <a:spcPts val="100"/>
              </a:spcBef>
            </a:pPr>
            <a:r>
              <a:rPr sz="1700" b="0" spc="0" dirty="0">
                <a:solidFill>
                  <a:srgbClr val="FFFFFF"/>
                </a:solidFill>
                <a:latin typeface="Futura Std Medium"/>
                <a:cs typeface="Futura Std Medium"/>
              </a:rPr>
              <a:t>History </a:t>
            </a:r>
            <a:r>
              <a:rPr sz="1700" b="0" dirty="0">
                <a:solidFill>
                  <a:srgbClr val="FFFFFF"/>
                </a:solidFill>
                <a:latin typeface="Futura Std Medium"/>
                <a:cs typeface="Futura Std Medium"/>
              </a:rPr>
              <a:t>of</a:t>
            </a:r>
            <a:r>
              <a:rPr sz="1700" b="0" spc="-70" dirty="0">
                <a:solidFill>
                  <a:srgbClr val="FFFFFF"/>
                </a:solidFill>
                <a:latin typeface="Futura Std Medium"/>
                <a:cs typeface="Futura Std Medium"/>
              </a:rPr>
              <a:t> </a:t>
            </a:r>
            <a:r>
              <a:rPr sz="1700" b="0" dirty="0">
                <a:solidFill>
                  <a:srgbClr val="FFFFFF"/>
                </a:solidFill>
                <a:latin typeface="Futura Std Medium"/>
                <a:cs typeface="Futura Std Medium"/>
              </a:rPr>
              <a:t>Blockchain</a:t>
            </a:r>
            <a:endParaRPr sz="1700">
              <a:latin typeface="Futura Std Medium"/>
              <a:cs typeface="Futura Std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39999" y="0"/>
            <a:ext cx="0" cy="907415"/>
          </a:xfrm>
          <a:custGeom>
            <a:avLst/>
            <a:gdLst/>
            <a:ahLst/>
            <a:cxnLst/>
            <a:rect l="l" t="t" r="r" b="b"/>
            <a:pathLst>
              <a:path h="907415">
                <a:moveTo>
                  <a:pt x="0" y="0"/>
                </a:moveTo>
                <a:lnTo>
                  <a:pt x="0" y="906884"/>
                </a:lnTo>
              </a:path>
            </a:pathLst>
          </a:custGeom>
          <a:ln w="6350">
            <a:solidFill>
              <a:srgbClr val="F3F4F4"/>
            </a:solidFill>
          </a:ln>
        </p:spPr>
        <p:txBody>
          <a:bodyPr wrap="square" lIns="0" tIns="0" rIns="0" bIns="0" rtlCol="0"/>
          <a:lstStyle/>
          <a:p>
            <a:endParaRPr/>
          </a:p>
        </p:txBody>
      </p:sp>
      <p:sp>
        <p:nvSpPr>
          <p:cNvPr id="3" name="object 3"/>
          <p:cNvSpPr/>
          <p:nvPr/>
        </p:nvSpPr>
        <p:spPr>
          <a:xfrm>
            <a:off x="3239999" y="2851607"/>
            <a:ext cx="0" cy="558165"/>
          </a:xfrm>
          <a:custGeom>
            <a:avLst/>
            <a:gdLst/>
            <a:ahLst/>
            <a:cxnLst/>
            <a:rect l="l" t="t" r="r" b="b"/>
            <a:pathLst>
              <a:path h="558164">
                <a:moveTo>
                  <a:pt x="0" y="0"/>
                </a:moveTo>
                <a:lnTo>
                  <a:pt x="0" y="557822"/>
                </a:lnTo>
              </a:path>
            </a:pathLst>
          </a:custGeom>
          <a:ln w="6350">
            <a:solidFill>
              <a:srgbClr val="F3F4F4"/>
            </a:solidFill>
          </a:ln>
        </p:spPr>
        <p:txBody>
          <a:bodyPr wrap="square" lIns="0" tIns="0" rIns="0" bIns="0" rtlCol="0"/>
          <a:lstStyle/>
          <a:p>
            <a:endParaRPr/>
          </a:p>
        </p:txBody>
      </p:sp>
      <p:sp>
        <p:nvSpPr>
          <p:cNvPr id="4" name="object 4"/>
          <p:cNvSpPr/>
          <p:nvPr/>
        </p:nvSpPr>
        <p:spPr>
          <a:xfrm>
            <a:off x="3239999" y="5354154"/>
            <a:ext cx="0" cy="1125855"/>
          </a:xfrm>
          <a:custGeom>
            <a:avLst/>
            <a:gdLst/>
            <a:ahLst/>
            <a:cxnLst/>
            <a:rect l="l" t="t" r="r" b="b"/>
            <a:pathLst>
              <a:path h="1125854">
                <a:moveTo>
                  <a:pt x="0" y="0"/>
                </a:moveTo>
                <a:lnTo>
                  <a:pt x="0" y="1125839"/>
                </a:lnTo>
              </a:path>
            </a:pathLst>
          </a:custGeom>
          <a:ln w="6350">
            <a:solidFill>
              <a:srgbClr val="F3F4F4"/>
            </a:solidFill>
          </a:ln>
        </p:spPr>
        <p:txBody>
          <a:bodyPr wrap="square" lIns="0" tIns="0" rIns="0" bIns="0" rtlCol="0"/>
          <a:lstStyle/>
          <a:p>
            <a:endParaRPr/>
          </a:p>
        </p:txBody>
      </p:sp>
      <p:sp>
        <p:nvSpPr>
          <p:cNvPr id="5" name="object 5"/>
          <p:cNvSpPr/>
          <p:nvPr/>
        </p:nvSpPr>
        <p:spPr>
          <a:xfrm>
            <a:off x="5184000" y="0"/>
            <a:ext cx="0" cy="907415"/>
          </a:xfrm>
          <a:custGeom>
            <a:avLst/>
            <a:gdLst/>
            <a:ahLst/>
            <a:cxnLst/>
            <a:rect l="l" t="t" r="r" b="b"/>
            <a:pathLst>
              <a:path h="907415">
                <a:moveTo>
                  <a:pt x="0" y="0"/>
                </a:moveTo>
                <a:lnTo>
                  <a:pt x="0" y="906884"/>
                </a:lnTo>
              </a:path>
            </a:pathLst>
          </a:custGeom>
          <a:ln w="6350">
            <a:solidFill>
              <a:srgbClr val="F3F4F4"/>
            </a:solidFill>
          </a:ln>
        </p:spPr>
        <p:txBody>
          <a:bodyPr wrap="square" lIns="0" tIns="0" rIns="0" bIns="0" rtlCol="0"/>
          <a:lstStyle/>
          <a:p>
            <a:endParaRPr/>
          </a:p>
        </p:txBody>
      </p:sp>
      <p:sp>
        <p:nvSpPr>
          <p:cNvPr id="6" name="object 6"/>
          <p:cNvSpPr/>
          <p:nvPr/>
        </p:nvSpPr>
        <p:spPr>
          <a:xfrm>
            <a:off x="5184000" y="2851607"/>
            <a:ext cx="0" cy="596900"/>
          </a:xfrm>
          <a:custGeom>
            <a:avLst/>
            <a:gdLst/>
            <a:ahLst/>
            <a:cxnLst/>
            <a:rect l="l" t="t" r="r" b="b"/>
            <a:pathLst>
              <a:path h="596900">
                <a:moveTo>
                  <a:pt x="0" y="0"/>
                </a:moveTo>
                <a:lnTo>
                  <a:pt x="0" y="596773"/>
                </a:lnTo>
              </a:path>
            </a:pathLst>
          </a:custGeom>
          <a:ln w="6350">
            <a:solidFill>
              <a:srgbClr val="F3F4F4"/>
            </a:solidFill>
          </a:ln>
        </p:spPr>
        <p:txBody>
          <a:bodyPr wrap="square" lIns="0" tIns="0" rIns="0" bIns="0" rtlCol="0"/>
          <a:lstStyle/>
          <a:p>
            <a:endParaRPr/>
          </a:p>
        </p:txBody>
      </p:sp>
      <p:sp>
        <p:nvSpPr>
          <p:cNvPr id="7" name="object 7"/>
          <p:cNvSpPr/>
          <p:nvPr/>
        </p:nvSpPr>
        <p:spPr>
          <a:xfrm>
            <a:off x="5184000" y="5393105"/>
            <a:ext cx="0" cy="1087120"/>
          </a:xfrm>
          <a:custGeom>
            <a:avLst/>
            <a:gdLst/>
            <a:ahLst/>
            <a:cxnLst/>
            <a:rect l="l" t="t" r="r" b="b"/>
            <a:pathLst>
              <a:path h="1087120">
                <a:moveTo>
                  <a:pt x="0" y="0"/>
                </a:moveTo>
                <a:lnTo>
                  <a:pt x="0" y="1086888"/>
                </a:lnTo>
              </a:path>
            </a:pathLst>
          </a:custGeom>
          <a:ln w="6350">
            <a:solidFill>
              <a:srgbClr val="F3F4F4"/>
            </a:solidFill>
          </a:ln>
        </p:spPr>
        <p:txBody>
          <a:bodyPr wrap="square" lIns="0" tIns="0" rIns="0" bIns="0" rtlCol="0"/>
          <a:lstStyle/>
          <a:p>
            <a:endParaRPr/>
          </a:p>
        </p:txBody>
      </p:sp>
      <p:sp>
        <p:nvSpPr>
          <p:cNvPr id="8" name="object 8"/>
          <p:cNvSpPr/>
          <p:nvPr/>
        </p:nvSpPr>
        <p:spPr>
          <a:xfrm>
            <a:off x="7127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9" name="object 9"/>
          <p:cNvSpPr/>
          <p:nvPr/>
        </p:nvSpPr>
        <p:spPr>
          <a:xfrm>
            <a:off x="9071999" y="0"/>
            <a:ext cx="0" cy="6480175"/>
          </a:xfrm>
          <a:custGeom>
            <a:avLst/>
            <a:gdLst/>
            <a:ahLst/>
            <a:cxnLst/>
            <a:rect l="l" t="t" r="r" b="b"/>
            <a:pathLst>
              <a:path h="6480175">
                <a:moveTo>
                  <a:pt x="0" y="0"/>
                </a:moveTo>
                <a:lnTo>
                  <a:pt x="0" y="6479997"/>
                </a:lnTo>
              </a:path>
            </a:pathLst>
          </a:custGeom>
          <a:ln w="6350">
            <a:solidFill>
              <a:srgbClr val="F3F4F4"/>
            </a:solidFill>
          </a:ln>
        </p:spPr>
        <p:txBody>
          <a:bodyPr wrap="square" lIns="0" tIns="0" rIns="0" bIns="0" rtlCol="0"/>
          <a:lstStyle/>
          <a:p>
            <a:endParaRPr/>
          </a:p>
        </p:txBody>
      </p:sp>
      <p:sp>
        <p:nvSpPr>
          <p:cNvPr id="10" name="object 10"/>
          <p:cNvSpPr txBox="1"/>
          <p:nvPr/>
        </p:nvSpPr>
        <p:spPr>
          <a:xfrm>
            <a:off x="6839453" y="2727943"/>
            <a:ext cx="1729105" cy="66802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E23E57"/>
                </a:solidFill>
                <a:latin typeface="Futura Std Medium"/>
                <a:cs typeface="Futura Std Medium"/>
              </a:rPr>
              <a:t>Some</a:t>
            </a:r>
            <a:r>
              <a:rPr sz="1700" spc="-25" dirty="0">
                <a:solidFill>
                  <a:srgbClr val="E23E57"/>
                </a:solidFill>
                <a:latin typeface="Futura Std Medium"/>
                <a:cs typeface="Futura Std Medium"/>
              </a:rPr>
              <a:t> </a:t>
            </a:r>
            <a:r>
              <a:rPr sz="1700" dirty="0">
                <a:solidFill>
                  <a:srgbClr val="E23E57"/>
                </a:solidFill>
                <a:latin typeface="Futura Std Medium"/>
                <a:cs typeface="Futura Std Medium"/>
              </a:rPr>
              <a:t>Interesting</a:t>
            </a:r>
            <a:endParaRPr sz="1700">
              <a:latin typeface="Futura Std Medium"/>
              <a:cs typeface="Futura Std Medium"/>
            </a:endParaRPr>
          </a:p>
          <a:p>
            <a:pPr marL="12700">
              <a:lnSpc>
                <a:spcPct val="100000"/>
              </a:lnSpc>
              <a:spcBef>
                <a:spcPts val="140"/>
              </a:spcBef>
            </a:pPr>
            <a:r>
              <a:rPr sz="2400" spc="0" dirty="0">
                <a:solidFill>
                  <a:srgbClr val="E23E57"/>
                </a:solidFill>
                <a:latin typeface="Futura Std Medium"/>
                <a:cs typeface="Futura Std Medium"/>
              </a:rPr>
              <a:t>Observations</a:t>
            </a:r>
            <a:endParaRPr sz="2400">
              <a:latin typeface="Futura Std Medium"/>
              <a:cs typeface="Futura Std Medium"/>
            </a:endParaRPr>
          </a:p>
        </p:txBody>
      </p:sp>
      <p:sp>
        <p:nvSpPr>
          <p:cNvPr id="11" name="object 11"/>
          <p:cNvSpPr txBox="1"/>
          <p:nvPr/>
        </p:nvSpPr>
        <p:spPr>
          <a:xfrm>
            <a:off x="1537487" y="906881"/>
            <a:ext cx="1945005" cy="1945005"/>
          </a:xfrm>
          <a:prstGeom prst="rect">
            <a:avLst/>
          </a:prstGeom>
          <a:solidFill>
            <a:srgbClr val="E23E57">
              <a:alpha val="5000"/>
            </a:srgbClr>
          </a:solidFill>
        </p:spPr>
        <p:txBody>
          <a:bodyPr vert="horz" wrap="square" lIns="0" tIns="0" rIns="0" bIns="0" rtlCol="0">
            <a:spAutoFit/>
          </a:bodyPr>
          <a:lstStyle/>
          <a:p>
            <a:pPr>
              <a:lnSpc>
                <a:spcPct val="100000"/>
              </a:lnSpc>
            </a:pPr>
            <a:endParaRPr sz="2450">
              <a:latin typeface="Times New Roman"/>
              <a:cs typeface="Times New Roman"/>
            </a:endParaRPr>
          </a:p>
          <a:p>
            <a:pPr marL="81915">
              <a:lnSpc>
                <a:spcPts val="1540"/>
              </a:lnSpc>
            </a:pPr>
            <a:r>
              <a:rPr sz="1400" b="0" dirty="0">
                <a:solidFill>
                  <a:srgbClr val="202B3C"/>
                </a:solidFill>
                <a:latin typeface="Futura Std Light"/>
                <a:cs typeface="Futura Std Light"/>
              </a:rPr>
              <a:t>The stones</a:t>
            </a:r>
            <a:r>
              <a:rPr sz="1400" b="0" spc="-15" dirty="0">
                <a:solidFill>
                  <a:srgbClr val="202B3C"/>
                </a:solidFill>
                <a:latin typeface="Futura Std Light"/>
                <a:cs typeface="Futura Std Light"/>
              </a:rPr>
              <a:t> </a:t>
            </a:r>
            <a:r>
              <a:rPr sz="1400" b="0" dirty="0">
                <a:solidFill>
                  <a:srgbClr val="202B3C"/>
                </a:solidFill>
                <a:latin typeface="Futura Std Light"/>
                <a:cs typeface="Futura Std Light"/>
              </a:rPr>
              <a:t>had</a:t>
            </a:r>
            <a:endParaRPr sz="1400">
              <a:latin typeface="Futura Std Light"/>
              <a:cs typeface="Futura Std Light"/>
            </a:endParaRPr>
          </a:p>
          <a:p>
            <a:pPr marL="81915">
              <a:lnSpc>
                <a:spcPts val="1540"/>
              </a:lnSpc>
            </a:pPr>
            <a:r>
              <a:rPr sz="1400" dirty="0">
                <a:solidFill>
                  <a:srgbClr val="202B3C"/>
                </a:solidFill>
                <a:latin typeface="Futura Std Medium"/>
                <a:cs typeface="Futura Std Medium"/>
              </a:rPr>
              <a:t>no non-monetary</a:t>
            </a:r>
            <a:r>
              <a:rPr sz="1400" spc="-20" dirty="0">
                <a:solidFill>
                  <a:srgbClr val="202B3C"/>
                </a:solidFill>
                <a:latin typeface="Futura Std Medium"/>
                <a:cs typeface="Futura Std Medium"/>
              </a:rPr>
              <a:t> </a:t>
            </a:r>
            <a:r>
              <a:rPr sz="1400" spc="-25" dirty="0">
                <a:solidFill>
                  <a:srgbClr val="202B3C"/>
                </a:solidFill>
                <a:latin typeface="Futura Std Medium"/>
                <a:cs typeface="Futura Std Medium"/>
              </a:rPr>
              <a:t>Value</a:t>
            </a:r>
            <a:endParaRPr sz="1400">
              <a:latin typeface="Futura Std Medium"/>
              <a:cs typeface="Futura Std Medium"/>
            </a:endParaRPr>
          </a:p>
        </p:txBody>
      </p:sp>
      <p:sp>
        <p:nvSpPr>
          <p:cNvPr id="12" name="object 12"/>
          <p:cNvSpPr txBox="1"/>
          <p:nvPr/>
        </p:nvSpPr>
        <p:spPr>
          <a:xfrm>
            <a:off x="4160646" y="3448380"/>
            <a:ext cx="1945005" cy="1945005"/>
          </a:xfrm>
          <a:prstGeom prst="rect">
            <a:avLst/>
          </a:prstGeom>
          <a:solidFill>
            <a:srgbClr val="E23E57">
              <a:alpha val="5000"/>
            </a:srgbClr>
          </a:solidFill>
        </p:spPr>
        <p:txBody>
          <a:bodyPr vert="horz" wrap="square" lIns="0" tIns="0" rIns="0" bIns="0" rtlCol="0">
            <a:spAutoFit/>
          </a:bodyPr>
          <a:lstStyle/>
          <a:p>
            <a:pPr>
              <a:lnSpc>
                <a:spcPct val="100000"/>
              </a:lnSpc>
            </a:pPr>
            <a:endParaRPr sz="2300">
              <a:latin typeface="Times New Roman"/>
              <a:cs typeface="Times New Roman"/>
            </a:endParaRPr>
          </a:p>
          <a:p>
            <a:pPr marL="86995" marR="144780">
              <a:lnSpc>
                <a:spcPts val="1400"/>
              </a:lnSpc>
            </a:pPr>
            <a:r>
              <a:rPr sz="1400" b="0" dirty="0">
                <a:solidFill>
                  <a:srgbClr val="202B3C"/>
                </a:solidFill>
                <a:latin typeface="Futura Std Light"/>
                <a:cs typeface="Futura Std Light"/>
              </a:rPr>
              <a:t>They developed a</a:t>
            </a:r>
            <a:r>
              <a:rPr sz="1400" b="0" spc="-90" dirty="0">
                <a:solidFill>
                  <a:srgbClr val="202B3C"/>
                </a:solidFill>
                <a:latin typeface="Futura Std Light"/>
                <a:cs typeface="Futura Std Light"/>
              </a:rPr>
              <a:t> </a:t>
            </a:r>
            <a:r>
              <a:rPr sz="1400" b="0" dirty="0">
                <a:solidFill>
                  <a:srgbClr val="202B3C"/>
                </a:solidFill>
                <a:latin typeface="Futura Std Light"/>
                <a:cs typeface="Futura Std Light"/>
              </a:rPr>
              <a:t>form  of </a:t>
            </a:r>
            <a:r>
              <a:rPr sz="1400" dirty="0">
                <a:solidFill>
                  <a:srgbClr val="202B3C"/>
                </a:solidFill>
                <a:latin typeface="Futura Std Medium"/>
                <a:cs typeface="Futura Std Medium"/>
              </a:rPr>
              <a:t>distributed </a:t>
            </a:r>
            <a:r>
              <a:rPr sz="1400" spc="-25" dirty="0">
                <a:solidFill>
                  <a:srgbClr val="202B3C"/>
                </a:solidFill>
                <a:latin typeface="Futura Std Medium"/>
                <a:cs typeface="Futura Std Medium"/>
              </a:rPr>
              <a:t>ledger,  </a:t>
            </a:r>
            <a:r>
              <a:rPr sz="1400" b="0" dirty="0">
                <a:solidFill>
                  <a:srgbClr val="202B3C"/>
                </a:solidFill>
                <a:latin typeface="Futura Std Light"/>
                <a:cs typeface="Futura Std Light"/>
              </a:rPr>
              <a:t>but it </a:t>
            </a:r>
            <a:r>
              <a:rPr sz="1400" b="0" spc="-5" dirty="0">
                <a:solidFill>
                  <a:srgbClr val="202B3C"/>
                </a:solidFill>
                <a:latin typeface="Futura Std Light"/>
                <a:cs typeface="Futura Std Light"/>
              </a:rPr>
              <a:t>couldn’t</a:t>
            </a:r>
            <a:r>
              <a:rPr sz="1400" b="0" spc="-50" dirty="0">
                <a:solidFill>
                  <a:srgbClr val="202B3C"/>
                </a:solidFill>
                <a:latin typeface="Futura Std Light"/>
                <a:cs typeface="Futura Std Light"/>
              </a:rPr>
              <a:t> </a:t>
            </a:r>
            <a:r>
              <a:rPr sz="1400" b="0" dirty="0">
                <a:solidFill>
                  <a:srgbClr val="202B3C"/>
                </a:solidFill>
                <a:latin typeface="Futura Std Light"/>
                <a:cs typeface="Futura Std Light"/>
              </a:rPr>
              <a:t>scale...</a:t>
            </a:r>
            <a:endParaRPr sz="1400">
              <a:latin typeface="Futura Std Light"/>
              <a:cs typeface="Futura Std Light"/>
            </a:endParaRPr>
          </a:p>
        </p:txBody>
      </p:sp>
      <p:sp>
        <p:nvSpPr>
          <p:cNvPr id="13" name="object 13"/>
          <p:cNvSpPr txBox="1"/>
          <p:nvPr/>
        </p:nvSpPr>
        <p:spPr>
          <a:xfrm>
            <a:off x="1537487" y="3409429"/>
            <a:ext cx="1945005" cy="1945005"/>
          </a:xfrm>
          <a:prstGeom prst="rect">
            <a:avLst/>
          </a:prstGeom>
          <a:solidFill>
            <a:srgbClr val="E23E57">
              <a:alpha val="5000"/>
            </a:srgbClr>
          </a:solidFill>
        </p:spPr>
        <p:txBody>
          <a:bodyPr vert="horz" wrap="square" lIns="0" tIns="0" rIns="0" bIns="0" rtlCol="0">
            <a:spAutoFit/>
          </a:bodyPr>
          <a:lstStyle/>
          <a:p>
            <a:pPr>
              <a:lnSpc>
                <a:spcPct val="100000"/>
              </a:lnSpc>
            </a:pPr>
            <a:endParaRPr sz="1700">
              <a:latin typeface="Times New Roman"/>
              <a:cs typeface="Times New Roman"/>
            </a:endParaRPr>
          </a:p>
          <a:p>
            <a:pPr marL="81915" marR="116205">
              <a:lnSpc>
                <a:spcPts val="1400"/>
              </a:lnSpc>
              <a:spcBef>
                <a:spcPts val="994"/>
              </a:spcBef>
            </a:pPr>
            <a:r>
              <a:rPr sz="1400" b="0" dirty="0">
                <a:solidFill>
                  <a:srgbClr val="202B3C"/>
                </a:solidFill>
                <a:latin typeface="Futura Std Light"/>
                <a:cs typeface="Futura Std Light"/>
              </a:rPr>
              <a:t>Eventually spending  your stones </a:t>
            </a:r>
            <a:r>
              <a:rPr sz="1400" b="0" spc="-5" dirty="0">
                <a:solidFill>
                  <a:srgbClr val="202B3C"/>
                </a:solidFill>
                <a:latin typeface="Futura Std Light"/>
                <a:cs typeface="Futura Std Light"/>
              </a:rPr>
              <a:t>didn’t  </a:t>
            </a:r>
            <a:r>
              <a:rPr sz="1400" b="0" dirty="0">
                <a:solidFill>
                  <a:srgbClr val="202B3C"/>
                </a:solidFill>
                <a:latin typeface="Futura Std Light"/>
                <a:cs typeface="Futura Std Light"/>
              </a:rPr>
              <a:t>require physically  moving the stone – </a:t>
            </a:r>
            <a:r>
              <a:rPr sz="1400" dirty="0">
                <a:solidFill>
                  <a:srgbClr val="202B3C"/>
                </a:solidFill>
                <a:latin typeface="Futura Std Medium"/>
                <a:cs typeface="Futura Std Medium"/>
              </a:rPr>
              <a:t>just  acknowlegement of a  change of</a:t>
            </a:r>
            <a:r>
              <a:rPr sz="1400" spc="-40" dirty="0">
                <a:solidFill>
                  <a:srgbClr val="202B3C"/>
                </a:solidFill>
                <a:latin typeface="Futura Std Medium"/>
                <a:cs typeface="Futura Std Medium"/>
              </a:rPr>
              <a:t> </a:t>
            </a:r>
            <a:r>
              <a:rPr sz="1400" dirty="0">
                <a:solidFill>
                  <a:srgbClr val="202B3C"/>
                </a:solidFill>
                <a:latin typeface="Futura Std Medium"/>
                <a:cs typeface="Futura Std Medium"/>
              </a:rPr>
              <a:t>ownership</a:t>
            </a:r>
            <a:endParaRPr sz="1400">
              <a:latin typeface="Futura Std Medium"/>
              <a:cs typeface="Futura Std Medium"/>
            </a:endParaRPr>
          </a:p>
        </p:txBody>
      </p:sp>
      <p:sp>
        <p:nvSpPr>
          <p:cNvPr id="14" name="object 14"/>
          <p:cNvSpPr txBox="1"/>
          <p:nvPr/>
        </p:nvSpPr>
        <p:spPr>
          <a:xfrm>
            <a:off x="4160646" y="906881"/>
            <a:ext cx="1945005" cy="1945005"/>
          </a:xfrm>
          <a:prstGeom prst="rect">
            <a:avLst/>
          </a:prstGeom>
          <a:solidFill>
            <a:srgbClr val="E23E57">
              <a:alpha val="5000"/>
            </a:srgbClr>
          </a:solidFill>
        </p:spPr>
        <p:txBody>
          <a:bodyPr vert="horz" wrap="square" lIns="0" tIns="0" rIns="0" bIns="0" rtlCol="0">
            <a:spAutoFit/>
          </a:bodyPr>
          <a:lstStyle/>
          <a:p>
            <a:pPr>
              <a:lnSpc>
                <a:spcPct val="100000"/>
              </a:lnSpc>
            </a:pPr>
            <a:endParaRPr sz="1700">
              <a:latin typeface="Times New Roman"/>
              <a:cs typeface="Times New Roman"/>
            </a:endParaRPr>
          </a:p>
          <a:p>
            <a:pPr marL="86995" marR="392430">
              <a:lnSpc>
                <a:spcPct val="78100"/>
              </a:lnSpc>
              <a:spcBef>
                <a:spcPts val="1320"/>
              </a:spcBef>
            </a:pPr>
            <a:r>
              <a:rPr sz="1400" b="0" dirty="0">
                <a:solidFill>
                  <a:srgbClr val="202B3C"/>
                </a:solidFill>
                <a:latin typeface="Futura Std Light"/>
                <a:cs typeface="Futura Std Light"/>
              </a:rPr>
              <a:t>It was</a:t>
            </a:r>
            <a:r>
              <a:rPr sz="1400" b="0" spc="-70" dirty="0">
                <a:solidFill>
                  <a:srgbClr val="202B3C"/>
                </a:solidFill>
                <a:latin typeface="Futura Std Light"/>
                <a:cs typeface="Futura Std Light"/>
              </a:rPr>
              <a:t> </a:t>
            </a:r>
            <a:r>
              <a:rPr sz="1400" dirty="0">
                <a:solidFill>
                  <a:srgbClr val="202B3C"/>
                </a:solidFill>
                <a:latin typeface="Futura Std Medium"/>
                <a:cs typeface="Futura Std Medium"/>
              </a:rPr>
              <a:t>impossible</a:t>
            </a:r>
            <a:r>
              <a:rPr sz="1400" spc="-35" dirty="0">
                <a:solidFill>
                  <a:srgbClr val="202B3C"/>
                </a:solidFill>
                <a:latin typeface="Futura Std Medium"/>
                <a:cs typeface="Futura Std Medium"/>
              </a:rPr>
              <a:t> </a:t>
            </a:r>
            <a:r>
              <a:rPr sz="1400" dirty="0">
                <a:solidFill>
                  <a:srgbClr val="202B3C"/>
                </a:solidFill>
                <a:latin typeface="Futura Std Medium"/>
                <a:cs typeface="Futura Std Medium"/>
              </a:rPr>
              <a:t>to  do a trade in</a:t>
            </a:r>
            <a:r>
              <a:rPr sz="1400" spc="-100" dirty="0">
                <a:solidFill>
                  <a:srgbClr val="202B3C"/>
                </a:solidFill>
                <a:latin typeface="Futura Std Medium"/>
                <a:cs typeface="Futura Std Medium"/>
              </a:rPr>
              <a:t> </a:t>
            </a:r>
            <a:r>
              <a:rPr sz="1400" dirty="0">
                <a:solidFill>
                  <a:srgbClr val="202B3C"/>
                </a:solidFill>
                <a:latin typeface="Futura Std Medium"/>
                <a:cs typeface="Futura Std Medium"/>
              </a:rPr>
              <a:t>secret</a:t>
            </a:r>
            <a:endParaRPr sz="1400">
              <a:latin typeface="Futura Std Medium"/>
              <a:cs typeface="Futura Std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39999"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3" name="object 3"/>
          <p:cNvSpPr/>
          <p:nvPr/>
        </p:nvSpPr>
        <p:spPr>
          <a:xfrm>
            <a:off x="5184000" y="0"/>
            <a:ext cx="0" cy="6480175"/>
          </a:xfrm>
          <a:custGeom>
            <a:avLst/>
            <a:gdLst/>
            <a:ahLst/>
            <a:cxnLst/>
            <a:rect l="l" t="t" r="r" b="b"/>
            <a:pathLst>
              <a:path h="6480175">
                <a:moveTo>
                  <a:pt x="0" y="0"/>
                </a:moveTo>
                <a:lnTo>
                  <a:pt x="0" y="6479997"/>
                </a:lnTo>
              </a:path>
            </a:pathLst>
          </a:custGeom>
          <a:ln w="6350">
            <a:solidFill>
              <a:srgbClr val="F8F8F8"/>
            </a:solidFill>
          </a:ln>
        </p:spPr>
        <p:txBody>
          <a:bodyPr wrap="square" lIns="0" tIns="0" rIns="0" bIns="0" rtlCol="0"/>
          <a:lstStyle/>
          <a:p>
            <a:endParaRPr/>
          </a:p>
        </p:txBody>
      </p:sp>
      <p:sp>
        <p:nvSpPr>
          <p:cNvPr id="4" name="object 4"/>
          <p:cNvSpPr/>
          <p:nvPr/>
        </p:nvSpPr>
        <p:spPr>
          <a:xfrm>
            <a:off x="6732003" y="25"/>
            <a:ext cx="3636010" cy="6480175"/>
          </a:xfrm>
          <a:custGeom>
            <a:avLst/>
            <a:gdLst/>
            <a:ahLst/>
            <a:cxnLst/>
            <a:rect l="l" t="t" r="r" b="b"/>
            <a:pathLst>
              <a:path w="3636009" h="6480175">
                <a:moveTo>
                  <a:pt x="0" y="6480022"/>
                </a:moveTo>
                <a:lnTo>
                  <a:pt x="3635997" y="6480022"/>
                </a:lnTo>
                <a:lnTo>
                  <a:pt x="3635997" y="0"/>
                </a:lnTo>
                <a:lnTo>
                  <a:pt x="0" y="0"/>
                </a:lnTo>
                <a:lnTo>
                  <a:pt x="0" y="6480022"/>
                </a:lnTo>
                <a:close/>
              </a:path>
            </a:pathLst>
          </a:custGeom>
          <a:solidFill>
            <a:srgbClr val="DC693C"/>
          </a:solidFill>
        </p:spPr>
        <p:txBody>
          <a:bodyPr wrap="square" lIns="0" tIns="0" rIns="0" bIns="0" rtlCol="0"/>
          <a:lstStyle/>
          <a:p>
            <a:endParaRPr/>
          </a:p>
        </p:txBody>
      </p:sp>
      <p:sp>
        <p:nvSpPr>
          <p:cNvPr id="5" name="object 5"/>
          <p:cNvSpPr/>
          <p:nvPr/>
        </p:nvSpPr>
        <p:spPr>
          <a:xfrm>
            <a:off x="893440" y="3236397"/>
            <a:ext cx="5177286" cy="26280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90999" y="615597"/>
            <a:ext cx="5182170" cy="2302256"/>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375536" y="565114"/>
            <a:ext cx="348615" cy="2844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DC693C"/>
                </a:solidFill>
                <a:latin typeface="Futura Std Medium"/>
                <a:cs typeface="Futura Std Medium"/>
              </a:rPr>
              <a:t>U.S</a:t>
            </a:r>
            <a:endParaRPr sz="1700">
              <a:latin typeface="Futura Std Medium"/>
              <a:cs typeface="Futura Std Medium"/>
            </a:endParaRPr>
          </a:p>
        </p:txBody>
      </p:sp>
      <p:sp>
        <p:nvSpPr>
          <p:cNvPr id="8" name="object 8"/>
          <p:cNvSpPr txBox="1"/>
          <p:nvPr/>
        </p:nvSpPr>
        <p:spPr>
          <a:xfrm>
            <a:off x="375536" y="3185924"/>
            <a:ext cx="344805" cy="2844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DC693C"/>
                </a:solidFill>
                <a:latin typeface="Futura Std Medium"/>
                <a:cs typeface="Futura Std Medium"/>
              </a:rPr>
              <a:t>E.U</a:t>
            </a:r>
            <a:endParaRPr sz="1700">
              <a:latin typeface="Futura Std Medium"/>
              <a:cs typeface="Futura Std Medium"/>
            </a:endParaRPr>
          </a:p>
        </p:txBody>
      </p:sp>
      <p:sp>
        <p:nvSpPr>
          <p:cNvPr id="9" name="object 9"/>
          <p:cNvSpPr txBox="1"/>
          <p:nvPr/>
        </p:nvSpPr>
        <p:spPr>
          <a:xfrm>
            <a:off x="7167064" y="1890899"/>
            <a:ext cx="2829560" cy="2019935"/>
          </a:xfrm>
          <a:prstGeom prst="rect">
            <a:avLst/>
          </a:prstGeom>
        </p:spPr>
        <p:txBody>
          <a:bodyPr vert="horz" wrap="square" lIns="0" tIns="52069" rIns="0" bIns="0" rtlCol="0">
            <a:spAutoFit/>
          </a:bodyPr>
          <a:lstStyle/>
          <a:p>
            <a:pPr marL="1315720">
              <a:lnSpc>
                <a:spcPct val="100000"/>
              </a:lnSpc>
              <a:spcBef>
                <a:spcPts val="409"/>
              </a:spcBef>
            </a:pPr>
            <a:r>
              <a:rPr sz="1000" b="0" spc="25" dirty="0">
                <a:solidFill>
                  <a:srgbClr val="FFFFFF"/>
                </a:solidFill>
                <a:latin typeface="Futura Std Light"/>
                <a:cs typeface="Futura Std Light"/>
              </a:rPr>
              <a:t>In the </a:t>
            </a:r>
            <a:r>
              <a:rPr sz="1000" b="0" spc="30" dirty="0">
                <a:solidFill>
                  <a:srgbClr val="FFFFFF"/>
                </a:solidFill>
                <a:latin typeface="Futura Std Light"/>
                <a:cs typeface="Futura Std Light"/>
              </a:rPr>
              <a:t>mid-2000’s</a:t>
            </a:r>
            <a:r>
              <a:rPr sz="1000" b="0" spc="155" dirty="0">
                <a:solidFill>
                  <a:srgbClr val="FFFFFF"/>
                </a:solidFill>
                <a:latin typeface="Futura Std Light"/>
                <a:cs typeface="Futura Std Light"/>
              </a:rPr>
              <a:t> </a:t>
            </a:r>
            <a:r>
              <a:rPr sz="1000" b="0" spc="30" dirty="0">
                <a:solidFill>
                  <a:srgbClr val="FFFFFF"/>
                </a:solidFill>
                <a:latin typeface="Futura Std Light"/>
                <a:cs typeface="Futura Std Light"/>
              </a:rPr>
              <a:t>FinTech</a:t>
            </a:r>
            <a:endParaRPr sz="1000">
              <a:latin typeface="Futura Std Light"/>
              <a:cs typeface="Futura Std Light"/>
            </a:endParaRPr>
          </a:p>
          <a:p>
            <a:pPr marL="771525">
              <a:lnSpc>
                <a:spcPct val="100000"/>
              </a:lnSpc>
              <a:spcBef>
                <a:spcPts val="535"/>
              </a:spcBef>
            </a:pPr>
            <a:r>
              <a:rPr sz="1700" dirty="0">
                <a:solidFill>
                  <a:srgbClr val="FFFFFF"/>
                </a:solidFill>
                <a:latin typeface="Futura Std Medium"/>
                <a:cs typeface="Futura Std Medium"/>
              </a:rPr>
              <a:t>“Unbundling</a:t>
            </a:r>
            <a:r>
              <a:rPr sz="1700" spc="-100" dirty="0">
                <a:solidFill>
                  <a:srgbClr val="FFFFFF"/>
                </a:solidFill>
                <a:latin typeface="Futura Std Medium"/>
                <a:cs typeface="Futura Std Medium"/>
              </a:rPr>
              <a:t> </a:t>
            </a:r>
            <a:r>
              <a:rPr sz="1700" dirty="0">
                <a:solidFill>
                  <a:srgbClr val="FFFFFF"/>
                </a:solidFill>
                <a:latin typeface="Futura Std Medium"/>
                <a:cs typeface="Futura Std Medium"/>
              </a:rPr>
              <a:t>Banking”</a:t>
            </a:r>
            <a:endParaRPr sz="1700">
              <a:latin typeface="Futura Std Medium"/>
              <a:cs typeface="Futura Std Medium"/>
            </a:endParaRPr>
          </a:p>
          <a:p>
            <a:pPr marL="509905" marR="5080" indent="-497840">
              <a:lnSpc>
                <a:spcPct val="138900"/>
              </a:lnSpc>
              <a:spcBef>
                <a:spcPts val="815"/>
              </a:spcBef>
            </a:pPr>
            <a:r>
              <a:rPr sz="1200" spc="35" dirty="0">
                <a:solidFill>
                  <a:srgbClr val="FFFFFF"/>
                </a:solidFill>
                <a:latin typeface="Futura Std Medium"/>
                <a:cs typeface="Futura Std Medium"/>
              </a:rPr>
              <a:t>Initially, these </a:t>
            </a:r>
            <a:r>
              <a:rPr sz="1200" spc="50" dirty="0">
                <a:solidFill>
                  <a:srgbClr val="FFFFFF"/>
                </a:solidFill>
                <a:latin typeface="Futura Std Medium"/>
                <a:cs typeface="Futura Std Medium"/>
              </a:rPr>
              <a:t>startups </a:t>
            </a:r>
            <a:r>
              <a:rPr sz="1200" spc="30" dirty="0">
                <a:solidFill>
                  <a:srgbClr val="FFFFFF"/>
                </a:solidFill>
                <a:latin typeface="Futura Std Medium"/>
                <a:cs typeface="Futura Std Medium"/>
              </a:rPr>
              <a:t>are </a:t>
            </a:r>
            <a:r>
              <a:rPr sz="1200" spc="35" dirty="0">
                <a:solidFill>
                  <a:srgbClr val="FFFFFF"/>
                </a:solidFill>
                <a:latin typeface="Futura Std Medium"/>
                <a:cs typeface="Futura Std Medium"/>
              </a:rPr>
              <a:t>small </a:t>
            </a:r>
            <a:r>
              <a:rPr sz="1200" dirty="0">
                <a:solidFill>
                  <a:srgbClr val="FFFFFF"/>
                </a:solidFill>
                <a:latin typeface="Futura Std Medium"/>
                <a:cs typeface="Futura Std Medium"/>
              </a:rPr>
              <a:t>&amp; </a:t>
            </a:r>
            <a:r>
              <a:rPr sz="1200" spc="50" dirty="0">
                <a:solidFill>
                  <a:srgbClr val="FFFFFF"/>
                </a:solidFill>
                <a:latin typeface="Futura Std Medium"/>
                <a:cs typeface="Futura Std Medium"/>
              </a:rPr>
              <a:t>look  </a:t>
            </a:r>
            <a:r>
              <a:rPr sz="1200" spc="40" dirty="0">
                <a:solidFill>
                  <a:srgbClr val="FFFFFF"/>
                </a:solidFill>
                <a:latin typeface="Futura Std Medium"/>
                <a:cs typeface="Futura Std Medium"/>
              </a:rPr>
              <a:t>harmless, therefore </a:t>
            </a:r>
            <a:r>
              <a:rPr sz="1200" spc="30" dirty="0">
                <a:solidFill>
                  <a:srgbClr val="FFFFFF"/>
                </a:solidFill>
                <a:latin typeface="Futura Std Medium"/>
                <a:cs typeface="Futura Std Medium"/>
              </a:rPr>
              <a:t>are</a:t>
            </a:r>
            <a:r>
              <a:rPr sz="1200" spc="375" dirty="0">
                <a:solidFill>
                  <a:srgbClr val="FFFFFF"/>
                </a:solidFill>
                <a:latin typeface="Futura Std Medium"/>
                <a:cs typeface="Futura Std Medium"/>
              </a:rPr>
              <a:t> </a:t>
            </a:r>
            <a:r>
              <a:rPr sz="1200" spc="50" dirty="0">
                <a:solidFill>
                  <a:srgbClr val="FFFFFF"/>
                </a:solidFill>
                <a:latin typeface="Futura Std Medium"/>
                <a:cs typeface="Futura Std Medium"/>
              </a:rPr>
              <a:t>ignored.</a:t>
            </a:r>
            <a:endParaRPr sz="1200">
              <a:latin typeface="Futura Std Medium"/>
              <a:cs typeface="Futura Std Medium"/>
            </a:endParaRPr>
          </a:p>
          <a:p>
            <a:pPr marL="242570" marR="5080" indent="71120" algn="just">
              <a:lnSpc>
                <a:spcPct val="138900"/>
              </a:lnSpc>
              <a:spcBef>
                <a:spcPts val="800"/>
              </a:spcBef>
            </a:pPr>
            <a:r>
              <a:rPr sz="1200" spc="30" dirty="0">
                <a:solidFill>
                  <a:srgbClr val="FFFFFF"/>
                </a:solidFill>
                <a:latin typeface="Futura Std Medium"/>
                <a:cs typeface="Futura Std Medium"/>
              </a:rPr>
              <a:t>The </a:t>
            </a:r>
            <a:r>
              <a:rPr sz="1200" spc="35" dirty="0">
                <a:solidFill>
                  <a:srgbClr val="FFFFFF"/>
                </a:solidFill>
                <a:latin typeface="Futura Std Medium"/>
                <a:cs typeface="Futura Std Medium"/>
              </a:rPr>
              <a:t>banks wasn’t </a:t>
            </a:r>
            <a:r>
              <a:rPr sz="1200" spc="40" dirty="0">
                <a:solidFill>
                  <a:srgbClr val="FFFFFF"/>
                </a:solidFill>
                <a:latin typeface="Futura Std Medium"/>
                <a:cs typeface="Futura Std Medium"/>
              </a:rPr>
              <a:t>scared </a:t>
            </a:r>
            <a:r>
              <a:rPr sz="1200" spc="25" dirty="0">
                <a:solidFill>
                  <a:srgbClr val="FFFFFF"/>
                </a:solidFill>
                <a:latin typeface="Futura Std Medium"/>
                <a:cs typeface="Futura Std Medium"/>
              </a:rPr>
              <a:t>of </a:t>
            </a:r>
            <a:r>
              <a:rPr sz="1200" spc="30" dirty="0">
                <a:solidFill>
                  <a:srgbClr val="FFFFFF"/>
                </a:solidFill>
                <a:latin typeface="Futura Std Medium"/>
                <a:cs typeface="Futura Std Medium"/>
              </a:rPr>
              <a:t>FinTech  </a:t>
            </a:r>
            <a:r>
              <a:rPr sz="1200" spc="35" dirty="0">
                <a:solidFill>
                  <a:srgbClr val="FFFFFF"/>
                </a:solidFill>
                <a:latin typeface="Futura Std Medium"/>
                <a:cs typeface="Futura Std Medium"/>
              </a:rPr>
              <a:t>initially, </a:t>
            </a:r>
            <a:r>
              <a:rPr sz="1200" spc="40" dirty="0">
                <a:solidFill>
                  <a:srgbClr val="FFFFFF"/>
                </a:solidFill>
                <a:latin typeface="Futura Std Medium"/>
                <a:cs typeface="Futura Std Medium"/>
              </a:rPr>
              <a:t>because </a:t>
            </a:r>
            <a:r>
              <a:rPr sz="1200" spc="35" dirty="0">
                <a:solidFill>
                  <a:srgbClr val="FFFFFF"/>
                </a:solidFill>
                <a:latin typeface="Futura Std Medium"/>
                <a:cs typeface="Futura Std Medium"/>
              </a:rPr>
              <a:t>they </a:t>
            </a:r>
            <a:r>
              <a:rPr sz="1200" spc="30" dirty="0">
                <a:solidFill>
                  <a:srgbClr val="FFFFFF"/>
                </a:solidFill>
                <a:latin typeface="Futura Std Medium"/>
                <a:cs typeface="Futura Std Medium"/>
              </a:rPr>
              <a:t>don’t </a:t>
            </a:r>
            <a:r>
              <a:rPr sz="1200" spc="50" dirty="0">
                <a:solidFill>
                  <a:srgbClr val="FFFFFF"/>
                </a:solidFill>
                <a:latin typeface="Futura Std Medium"/>
                <a:cs typeface="Futura Std Medium"/>
              </a:rPr>
              <a:t>believe  </a:t>
            </a:r>
            <a:r>
              <a:rPr sz="1200" spc="40" dirty="0">
                <a:solidFill>
                  <a:srgbClr val="FFFFFF"/>
                </a:solidFill>
                <a:latin typeface="Futura Std Medium"/>
                <a:cs typeface="Futura Std Medium"/>
              </a:rPr>
              <a:t>technology </a:t>
            </a:r>
            <a:r>
              <a:rPr sz="1200" spc="30" dirty="0">
                <a:solidFill>
                  <a:srgbClr val="FFFFFF"/>
                </a:solidFill>
                <a:latin typeface="Futura Std Medium"/>
                <a:cs typeface="Futura Std Medium"/>
              </a:rPr>
              <a:t>can  </a:t>
            </a:r>
            <a:r>
              <a:rPr sz="1200" spc="50" dirty="0">
                <a:solidFill>
                  <a:srgbClr val="FFFFFF"/>
                </a:solidFill>
                <a:latin typeface="Futura Std Medium"/>
                <a:cs typeface="Futura Std Medium"/>
              </a:rPr>
              <a:t>overthrow </a:t>
            </a:r>
            <a:r>
              <a:rPr sz="1200" spc="35" dirty="0">
                <a:solidFill>
                  <a:srgbClr val="FFFFFF"/>
                </a:solidFill>
                <a:latin typeface="Futura Std Medium"/>
                <a:cs typeface="Futura Std Medium"/>
              </a:rPr>
              <a:t>their</a:t>
            </a:r>
            <a:r>
              <a:rPr sz="1200" spc="80" dirty="0">
                <a:solidFill>
                  <a:srgbClr val="FFFFFF"/>
                </a:solidFill>
                <a:latin typeface="Futura Std Medium"/>
                <a:cs typeface="Futura Std Medium"/>
              </a:rPr>
              <a:t> </a:t>
            </a:r>
            <a:r>
              <a:rPr sz="1200" spc="50" dirty="0">
                <a:solidFill>
                  <a:srgbClr val="FFFFFF"/>
                </a:solidFill>
                <a:latin typeface="Futura Std Medium"/>
                <a:cs typeface="Futura Std Medium"/>
              </a:rPr>
              <a:t>silos</a:t>
            </a:r>
            <a:endParaRPr sz="1200">
              <a:latin typeface="Futura Std Medium"/>
              <a:cs typeface="Futura Std Mediu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1439</Words>
  <Application>Microsoft Office PowerPoint</Application>
  <PresentationFormat>Custom</PresentationFormat>
  <Paragraphs>192</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Calibri</vt:lpstr>
      <vt:lpstr>Futura Std Medium</vt:lpstr>
      <vt:lpstr>Poor Richard</vt:lpstr>
      <vt:lpstr>Futura Std Light</vt:lpstr>
      <vt:lpstr>Times New Roman</vt:lpstr>
      <vt:lpstr>Symbol</vt:lpstr>
      <vt:lpstr>Futura Std Book</vt:lpstr>
      <vt:lpstr>Office Theme</vt:lpstr>
      <vt:lpstr>Cryptocurrency for shipping</vt:lpstr>
      <vt:lpstr>A little about me</vt:lpstr>
      <vt:lpstr>Blockchain</vt:lpstr>
      <vt:lpstr>History of Blockchain</vt:lpstr>
      <vt:lpstr>History of Blockchain</vt:lpstr>
      <vt:lpstr>History of Blockchain Importing the Stones</vt:lpstr>
      <vt:lpstr>History of Blockchain</vt:lpstr>
      <vt:lpstr>PowerPoint Presentation</vt:lpstr>
      <vt:lpstr>PowerPoint Presentation</vt:lpstr>
      <vt:lpstr>The Birth of Crypto-  currencies &amp; Blockchain</vt:lpstr>
      <vt:lpstr>What is Bitcoin?</vt:lpstr>
      <vt:lpstr>What is  Blockchain?</vt:lpstr>
      <vt:lpstr>Cryptography</vt:lpstr>
      <vt:lpstr>Distrubuted Ledgers</vt:lpstr>
      <vt:lpstr>Blockchain</vt:lpstr>
      <vt:lpstr>Smart Contracts</vt:lpstr>
      <vt:lpstr>Considerations  within shipping</vt:lpstr>
      <vt:lpstr>Potential Use Cases</vt:lpstr>
      <vt:lpstr>Potential Use Cases</vt:lpstr>
      <vt:lpstr>Potential Use Cases</vt:lpstr>
      <vt:lpstr>What does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Cryptocurrency for shipping</dc:title>
  <dc:creator>Aleks</dc:creator>
  <cp:lastModifiedBy>Aleks</cp:lastModifiedBy>
  <cp:revision>1</cp:revision>
  <dcterms:created xsi:type="dcterms:W3CDTF">2018-02-05T01:21:05Z</dcterms:created>
  <dcterms:modified xsi:type="dcterms:W3CDTF">2018-02-05T01:25:02Z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2018-01-24T00:00:00Z</vt:filetime>
  </property>
  <property fmtid="{D5CDD505-2E9C-101B-9397-08002B2CF9AE}" pid="3" name="Creator">
    <vt:lpwstr>Adobe InDesign CC 13.0 (Macintosh)</vt:lpwstr>
  </property>
  <property fmtid="{D5CDD505-2E9C-101B-9397-08002B2CF9AE}" pid="4" name="LastSaved">
    <vt:filetime>2018-02-05T00:00:00Z</vt:filetime>
  </property>
</Properties>
</file>