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43"/>
  </p:notesMasterIdLst>
  <p:sldIdLst>
    <p:sldId id="676" r:id="rId4"/>
    <p:sldId id="691" r:id="rId5"/>
    <p:sldId id="789" r:id="rId6"/>
    <p:sldId id="799" r:id="rId7"/>
    <p:sldId id="792" r:id="rId8"/>
    <p:sldId id="794" r:id="rId9"/>
    <p:sldId id="795" r:id="rId10"/>
    <p:sldId id="860" r:id="rId11"/>
    <p:sldId id="856" r:id="rId12"/>
    <p:sldId id="806" r:id="rId13"/>
    <p:sldId id="835" r:id="rId14"/>
    <p:sldId id="807" r:id="rId15"/>
    <p:sldId id="812" r:id="rId16"/>
    <p:sldId id="772" r:id="rId17"/>
    <p:sldId id="811" r:id="rId18"/>
    <p:sldId id="813" r:id="rId19"/>
    <p:sldId id="832" r:id="rId20"/>
    <p:sldId id="814" r:id="rId21"/>
    <p:sldId id="815" r:id="rId22"/>
    <p:sldId id="820" r:id="rId23"/>
    <p:sldId id="821" r:id="rId24"/>
    <p:sldId id="822" r:id="rId25"/>
    <p:sldId id="823" r:id="rId26"/>
    <p:sldId id="825" r:id="rId27"/>
    <p:sldId id="826" r:id="rId28"/>
    <p:sldId id="830" r:id="rId29"/>
    <p:sldId id="859" r:id="rId30"/>
    <p:sldId id="857" r:id="rId31"/>
    <p:sldId id="858" r:id="rId32"/>
    <p:sldId id="701" r:id="rId33"/>
    <p:sldId id="836" r:id="rId34"/>
    <p:sldId id="837" r:id="rId35"/>
    <p:sldId id="849" r:id="rId36"/>
    <p:sldId id="850" r:id="rId37"/>
    <p:sldId id="851" r:id="rId38"/>
    <p:sldId id="852" r:id="rId39"/>
    <p:sldId id="853" r:id="rId40"/>
    <p:sldId id="854" r:id="rId41"/>
    <p:sldId id="85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CFF"/>
    <a:srgbClr val="09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7603" autoAdjust="0"/>
  </p:normalViewPr>
  <p:slideViewPr>
    <p:cSldViewPr>
      <p:cViewPr varScale="1">
        <p:scale>
          <a:sx n="100" d="100"/>
          <a:sy n="100" d="100"/>
        </p:scale>
        <p:origin x="186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ardy" userId="0ca842b6-3a14-490f-b3d3-0ced893d5fee" providerId="ADAL" clId="{C1AA543C-1DED-4C03-B7A6-F8380F0DE266}"/>
    <pc:docChg chg="modSld">
      <pc:chgData name="David Hardy" userId="0ca842b6-3a14-490f-b3d3-0ced893d5fee" providerId="ADAL" clId="{C1AA543C-1DED-4C03-B7A6-F8380F0DE266}" dt="2018-02-02T15:55:37.570" v="4" actId="20577"/>
      <pc:docMkLst>
        <pc:docMk/>
      </pc:docMkLst>
      <pc:sldChg chg="modNotesTx">
        <pc:chgData name="David Hardy" userId="0ca842b6-3a14-490f-b3d3-0ced893d5fee" providerId="ADAL" clId="{C1AA543C-1DED-4C03-B7A6-F8380F0DE266}" dt="2018-02-02T15:55:37.570" v="4" actId="20577"/>
        <pc:sldMkLst>
          <pc:docMk/>
          <pc:sldMk cId="417059923" sldId="821"/>
        </pc:sldMkLst>
      </pc:sldChg>
      <pc:sldChg chg="modNotesTx">
        <pc:chgData name="David Hardy" userId="0ca842b6-3a14-490f-b3d3-0ced893d5fee" providerId="ADAL" clId="{C1AA543C-1DED-4C03-B7A6-F8380F0DE266}" dt="2018-02-02T15:55:32.746" v="3" actId="20577"/>
        <pc:sldMkLst>
          <pc:docMk/>
          <pc:sldMk cId="1036150381" sldId="822"/>
        </pc:sldMkLst>
      </pc:sldChg>
      <pc:sldChg chg="modNotesTx">
        <pc:chgData name="David Hardy" userId="0ca842b6-3a14-490f-b3d3-0ced893d5fee" providerId="ADAL" clId="{C1AA543C-1DED-4C03-B7A6-F8380F0DE266}" dt="2018-02-02T15:55:27.628" v="2" actId="20577"/>
        <pc:sldMkLst>
          <pc:docMk/>
          <pc:sldMk cId="3640163198" sldId="823"/>
        </pc:sldMkLst>
      </pc:sldChg>
      <pc:sldChg chg="modNotesTx">
        <pc:chgData name="David Hardy" userId="0ca842b6-3a14-490f-b3d3-0ced893d5fee" providerId="ADAL" clId="{C1AA543C-1DED-4C03-B7A6-F8380F0DE266}" dt="2018-02-02T15:55:18.778" v="0" actId="20577"/>
        <pc:sldMkLst>
          <pc:docMk/>
          <pc:sldMk cId="577844225" sldId="825"/>
        </pc:sldMkLst>
      </pc:sldChg>
      <pc:sldChg chg="modNotesTx">
        <pc:chgData name="David Hardy" userId="0ca842b6-3a14-490f-b3d3-0ced893d5fee" providerId="ADAL" clId="{C1AA543C-1DED-4C03-B7A6-F8380F0DE266}" dt="2018-02-02T15:55:22.985" v="1" actId="20577"/>
        <pc:sldMkLst>
          <pc:docMk/>
          <pc:sldMk cId="3295787583" sldId="82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68-497A-9DF3-301DD8A9CAA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68-497A-9DF3-301DD8A9CAAF}"/>
              </c:ext>
            </c:extLst>
          </c:dPt>
          <c:cat>
            <c:strRef>
              <c:f>Sheet1!$A$3:$A$4</c:f>
              <c:strCache>
                <c:ptCount val="2"/>
                <c:pt idx="0">
                  <c:v>Difficult</c:v>
                </c:pt>
                <c:pt idx="1">
                  <c:v>Easy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44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68-497A-9DF3-301DD8A9C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97-4BD8-9828-2AA129CB29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97-4BD8-9828-2AA129CB2984}"/>
              </c:ext>
            </c:extLst>
          </c:dPt>
          <c:cat>
            <c:strRef>
              <c:f>Sheet2!$A$6:$A$7</c:f>
              <c:strCache>
                <c:ptCount val="2"/>
                <c:pt idx="0">
                  <c:v>Definitely need</c:v>
                </c:pt>
                <c:pt idx="1">
                  <c:v>Definitely don't need</c:v>
                </c:pt>
              </c:strCache>
            </c:strRef>
          </c:cat>
          <c:val>
            <c:numRef>
              <c:f>Sheet2!$B$6:$B$7</c:f>
              <c:numCache>
                <c:formatCode>General</c:formatCode>
                <c:ptCount val="2"/>
                <c:pt idx="0">
                  <c:v>41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97-4BD8-9828-2AA129CB2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05B33-04E3-47D9-AC94-C9EEA064074A}" type="datetimeFigureOut">
              <a:rPr lang="en-GB" smtClean="0"/>
              <a:t>02/02/2018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C8B0E-3040-458C-93AA-3E769A982D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41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invisionapp.com/share/SHE4KXUFJ#/screens/260061082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aseline="0" dirty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058" indent="-285407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1628" indent="-228326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598280" indent="-228326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4931" indent="-228326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1582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68234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4885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1537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DF001DB-282C-4A44-88BF-EBD4A1B250D1}" type="slidenum">
              <a:rPr lang="en-GB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0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C8B0E-3040-458C-93AA-3E769A982D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906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Show a screenshot if relevant with call outs</a:t>
            </a:r>
          </a:p>
          <a:p>
            <a:r>
              <a:rPr lang="en-GB" dirty="0"/>
              <a:t>- How does the customer access it?</a:t>
            </a:r>
          </a:p>
          <a:p>
            <a:r>
              <a:rPr lang="en-GB" dirty="0"/>
              <a:t>- Any important limitations?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C8B0E-3040-458C-93AA-3E769A982D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33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aseline="0" dirty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058" indent="-285407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1628" indent="-228326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598280" indent="-228326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4931" indent="-228326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1582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68234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4885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1537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DF001DB-282C-4A44-88BF-EBD4A1B250D1}" type="slidenum">
              <a:rPr lang="en-GB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aseline="0" dirty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058" indent="-285407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1628" indent="-228326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598280" indent="-228326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4931" indent="-228326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1582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68234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4885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1537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DF001DB-282C-4A44-88BF-EBD4A1B250D1}" type="slidenum">
              <a:rPr lang="en-GB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2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aseline="0" dirty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058" indent="-285407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1628" indent="-228326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598280" indent="-228326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4931" indent="-228326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1582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68234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4885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1537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DF001DB-282C-4A44-88BF-EBD4A1B250D1}" type="slidenum">
              <a:rPr lang="en-GB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5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sng" dirty="0">
                <a:hlinkClick r:id="rId3"/>
              </a:rPr>
              <a:t>https://projects.invisionapp.com/share/SHE4KXUFJ#/screens/260061082</a:t>
            </a:r>
            <a:endParaRPr lang="en-GB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8B0E-3040-458C-93AA-3E769A982D3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691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C8B0E-3040-458C-93AA-3E769A982D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461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C8B0E-3040-458C-93AA-3E769A982D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21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C8B0E-3040-458C-93AA-3E769A982D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299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C8B0E-3040-458C-93AA-3E769A982D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41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94C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2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>
              <a:defRPr lang="en-GB" sz="36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2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55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196752"/>
            <a:ext cx="8280000" cy="7919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88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94C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4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5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094C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8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46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76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2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2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93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71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70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66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094C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2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5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6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8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4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9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0609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Shipserv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44" y="6372820"/>
            <a:ext cx="1323603" cy="3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72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hipServ PPT graphics_11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27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69BC-D888-4E2F-B920-E7613DC689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634B8-C2BB-4482-A230-1BF0AA62B6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Shipserv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44" y="6372820"/>
            <a:ext cx="1323603" cy="3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4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94C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08520" y="3212976"/>
            <a:ext cx="9361040" cy="2952328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3645024"/>
            <a:ext cx="8064896" cy="7502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94C8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Big Challenges, Big Opportunities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685800" y="5013176"/>
            <a:ext cx="7772400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sz="1800" dirty="0">
                <a:solidFill>
                  <a:schemeClr val="bg1"/>
                </a:solidFill>
              </a:rPr>
              <a:t>Mikael Weis, Chief Operating Officer, ShipServ</a:t>
            </a:r>
          </a:p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sz="1800" dirty="0">
                <a:solidFill>
                  <a:schemeClr val="bg1"/>
                </a:solidFill>
              </a:rPr>
              <a:t>InterManager’s One-Day Ship Management Forum</a:t>
            </a:r>
          </a:p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sz="1800" dirty="0">
                <a:solidFill>
                  <a:schemeClr val="bg1"/>
                </a:solidFill>
              </a:rPr>
              <a:t>5 February 2018</a:t>
            </a:r>
          </a:p>
        </p:txBody>
      </p:sp>
    </p:spTree>
    <p:extLst>
      <p:ext uri="{BB962C8B-B14F-4D97-AF65-F5344CB8AC3E}">
        <p14:creationId xmlns:p14="http://schemas.microsoft.com/office/powerpoint/2010/main" val="3547041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0A14-D227-473D-B170-B7FCB4D9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/>
                </a:solidFill>
              </a:rPr>
              <a:t>How difficult is it for you to answer spend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76670-F95A-4E22-AE30-D9C08B6A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929411"/>
          </a:xfrm>
        </p:spPr>
        <p:txBody>
          <a:bodyPr/>
          <a:lstStyle/>
          <a:p>
            <a:r>
              <a:rPr lang="en-GB" i="1" dirty="0"/>
              <a:t>How much are we spending on </a:t>
            </a:r>
            <a:r>
              <a:rPr lang="en-GB" b="1" i="1" dirty="0"/>
              <a:t>any</a:t>
            </a:r>
            <a:r>
              <a:rPr lang="en-GB" i="1" dirty="0"/>
              <a:t> category, sub-category, brand or product?</a:t>
            </a:r>
          </a:p>
          <a:p>
            <a:r>
              <a:rPr lang="en-GB" i="1" dirty="0"/>
              <a:t>What products are we buying and how frequently are we buying them?</a:t>
            </a:r>
          </a:p>
          <a:p>
            <a:r>
              <a:rPr lang="en-GB" i="1" dirty="0"/>
              <a:t>What brands or product/service are we buying from each supplier?</a:t>
            </a:r>
          </a:p>
          <a:p>
            <a:r>
              <a:rPr lang="en-GB" i="1" dirty="0"/>
              <a:t>Where are we delivering our orders?</a:t>
            </a:r>
          </a:p>
          <a:p>
            <a:r>
              <a:rPr lang="en-GB" i="1" dirty="0"/>
              <a:t>What equipment, brands and products does each vessel or office purchase for?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17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76670-F95A-4E22-AE30-D9C08B6A6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2E2E5E-844F-4482-B0EC-4FBA3324DA44}"/>
              </a:ext>
            </a:extLst>
          </p:cNvPr>
          <p:cNvGraphicFramePr>
            <a:graphicFrameLocks/>
          </p:cNvGraphicFramePr>
          <p:nvPr/>
        </p:nvGraphicFramePr>
        <p:xfrm>
          <a:off x="2286000" y="3284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02E2E5E-844F-4482-B0EC-4FBA3324D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283944"/>
              </p:ext>
            </p:extLst>
          </p:nvPr>
        </p:nvGraphicFramePr>
        <p:xfrm>
          <a:off x="683568" y="1638338"/>
          <a:ext cx="7344816" cy="423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34DA614-D482-47E7-ABA7-170B7BC711C9}"/>
              </a:ext>
            </a:extLst>
          </p:cNvPr>
          <p:cNvSpPr txBox="1">
            <a:spLocks/>
          </p:cNvSpPr>
          <p:nvPr/>
        </p:nvSpPr>
        <p:spPr>
          <a:xfrm>
            <a:off x="323528" y="34073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94C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2"/>
                </a:solidFill>
              </a:rPr>
              <a:t>How difficult is it for you to answer spend questions?</a:t>
            </a:r>
          </a:p>
        </p:txBody>
      </p:sp>
    </p:spTree>
    <p:extLst>
      <p:ext uri="{BB962C8B-B14F-4D97-AF65-F5344CB8AC3E}">
        <p14:creationId xmlns:p14="http://schemas.microsoft.com/office/powerpoint/2010/main" val="336337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E2C-BB7A-4226-9AD5-D87A7E51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/>
                </a:solidFill>
              </a:rPr>
              <a:t>Is the ability to answer such questions something you need or don’t need?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9E35A6-B29A-4270-807C-EAFB6C843F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000999"/>
              </p:ext>
            </p:extLst>
          </p:nvPr>
        </p:nvGraphicFramePr>
        <p:xfrm>
          <a:off x="1763688" y="1556792"/>
          <a:ext cx="5094312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19E35A6-B29A-4270-807C-EAFB6C843F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292211"/>
              </p:ext>
            </p:extLst>
          </p:nvPr>
        </p:nvGraphicFramePr>
        <p:xfrm>
          <a:off x="1187624" y="1412776"/>
          <a:ext cx="64087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545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C982-5365-404C-83CF-0C2DBB69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11" y="260648"/>
            <a:ext cx="8686800" cy="706090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  <a:effectLst/>
              </a:rPr>
              <a:t>Make smarter buying decisions</a:t>
            </a:r>
            <a:r>
              <a:rPr lang="en-GB" dirty="0">
                <a:solidFill>
                  <a:schemeClr val="tx2"/>
                </a:solidFill>
                <a:effectLst/>
              </a:rPr>
              <a:t>	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EAD81-577A-4BE8-BFDB-6BC526ABF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29671"/>
            <a:ext cx="8229600" cy="5356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From the survey here were the strong requirements: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Resolve the dirty data issues</a:t>
            </a:r>
          </a:p>
          <a:p>
            <a:r>
              <a:rPr lang="en-GB" dirty="0"/>
              <a:t>Increase spend under contract and track adherence</a:t>
            </a:r>
          </a:p>
          <a:p>
            <a:r>
              <a:rPr lang="en-GB" dirty="0"/>
              <a:t>Benchmark </a:t>
            </a:r>
          </a:p>
          <a:p>
            <a:r>
              <a:rPr lang="en-GB" dirty="0"/>
              <a:t>Accurately report savings by category</a:t>
            </a:r>
          </a:p>
          <a:p>
            <a:r>
              <a:rPr lang="en-GB" dirty="0"/>
              <a:t>Monitor quality</a:t>
            </a:r>
          </a:p>
          <a:p>
            <a:r>
              <a:rPr lang="en-GB" dirty="0"/>
              <a:t>Need to know volumes of transactions per category</a:t>
            </a:r>
          </a:p>
          <a:p>
            <a:r>
              <a:rPr lang="en-GB" dirty="0"/>
              <a:t>Interest in having suppliers recommended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68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se.illinois.edu/images/researchareas/data-analytics.jpg">
            <a:extLst>
              <a:ext uri="{FF2B5EF4-FFF2-40B4-BE49-F238E27FC236}">
                <a16:creationId xmlns:a16="http://schemas.microsoft.com/office/drawing/2014/main" id="{B6108194-1D41-4DAC-94AB-E1D5966A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254" y="0"/>
            <a:ext cx="12003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063786-ACF5-474C-B68E-AB113757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3275856" cy="706090"/>
          </a:xfrm>
        </p:spPr>
        <p:txBody>
          <a:bodyPr/>
          <a:lstStyle/>
          <a:p>
            <a:r>
              <a:rPr lang="en-GB" dirty="0"/>
              <a:t>Spend Analytics</a:t>
            </a:r>
          </a:p>
        </p:txBody>
      </p:sp>
    </p:spTree>
    <p:extLst>
      <p:ext uri="{BB962C8B-B14F-4D97-AF65-F5344CB8AC3E}">
        <p14:creationId xmlns:p14="http://schemas.microsoft.com/office/powerpoint/2010/main" val="1397358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998F-5A9D-43B0-8F48-9E4708CE44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  <a:effectLst/>
              </a:rPr>
              <a:t>Key characteristics of Spend Analytics</a:t>
            </a:r>
            <a:endParaRPr lang="en-US" sz="3200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9F19CE-B622-4746-AD89-10BF9DF4327B}"/>
              </a:ext>
            </a:extLst>
          </p:cNvPr>
          <p:cNvSpPr txBox="1"/>
          <p:nvPr/>
        </p:nvSpPr>
        <p:spPr>
          <a:xfrm>
            <a:off x="611561" y="1628800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Data collected in 1 system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Classified/structured, de-bugged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Analysed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Displayed</a:t>
            </a:r>
          </a:p>
        </p:txBody>
      </p:sp>
    </p:spTree>
    <p:extLst>
      <p:ext uri="{BB962C8B-B14F-4D97-AF65-F5344CB8AC3E}">
        <p14:creationId xmlns:p14="http://schemas.microsoft.com/office/powerpoint/2010/main" val="1996882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ED8F-7A5C-4488-B4C7-5781F298A5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  <a:effectLst/>
              </a:rPr>
              <a:t>Understanding the data</a:t>
            </a:r>
            <a:endParaRPr lang="en-US" sz="3200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7429-6FFB-4684-B19A-5AF025925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Fundamental to providing spend analytics and insights is understanding the data</a:t>
            </a:r>
          </a:p>
          <a:p>
            <a:pPr lvl="1"/>
            <a:r>
              <a:rPr lang="en-GB" dirty="0"/>
              <a:t>Structured</a:t>
            </a:r>
          </a:p>
          <a:p>
            <a:pPr lvl="1"/>
            <a:r>
              <a:rPr lang="en-GB" dirty="0"/>
              <a:t>Clean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What we are doing?</a:t>
            </a:r>
          </a:p>
          <a:p>
            <a:pPr lvl="1"/>
            <a:r>
              <a:rPr lang="en-GB" dirty="0"/>
              <a:t>Classify the data</a:t>
            </a:r>
          </a:p>
          <a:p>
            <a:pPr lvl="1"/>
            <a:r>
              <a:rPr lang="en-GB" dirty="0"/>
              <a:t>‘Normalisation’ and categorising of each transaction</a:t>
            </a:r>
          </a:p>
          <a:p>
            <a:pPr lvl="2"/>
            <a:r>
              <a:rPr lang="en-GB" dirty="0"/>
              <a:t>Algorithms</a:t>
            </a:r>
          </a:p>
          <a:p>
            <a:pPr lvl="2"/>
            <a:r>
              <a:rPr lang="en-GB" dirty="0"/>
              <a:t>Machine Learning / Artificial Intelligence</a:t>
            </a:r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34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ED8F-7A5C-4488-B4C7-5781F298A5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  <a:effectLst/>
              </a:rPr>
              <a:t>Spend analytics report</a:t>
            </a:r>
            <a:endParaRPr lang="en-US" sz="3200" dirty="0">
              <a:solidFill>
                <a:schemeClr val="tx2"/>
              </a:solidFill>
              <a:effectLst/>
            </a:endParaRP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22C6E200-477E-453D-9EDB-836FC4532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653136"/>
            <a:ext cx="1875497" cy="16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87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ancgroup.com/wp-content/uploads/2015/01/url1.jpg">
            <a:extLst>
              <a:ext uri="{FF2B5EF4-FFF2-40B4-BE49-F238E27FC236}">
                <a16:creationId xmlns:a16="http://schemas.microsoft.com/office/drawing/2014/main" id="{DD7BD31A-14B3-4557-8BF3-4F507B50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923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711B3C-345C-42A8-9DCB-76D35B30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4283968" cy="706090"/>
          </a:xfrm>
        </p:spPr>
        <p:txBody>
          <a:bodyPr/>
          <a:lstStyle/>
          <a:p>
            <a:r>
              <a:rPr lang="en-GB" dirty="0"/>
              <a:t>Buyer Side Reporting</a:t>
            </a:r>
          </a:p>
        </p:txBody>
      </p:sp>
    </p:spTree>
    <p:extLst>
      <p:ext uri="{BB962C8B-B14F-4D97-AF65-F5344CB8AC3E}">
        <p14:creationId xmlns:p14="http://schemas.microsoft.com/office/powerpoint/2010/main" val="48852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  <a:effectLst/>
              </a:rPr>
              <a:t>IMPA Benchmarking 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AC9476-A175-4118-8EA6-44B73D04CF63}"/>
              </a:ext>
            </a:extLst>
          </p:cNvPr>
          <p:cNvSpPr txBox="1"/>
          <p:nvPr/>
        </p:nvSpPr>
        <p:spPr>
          <a:xfrm rot="1639028">
            <a:off x="6474899" y="253244"/>
            <a:ext cx="368544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/>
              <a:t>Available NOW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5FB43D-4803-41DA-A07C-A7112F7576C9}"/>
              </a:ext>
            </a:extLst>
          </p:cNvPr>
          <p:cNvGrpSpPr/>
          <p:nvPr/>
        </p:nvGrpSpPr>
        <p:grpSpPr>
          <a:xfrm>
            <a:off x="519285" y="1899067"/>
            <a:ext cx="3836691" cy="2552103"/>
            <a:chOff x="519285" y="1899067"/>
            <a:chExt cx="3836691" cy="25521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554C8B-E801-4730-B29A-993C77A0DF98}"/>
                </a:ext>
              </a:extLst>
            </p:cNvPr>
            <p:cNvSpPr txBox="1"/>
            <p:nvPr/>
          </p:nvSpPr>
          <p:spPr>
            <a:xfrm>
              <a:off x="519285" y="1899067"/>
              <a:ext cx="3836691" cy="3877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1050">
                  <a:solidFill>
                    <a:schemeClr val="bg1"/>
                  </a:solidFill>
                </a:defRPr>
              </a:lvl1pPr>
            </a:lstStyle>
            <a:p>
              <a:r>
                <a:rPr lang="en-GB" sz="1600" dirty="0"/>
                <a:t>IMPA Spend Tracker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F5096C-FC7C-42A4-A233-22D4C998A20B}"/>
                </a:ext>
              </a:extLst>
            </p:cNvPr>
            <p:cNvSpPr txBox="1"/>
            <p:nvPr/>
          </p:nvSpPr>
          <p:spPr>
            <a:xfrm>
              <a:off x="531365" y="2304412"/>
              <a:ext cx="3824611" cy="21467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 anchorCtr="0">
              <a:noAutofit/>
            </a:bodyPr>
            <a:lstStyle>
              <a:defPPr>
                <a:defRPr lang="en-US"/>
              </a:defPPr>
              <a:lvl1pPr algn="ctr">
                <a:defRPr sz="1050">
                  <a:solidFill>
                    <a:schemeClr val="bg1"/>
                  </a:solidFill>
                </a:defRPr>
              </a:lvl1pPr>
            </a:lstStyle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600" dirty="0"/>
                <a:t>Shows buyer what they are spending on IMPA coded products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endParaRPr lang="en-GB" sz="1600" dirty="0"/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600" dirty="0"/>
                <a:t>Identifies those where they are paying above market average prices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9503695-1178-4AB6-9700-F430ED84043A}"/>
              </a:ext>
            </a:extLst>
          </p:cNvPr>
          <p:cNvGrpSpPr/>
          <p:nvPr/>
        </p:nvGrpSpPr>
        <p:grpSpPr>
          <a:xfrm>
            <a:off x="4860033" y="1899066"/>
            <a:ext cx="3837895" cy="2552104"/>
            <a:chOff x="4860033" y="1899066"/>
            <a:chExt cx="3837895" cy="25521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3BE167-928F-46E0-BB21-3A3661B98737}"/>
                </a:ext>
              </a:extLst>
            </p:cNvPr>
            <p:cNvSpPr txBox="1"/>
            <p:nvPr/>
          </p:nvSpPr>
          <p:spPr>
            <a:xfrm>
              <a:off x="4860033" y="1899066"/>
              <a:ext cx="3826768" cy="3877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1050">
                  <a:solidFill>
                    <a:schemeClr val="bg1"/>
                  </a:solidFill>
                </a:defRPr>
              </a:lvl1pPr>
            </a:lstStyle>
            <a:p>
              <a:r>
                <a:rPr lang="en-GB" sz="1600" dirty="0"/>
                <a:t>IMPA Price Benchmark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E6A11A-D0AF-4AD8-9643-48673BF3E91C}"/>
                </a:ext>
              </a:extLst>
            </p:cNvPr>
            <p:cNvSpPr txBox="1"/>
            <p:nvPr/>
          </p:nvSpPr>
          <p:spPr>
            <a:xfrm>
              <a:off x="4861237" y="2304412"/>
              <a:ext cx="3836691" cy="21467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 anchorCtr="0">
              <a:noAutofit/>
            </a:bodyPr>
            <a:lstStyle>
              <a:defPPr>
                <a:defRPr lang="en-US"/>
              </a:defPPr>
              <a:lvl1pPr algn="ctr">
                <a:defRPr sz="1050">
                  <a:solidFill>
                    <a:schemeClr val="bg1"/>
                  </a:solidFill>
                </a:defRPr>
              </a:lvl1pPr>
            </a:lstStyle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600" dirty="0"/>
                <a:t>Drilldown to analyse spend on a specific IMPA coded product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endParaRPr lang="en-GB" sz="1600" dirty="0"/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600" dirty="0"/>
                <a:t>Analyse by price, time and supplier location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endParaRPr lang="en-GB" sz="1600" dirty="0"/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600" dirty="0"/>
                <a:t>Provides supplier recommendations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endParaRPr lang="en-GB" sz="1600" dirty="0"/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endParaRPr lang="en-GB" sz="16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F4DC0CA-08A7-46DB-9DC0-70956222265A}"/>
              </a:ext>
            </a:extLst>
          </p:cNvPr>
          <p:cNvSpPr txBox="1"/>
          <p:nvPr/>
        </p:nvSpPr>
        <p:spPr>
          <a:xfrm>
            <a:off x="542524" y="4625389"/>
            <a:ext cx="8167515" cy="38778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GB" sz="1600" dirty="0"/>
              <a:t>Usefulness of tools determined by how consistently buyer uses IMPA coding system</a:t>
            </a:r>
          </a:p>
        </p:txBody>
      </p:sp>
    </p:spTree>
    <p:extLst>
      <p:ext uri="{BB962C8B-B14F-4D97-AF65-F5344CB8AC3E}">
        <p14:creationId xmlns:p14="http://schemas.microsoft.com/office/powerpoint/2010/main" val="403716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32040" y="274638"/>
            <a:ext cx="4211960" cy="706090"/>
          </a:xfrm>
        </p:spPr>
        <p:txBody>
          <a:bodyPr>
            <a:normAutofit/>
          </a:bodyPr>
          <a:lstStyle/>
          <a:p>
            <a:r>
              <a:rPr lang="en-GB" dirty="0"/>
              <a:t>Agenda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1520" y="3645024"/>
            <a:ext cx="8640960" cy="193305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very quick corporate intro</a:t>
            </a:r>
          </a:p>
          <a:p>
            <a:r>
              <a:rPr lang="en-GB" dirty="0"/>
              <a:t>Spend analytics project</a:t>
            </a:r>
          </a:p>
          <a:p>
            <a:r>
              <a:rPr lang="en-GB" dirty="0"/>
              <a:t>Benchmarking and supplier performance – new reports</a:t>
            </a:r>
          </a:p>
          <a:p>
            <a:r>
              <a:rPr lang="en-GB" dirty="0"/>
              <a:t>Consortia</a:t>
            </a:r>
          </a:p>
          <a:p>
            <a:r>
              <a:rPr lang="en-GB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81691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Supplier Performance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912" y="1928589"/>
            <a:ext cx="5698976" cy="4308723"/>
          </a:xfrm>
        </p:spPr>
        <p:txBody>
          <a:bodyPr>
            <a:normAutofit/>
          </a:bodyPr>
          <a:lstStyle/>
          <a:p>
            <a:r>
              <a:rPr lang="en-GB" sz="2000" dirty="0"/>
              <a:t>On demand ‘dossier’ on any of your suppliers that you trade with via ShipServ</a:t>
            </a:r>
          </a:p>
          <a:p>
            <a:endParaRPr lang="en-GB" sz="2000" dirty="0"/>
          </a:p>
          <a:p>
            <a:r>
              <a:rPr lang="en-GB" sz="2000" dirty="0"/>
              <a:t>Can be printed into 1 report</a:t>
            </a:r>
          </a:p>
          <a:p>
            <a:endParaRPr lang="en-GB" sz="2000" dirty="0"/>
          </a:p>
          <a:p>
            <a:r>
              <a:rPr lang="en-GB" sz="2000" dirty="0"/>
              <a:t>Use for supplier negotiations and audit purposes</a:t>
            </a:r>
          </a:p>
          <a:p>
            <a:endParaRPr lang="en-GB" sz="2000" dirty="0"/>
          </a:p>
          <a:p>
            <a:r>
              <a:rPr lang="en-GB" sz="2000" dirty="0"/>
              <a:t>Benchmarked against the overall supplier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ED045-D8D7-451A-9054-65D71665939C}"/>
              </a:ext>
            </a:extLst>
          </p:cNvPr>
          <p:cNvSpPr txBox="1"/>
          <p:nvPr/>
        </p:nvSpPr>
        <p:spPr>
          <a:xfrm rot="1639028">
            <a:off x="6474899" y="253244"/>
            <a:ext cx="368544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/>
              <a:t>Available Now</a:t>
            </a:r>
          </a:p>
        </p:txBody>
      </p:sp>
    </p:spTree>
    <p:extLst>
      <p:ext uri="{BB962C8B-B14F-4D97-AF65-F5344CB8AC3E}">
        <p14:creationId xmlns:p14="http://schemas.microsoft.com/office/powerpoint/2010/main" val="1772817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C09ED-7F51-4F32-A367-56394E59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65124"/>
            <a:ext cx="8259370" cy="4941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8615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Funnel view</a:t>
            </a:r>
          </a:p>
        </p:txBody>
      </p:sp>
      <p:sp>
        <p:nvSpPr>
          <p:cNvPr id="9" name="Rectangular Callout 5"/>
          <p:cNvSpPr/>
          <p:nvPr/>
        </p:nvSpPr>
        <p:spPr>
          <a:xfrm>
            <a:off x="2438400" y="6299057"/>
            <a:ext cx="3505200" cy="457200"/>
          </a:xfrm>
          <a:prstGeom prst="wedgeRectCallout">
            <a:avLst>
              <a:gd name="adj1" fmla="val 9650"/>
              <a:gd name="adj2" fmla="val -35167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Competitiveness. Number of RFQs, Quotes and win / loss ratio</a:t>
            </a:r>
          </a:p>
        </p:txBody>
      </p:sp>
      <p:sp>
        <p:nvSpPr>
          <p:cNvPr id="5" name="Rectangular Callout 5"/>
          <p:cNvSpPr/>
          <p:nvPr/>
        </p:nvSpPr>
        <p:spPr>
          <a:xfrm>
            <a:off x="1219200" y="946568"/>
            <a:ext cx="1981200" cy="327268"/>
          </a:xfrm>
          <a:prstGeom prst="wedgeRectCallout">
            <a:avLst>
              <a:gd name="adj1" fmla="val -49746"/>
              <a:gd name="adj2" fmla="val 12872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Funnel report is selected</a:t>
            </a:r>
          </a:p>
        </p:txBody>
      </p:sp>
      <p:sp>
        <p:nvSpPr>
          <p:cNvPr id="10" name="Rectangular Callout 5"/>
          <p:cNvSpPr/>
          <p:nvPr/>
        </p:nvSpPr>
        <p:spPr>
          <a:xfrm>
            <a:off x="4648200" y="1162585"/>
            <a:ext cx="1905000" cy="554381"/>
          </a:xfrm>
          <a:prstGeom prst="wedgeRectCallout">
            <a:avLst>
              <a:gd name="adj1" fmla="val -94079"/>
              <a:gd name="adj2" fmla="val 14010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Direct Orders and USD value</a:t>
            </a:r>
          </a:p>
        </p:txBody>
      </p:sp>
    </p:spTree>
    <p:extLst>
      <p:ext uri="{BB962C8B-B14F-4D97-AF65-F5344CB8AC3E}">
        <p14:creationId xmlns:p14="http://schemas.microsoft.com/office/powerpoint/2010/main" val="417059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80728"/>
            <a:ext cx="8668211" cy="5180918"/>
          </a:xfrm>
          <a:prstGeom prst="rect">
            <a:avLst/>
          </a:prstGeom>
        </p:spPr>
      </p:pic>
      <p:sp>
        <p:nvSpPr>
          <p:cNvPr id="9" name="Rectangular Callout 5"/>
          <p:cNvSpPr/>
          <p:nvPr/>
        </p:nvSpPr>
        <p:spPr>
          <a:xfrm>
            <a:off x="1895562" y="6085101"/>
            <a:ext cx="1447800" cy="304800"/>
          </a:xfrm>
          <a:prstGeom prst="wedgeRectCallout">
            <a:avLst>
              <a:gd name="adj1" fmla="val 54152"/>
              <a:gd name="adj2" fmla="val -29570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 Rates</a:t>
            </a:r>
          </a:p>
        </p:txBody>
      </p:sp>
      <p:sp>
        <p:nvSpPr>
          <p:cNvPr id="5" name="Rectangular Callout 5"/>
          <p:cNvSpPr/>
          <p:nvPr/>
        </p:nvSpPr>
        <p:spPr>
          <a:xfrm>
            <a:off x="2057400" y="1359550"/>
            <a:ext cx="2209800" cy="327268"/>
          </a:xfrm>
          <a:prstGeom prst="wedgeRectCallout">
            <a:avLst>
              <a:gd name="adj1" fmla="val -71149"/>
              <a:gd name="adj2" fmla="val -7121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Quoting report is selected</a:t>
            </a:r>
          </a:p>
        </p:txBody>
      </p:sp>
      <p:sp>
        <p:nvSpPr>
          <p:cNvPr id="10" name="Rectangular Callout 5"/>
          <p:cNvSpPr/>
          <p:nvPr/>
        </p:nvSpPr>
        <p:spPr>
          <a:xfrm>
            <a:off x="4800601" y="988419"/>
            <a:ext cx="2819400" cy="371132"/>
          </a:xfrm>
          <a:prstGeom prst="wedgeRectCallout">
            <a:avLst>
              <a:gd name="adj1" fmla="val -67590"/>
              <a:gd name="adj2" fmla="val 21019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RFQ &amp; Quote Transaction Numbers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42D3EB-14F5-4015-BC28-96CC1504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150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282678"/>
            <a:ext cx="7848600" cy="5100993"/>
          </a:xfrm>
          <a:prstGeom prst="rect">
            <a:avLst/>
          </a:prstGeom>
        </p:spPr>
      </p:pic>
      <p:sp>
        <p:nvSpPr>
          <p:cNvPr id="9" name="Rectangular Callout 5"/>
          <p:cNvSpPr/>
          <p:nvPr/>
        </p:nvSpPr>
        <p:spPr>
          <a:xfrm>
            <a:off x="3429000" y="6239835"/>
            <a:ext cx="1752600" cy="287671"/>
          </a:xfrm>
          <a:prstGeom prst="wedgeRectCallout">
            <a:avLst>
              <a:gd name="adj1" fmla="val -57411"/>
              <a:gd name="adj2" fmla="val -27785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Quote Completeness</a:t>
            </a:r>
          </a:p>
        </p:txBody>
      </p:sp>
      <p:sp>
        <p:nvSpPr>
          <p:cNvPr id="10" name="Rectangular Callout 5"/>
          <p:cNvSpPr/>
          <p:nvPr/>
        </p:nvSpPr>
        <p:spPr>
          <a:xfrm>
            <a:off x="5562600" y="950049"/>
            <a:ext cx="2133600" cy="344149"/>
          </a:xfrm>
          <a:prstGeom prst="wedgeRectCallout">
            <a:avLst>
              <a:gd name="adj1" fmla="val -150478"/>
              <a:gd name="adj2" fmla="val 22066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Average Response Times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985" y="913083"/>
            <a:ext cx="3124200" cy="362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Scroll down the Quoting report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87B5C7-426E-41A1-98E5-5DE4F4B9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163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8534400" cy="4399107"/>
          </a:xfrm>
          <a:prstGeom prst="rect">
            <a:avLst/>
          </a:prstGeom>
        </p:spPr>
      </p:pic>
      <p:sp>
        <p:nvSpPr>
          <p:cNvPr id="9" name="Rectangular Callout 5"/>
          <p:cNvSpPr/>
          <p:nvPr/>
        </p:nvSpPr>
        <p:spPr>
          <a:xfrm>
            <a:off x="434130" y="6175918"/>
            <a:ext cx="2004270" cy="377282"/>
          </a:xfrm>
          <a:prstGeom prst="wedgeRectCallout">
            <a:avLst>
              <a:gd name="adj1" fmla="val 61414"/>
              <a:gd name="adj2" fmla="val -20530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Price sensitivity win rate</a:t>
            </a:r>
          </a:p>
        </p:txBody>
      </p:sp>
      <p:sp>
        <p:nvSpPr>
          <p:cNvPr id="10" name="Rectangular Callout 5"/>
          <p:cNvSpPr/>
          <p:nvPr/>
        </p:nvSpPr>
        <p:spPr>
          <a:xfrm>
            <a:off x="4953000" y="1273826"/>
            <a:ext cx="2514600" cy="517460"/>
          </a:xfrm>
          <a:prstGeom prst="wedgeRectCallout">
            <a:avLst>
              <a:gd name="adj1" fmla="val -118398"/>
              <a:gd name="adj2" fmla="val 14871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Numbers and breakdown of competitiveness situations</a:t>
            </a:r>
          </a:p>
        </p:txBody>
      </p:sp>
      <p:sp>
        <p:nvSpPr>
          <p:cNvPr id="8" name="Rectangular Callout 5"/>
          <p:cNvSpPr/>
          <p:nvPr/>
        </p:nvSpPr>
        <p:spPr>
          <a:xfrm>
            <a:off x="381000" y="946558"/>
            <a:ext cx="2057400" cy="327268"/>
          </a:xfrm>
          <a:prstGeom prst="wedgeRectCallout">
            <a:avLst>
              <a:gd name="adj1" fmla="val 30591"/>
              <a:gd name="adj2" fmla="val 12873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Competitiveness selected</a:t>
            </a:r>
          </a:p>
        </p:txBody>
      </p:sp>
      <p:sp>
        <p:nvSpPr>
          <p:cNvPr id="11" name="Rectangular Callout 5"/>
          <p:cNvSpPr/>
          <p:nvPr/>
        </p:nvSpPr>
        <p:spPr>
          <a:xfrm>
            <a:off x="4572000" y="6150052"/>
            <a:ext cx="2004270" cy="403148"/>
          </a:xfrm>
          <a:prstGeom prst="wedgeRectCallout">
            <a:avLst>
              <a:gd name="adj1" fmla="val 61414"/>
              <a:gd name="adj2" fmla="val -20530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sensitivity win rate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BECD50-9783-4BBE-A516-F8A9817A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844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51355"/>
            <a:ext cx="8706490" cy="4035045"/>
          </a:xfrm>
          <a:prstGeom prst="rect">
            <a:avLst/>
          </a:prstGeom>
        </p:spPr>
      </p:pic>
      <p:sp>
        <p:nvSpPr>
          <p:cNvPr id="9" name="Rectangular Callout 5"/>
          <p:cNvSpPr/>
          <p:nvPr/>
        </p:nvSpPr>
        <p:spPr>
          <a:xfrm>
            <a:off x="459996" y="5957027"/>
            <a:ext cx="2004270" cy="367573"/>
          </a:xfrm>
          <a:prstGeom prst="wedgeRectCallout">
            <a:avLst>
              <a:gd name="adj1" fmla="val 61414"/>
              <a:gd name="adj2" fmla="val -20530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Alternative suppliers</a:t>
            </a:r>
          </a:p>
        </p:txBody>
      </p:sp>
      <p:sp>
        <p:nvSpPr>
          <p:cNvPr id="10" name="Rectangular Callout 5"/>
          <p:cNvSpPr/>
          <p:nvPr/>
        </p:nvSpPr>
        <p:spPr>
          <a:xfrm>
            <a:off x="4495800" y="1161432"/>
            <a:ext cx="2209800" cy="370554"/>
          </a:xfrm>
          <a:prstGeom prst="wedgeRectCallout">
            <a:avLst>
              <a:gd name="adj1" fmla="val -130857"/>
              <a:gd name="adj2" fmla="val 19868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Numbers of co-quoters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998209"/>
            <a:ext cx="1752600" cy="362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Scroll down the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DABA70-7F72-4452-B38B-52E256EA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787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50CFFB-9A5D-43EE-B870-EB2511585131}"/>
              </a:ext>
            </a:extLst>
          </p:cNvPr>
          <p:cNvSpPr/>
          <p:nvPr/>
        </p:nvSpPr>
        <p:spPr>
          <a:xfrm>
            <a:off x="1043608" y="1772816"/>
            <a:ext cx="648072" cy="158417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1B4048-07B5-41C3-BE6F-472B520B0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528" y="143104"/>
            <a:ext cx="9144000" cy="2384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D7EEB7-3879-41B5-8A10-72BD83614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2" y="2545914"/>
            <a:ext cx="9144000" cy="2369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43C314-F9EF-4C7F-8208-D1BBB96DA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44" y="4672261"/>
            <a:ext cx="8531898" cy="27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39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251520" y="3645024"/>
            <a:ext cx="8640960" cy="19330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098773-67CA-4D30-A7FA-8C02AA229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617" y="188640"/>
            <a:ext cx="4413887" cy="10242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43299-A7B1-4C69-904C-896030B65BAD}"/>
              </a:ext>
            </a:extLst>
          </p:cNvPr>
          <p:cNvSpPr txBox="1"/>
          <p:nvPr/>
        </p:nvSpPr>
        <p:spPr>
          <a:xfrm>
            <a:off x="2699792" y="3203684"/>
            <a:ext cx="3702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Powered by ShipServ</a:t>
            </a:r>
          </a:p>
        </p:txBody>
      </p:sp>
    </p:spTree>
    <p:extLst>
      <p:ext uri="{BB962C8B-B14F-4D97-AF65-F5344CB8AC3E}">
        <p14:creationId xmlns:p14="http://schemas.microsoft.com/office/powerpoint/2010/main" val="2167774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BECA-7A35-4C70-BC98-E5A5CD17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130"/>
          </a:xfrm>
        </p:spPr>
        <p:txBody>
          <a:bodyPr lIns="251999">
            <a:noAutofit/>
          </a:bodyPr>
          <a:lstStyle/>
          <a:p>
            <a:pPr marL="88900"/>
            <a:r>
              <a:rPr lang="en-GB" sz="2000" dirty="0">
                <a:effectLst/>
                <a:latin typeface="Open Sans" charset="0"/>
                <a:ea typeface="Open Sans" charset="0"/>
                <a:cs typeface="Open Sans" charset="0"/>
              </a:rPr>
              <a:t>Implement or reuse existing solution to drive value…</a:t>
            </a:r>
            <a:br>
              <a:rPr lang="en-GB" sz="2000" dirty="0">
                <a:effectLst/>
                <a:latin typeface="Open Sans" charset="0"/>
                <a:ea typeface="Open Sans" charset="0"/>
                <a:cs typeface="Open Sans" charset="0"/>
              </a:rPr>
            </a:br>
            <a:r>
              <a:rPr lang="en-GB" sz="2000" dirty="0">
                <a:effectLst/>
                <a:latin typeface="Open Sans" charset="0"/>
                <a:ea typeface="Open Sans" charset="0"/>
                <a:cs typeface="Open Sans" charset="0"/>
              </a:rPr>
              <a:t>and drive industry wide digitalization</a:t>
            </a:r>
            <a:endParaRPr lang="en-US" sz="2000" dirty="0">
              <a:effectLst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EC7972-3697-4D74-9B58-F8BD8EAC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Private and Confidential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178E9-44F2-46FB-A67F-AA0220296F11}"/>
              </a:ext>
            </a:extLst>
          </p:cNvPr>
          <p:cNvSpPr txBox="1"/>
          <p:nvPr/>
        </p:nvSpPr>
        <p:spPr>
          <a:xfrm>
            <a:off x="612523" y="2492856"/>
            <a:ext cx="1924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Lato Semibold" charset="0"/>
                <a:ea typeface="Lato Semibold" charset="0"/>
                <a:cs typeface="Lato Semibold" charset="0"/>
              </a:rPr>
              <a:t>Consortia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Semibold" charset="0"/>
                <a:ea typeface="Lato Semibold" charset="0"/>
                <a:cs typeface="Lato Semibold" charset="0"/>
              </a:rPr>
              <a:t>Supported Fleet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DBB904-17AB-4F53-954D-C5C62556A862}"/>
              </a:ext>
            </a:extLst>
          </p:cNvPr>
          <p:cNvSpPr/>
          <p:nvPr/>
        </p:nvSpPr>
        <p:spPr>
          <a:xfrm>
            <a:off x="450784" y="3305877"/>
            <a:ext cx="2749616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XX+ vessels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US$XX+ million spend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Sourcing </a:t>
            </a:r>
            <a:r>
              <a:rPr kumimoji="0" lang="da-DK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&amp; Supply </a:t>
            </a:r>
            <a:r>
              <a:rPr kumimoji="0" lang="da-DK" sz="14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chain</a:t>
            </a:r>
            <a:r>
              <a:rPr lang="da-DK" sz="1400" dirty="0">
                <a:solidFill>
                  <a:prstClr val="black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da-DK" sz="1400" dirty="0" err="1">
                <a:solidFill>
                  <a:prstClr val="black"/>
                </a:solidFill>
                <a:latin typeface="Lato" charset="0"/>
                <a:ea typeface="Lato" charset="0"/>
                <a:cs typeface="Lato" charset="0"/>
              </a:rPr>
              <a:t>strategy</a:t>
            </a:r>
            <a:endParaRPr kumimoji="0" lang="en-GB" sz="1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F777BD-0908-4F7F-A59D-54D7CA99C3F5}"/>
              </a:ext>
            </a:extLst>
          </p:cNvPr>
          <p:cNvSpPr txBox="1"/>
          <p:nvPr/>
        </p:nvSpPr>
        <p:spPr>
          <a:xfrm>
            <a:off x="6710305" y="2492856"/>
            <a:ext cx="158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Lato Semibold" charset="0"/>
                <a:ea typeface="Lato Semibold" charset="0"/>
                <a:cs typeface="Lato Semibold" charset="0"/>
              </a:rPr>
              <a:t>Consortia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Lato Semibold" charset="0"/>
                <a:ea typeface="Lato Semibold" charset="0"/>
                <a:cs typeface="Lato Semibold" charset="0"/>
              </a:rPr>
              <a:t>Opportunity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Semibold" charset="0"/>
              <a:ea typeface="Lato Semibold" charset="0"/>
              <a:cs typeface="Lato Semibold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C58C54-F334-4C2D-AF7B-9F61F4E9E5F9}"/>
              </a:ext>
            </a:extLst>
          </p:cNvPr>
          <p:cNvSpPr/>
          <p:nvPr/>
        </p:nvSpPr>
        <p:spPr>
          <a:xfrm>
            <a:off x="6172200" y="3305877"/>
            <a:ext cx="2802363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Lato" charset="0"/>
                <a:ea typeface="Lato" charset="0"/>
                <a:cs typeface="Lato" charset="0"/>
              </a:rPr>
              <a:t>Drive value from “messy” or structure spend data</a:t>
            </a:r>
            <a:endParaRPr kumimoji="0" lang="en-GB" sz="1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Supplier compliance programs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Accelerate and secure sourcing opportunities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F8CCB-D90E-44F2-BFEF-8D987C31EDD0}"/>
              </a:ext>
            </a:extLst>
          </p:cNvPr>
          <p:cNvSpPr txBox="1"/>
          <p:nvPr/>
        </p:nvSpPr>
        <p:spPr>
          <a:xfrm>
            <a:off x="2881814" y="2132856"/>
            <a:ext cx="366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Semibold" charset="0"/>
                <a:ea typeface="Lato Semibold" charset="0"/>
                <a:cs typeface="Lato Semibold" charset="0"/>
              </a:rPr>
              <a:t>ShipServ</a:t>
            </a:r>
            <a:endParaRPr lang="en-GB" b="1" dirty="0">
              <a:solidFill>
                <a:prstClr val="black"/>
              </a:solidFill>
              <a:latin typeface="Lato Semibold" charset="0"/>
              <a:ea typeface="Lato Semibold" charset="0"/>
              <a:cs typeface="Lato Semibold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Semibold" charset="0"/>
                <a:ea typeface="Lato Semibold" charset="0"/>
                <a:cs typeface="Lato Semibold" charset="0"/>
              </a:rPr>
              <a:t>Consortium Solution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Semibold" charset="0"/>
              <a:ea typeface="Lato Semibold" charset="0"/>
              <a:cs typeface="Lato Semibold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8D08BE4-A8E5-46AD-83D4-D5E74FE57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97" y="2847456"/>
            <a:ext cx="3341638" cy="235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57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9D908-6C98-4B69-90D3-03DCDFF3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 lIns="251999">
            <a:normAutofit/>
          </a:bodyPr>
          <a:lstStyle/>
          <a:p>
            <a:pPr marL="88900"/>
            <a:r>
              <a:rPr lang="en-GB" sz="2000" dirty="0">
                <a:effectLst/>
                <a:latin typeface="Open Sans" charset="0"/>
                <a:ea typeface="Open Sans" charset="0"/>
                <a:cs typeface="Open Sans" charset="0"/>
              </a:rPr>
              <a:t>Technical Solution overview </a:t>
            </a:r>
            <a:endParaRPr lang="en-US" sz="2000" dirty="0">
              <a:effectLst/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9838"/>
            <a:ext cx="8229600" cy="50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5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0" y="6315075"/>
            <a:ext cx="72362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9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2240" y="6021288"/>
            <a:ext cx="129614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F70C7B-5829-4AD2-87D0-BB69FFA396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  <a:effectLst/>
              </a:rPr>
              <a:t>ShipServ’s Mission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6D2DC-9EBD-44C4-87DC-86468629C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/>
              <a:t>Our mission is to drive transformation of the maritime supply chain through digitisation, data insights, efficiencies and communications improvement</a:t>
            </a:r>
          </a:p>
          <a:p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24AC-E8B1-CC4A-8CF6-85693882478D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28773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ibilog.files.wordpress.com/2012/11/hands-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837"/>
            <a:ext cx="9144000" cy="52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3491880" cy="1138138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56481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7452320" cy="4104456"/>
          </a:xfrm>
        </p:spPr>
        <p:txBody>
          <a:bodyPr>
            <a:normAutofit/>
          </a:bodyPr>
          <a:lstStyle/>
          <a:p>
            <a:r>
              <a:rPr lang="en-GB" sz="6000" dirty="0"/>
              <a:t>Appendix</a:t>
            </a:r>
            <a:br>
              <a:rPr lang="en-GB" sz="6000" dirty="0"/>
            </a:br>
            <a:r>
              <a:rPr lang="en-GB" sz="6000" dirty="0"/>
              <a:t>Screen shots from the Spend Analytics tool </a:t>
            </a:r>
          </a:p>
        </p:txBody>
      </p:sp>
    </p:spTree>
    <p:extLst>
      <p:ext uri="{BB962C8B-B14F-4D97-AF65-F5344CB8AC3E}">
        <p14:creationId xmlns:p14="http://schemas.microsoft.com/office/powerpoint/2010/main" val="321965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A28B63-7D13-4AB7-ADB6-F6E07FC8C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632"/>
            <a:ext cx="7088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50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7F468-ADA3-4B17-9646-75BA6C27E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997"/>
            <a:ext cx="9144000" cy="431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87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901D19-E2E9-4ADA-BB1F-5DFA3DC28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8228"/>
            <a:ext cx="9144000" cy="29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81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C89406-3AA7-4E15-ABB1-FAD189F0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849"/>
            <a:ext cx="9144000" cy="461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88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A7CD3-7DE4-49A2-9E88-B0C56ED5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078"/>
            <a:ext cx="9144000" cy="56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31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9E5048-DC34-4F3E-95C3-F138E03F9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694"/>
            <a:ext cx="9144000" cy="54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98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E0FB14-1CDB-4380-82FD-51F187468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1028700"/>
            <a:ext cx="85248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06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2BFD08-C346-4E93-B03D-4431E039A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" y="188640"/>
            <a:ext cx="9144000" cy="58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2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8D18D-DE3A-4CC3-99BB-6F997190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70609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  <a:effectLst/>
              </a:rPr>
              <a:t>What we actually do…</a:t>
            </a:r>
          </a:p>
        </p:txBody>
      </p:sp>
      <p:pic>
        <p:nvPicPr>
          <p:cNvPr id="1028" name="Picture 3" descr="image005">
            <a:extLst>
              <a:ext uri="{FF2B5EF4-FFF2-40B4-BE49-F238E27FC236}">
                <a16:creationId xmlns:a16="http://schemas.microsoft.com/office/drawing/2014/main" id="{AB3F356C-6A9C-4792-B164-38AC0269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99959" cy="403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2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EA15915-C9A7-459D-9160-9CDA363D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686800" cy="706090"/>
          </a:xfrm>
          <a:solidFill>
            <a:srgbClr val="FFFFFF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/>
                </a:solidFill>
                <a:effectLst/>
              </a:rPr>
              <a:t>The world’s largest marine procurement platform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BBED88-5704-4FC9-8F5F-9E600E848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24AC-E8B1-CC4A-8CF6-85693882478D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79512" y="5733256"/>
            <a:ext cx="43204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76256" y="6021288"/>
            <a:ext cx="129614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95227" y="5989781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We successfully deliver millions of transactions every year</a:t>
            </a:r>
          </a:p>
        </p:txBody>
      </p:sp>
      <p:pic>
        <p:nvPicPr>
          <p:cNvPr id="2050" name="Picture 5" descr="image001">
            <a:extLst>
              <a:ext uri="{FF2B5EF4-FFF2-40B4-BE49-F238E27FC236}">
                <a16:creationId xmlns:a16="http://schemas.microsoft.com/office/drawing/2014/main" id="{2D5AB320-79E7-415A-B488-160D19BA5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1" y="1052736"/>
            <a:ext cx="8856335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42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733256"/>
            <a:ext cx="43204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732240" y="6021288"/>
            <a:ext cx="129614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24AC-E8B1-CC4A-8CF6-85693882478D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C106CE-B40A-46AC-8DDB-6A15F8E823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  <a:effectLst/>
              </a:rPr>
              <a:t>Some of our key buyer customers…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0B5221-7EBF-4090-AC3E-995717834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8990446" cy="52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9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07504" y="6309320"/>
            <a:ext cx="6646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dirty="0">
                <a:solidFill>
                  <a:prstClr val="black"/>
                </a:solidFill>
                <a:cs typeface="Arial" charset="0"/>
              </a:rPr>
              <a:t>Selected vessel sectors only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dirty="0">
                <a:solidFill>
                  <a:prstClr val="black"/>
                </a:solidFill>
                <a:cs typeface="Arial" charset="0"/>
              </a:rPr>
              <a:t>Includes vessels under  third party management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dirty="0">
                <a:solidFill>
                  <a:prstClr val="black"/>
                </a:solidFill>
                <a:cs typeface="Arial" charset="0"/>
              </a:rPr>
              <a:t>Source: IHS Fairplay Fleet data 2018 where there is a known technical manager, and vessels under 40 years old, and the vessel is over 200 GT for work, over 100 GT for cargo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32240" y="6165304"/>
            <a:ext cx="129614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1C5B10-8B94-4B63-A459-B9182F7DD8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  <a:effectLst/>
              </a:rPr>
              <a:t>Penetration in key sectors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F363F0-AFBE-4328-B4D2-A59E837D3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" y="980728"/>
            <a:ext cx="9144000" cy="535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0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251520" y="3645024"/>
            <a:ext cx="8640960" cy="19330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3F46A-D93E-4D63-A0F6-3DCCFC8D8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625" y="188640"/>
            <a:ext cx="4413887" cy="1024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926380-A399-4790-B92B-FF241B008260}"/>
              </a:ext>
            </a:extLst>
          </p:cNvPr>
          <p:cNvSpPr txBox="1"/>
          <p:nvPr/>
        </p:nvSpPr>
        <p:spPr>
          <a:xfrm>
            <a:off x="2051720" y="2978949"/>
            <a:ext cx="4934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ISO 27001 Certified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GDPR compliance in May 2018</a:t>
            </a:r>
          </a:p>
        </p:txBody>
      </p:sp>
    </p:spTree>
    <p:extLst>
      <p:ext uri="{BB962C8B-B14F-4D97-AF65-F5344CB8AC3E}">
        <p14:creationId xmlns:p14="http://schemas.microsoft.com/office/powerpoint/2010/main" val="194626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32040" y="274638"/>
            <a:ext cx="4211960" cy="706090"/>
          </a:xfrm>
        </p:spPr>
        <p:txBody>
          <a:bodyPr>
            <a:normAutofit/>
          </a:bodyPr>
          <a:lstStyle/>
          <a:p>
            <a:r>
              <a:rPr lang="en-GB" dirty="0"/>
              <a:t>Buyer Survey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1520" y="3645024"/>
            <a:ext cx="8640960" cy="19330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8741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ShipServ Presentation Template</Template>
  <TotalTime>4519</TotalTime>
  <Words>593</Words>
  <Application>Microsoft Office PowerPoint</Application>
  <PresentationFormat>On-screen Show (4:3)</PresentationFormat>
  <Paragraphs>144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Lato</vt:lpstr>
      <vt:lpstr>Lato Semibold</vt:lpstr>
      <vt:lpstr>Open Sans</vt:lpstr>
      <vt:lpstr>1_Office Theme</vt:lpstr>
      <vt:lpstr>Custom Design</vt:lpstr>
      <vt:lpstr>2_Office Theme</vt:lpstr>
      <vt:lpstr>PowerPoint Presentation</vt:lpstr>
      <vt:lpstr>Agenda</vt:lpstr>
      <vt:lpstr>ShipServ’s Mission</vt:lpstr>
      <vt:lpstr>What we actually do…</vt:lpstr>
      <vt:lpstr>The world’s largest marine procurement platform</vt:lpstr>
      <vt:lpstr>Some of our key buyer customers…</vt:lpstr>
      <vt:lpstr>Penetration in key sectors</vt:lpstr>
      <vt:lpstr>PowerPoint Presentation</vt:lpstr>
      <vt:lpstr>Buyer Survey</vt:lpstr>
      <vt:lpstr>How difficult is it for you to answer spend questions?</vt:lpstr>
      <vt:lpstr>PowerPoint Presentation</vt:lpstr>
      <vt:lpstr>Is the ability to answer such questions something you need or don’t need?</vt:lpstr>
      <vt:lpstr>Make smarter buying decisions </vt:lpstr>
      <vt:lpstr>Spend Analytics</vt:lpstr>
      <vt:lpstr>Key characteristics of Spend Analytics</vt:lpstr>
      <vt:lpstr>Understanding the data</vt:lpstr>
      <vt:lpstr>Spend analytics report</vt:lpstr>
      <vt:lpstr>Buyer Side Reporting</vt:lpstr>
      <vt:lpstr>IMPA Benchmarking Tools</vt:lpstr>
      <vt:lpstr>Supplier Performance Report</vt:lpstr>
      <vt:lpstr>Funnel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 or reuse existing solution to drive value… and drive industry wide digitalization</vt:lpstr>
      <vt:lpstr>Technical Solution overview </vt:lpstr>
      <vt:lpstr>Questions?</vt:lpstr>
      <vt:lpstr>Appendix Screen shots from the Spend Analytics tool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May</dc:creator>
  <cp:lastModifiedBy>David Hardy</cp:lastModifiedBy>
  <cp:revision>165</cp:revision>
  <cp:lastPrinted>2018-01-30T12:37:44Z</cp:lastPrinted>
  <dcterms:created xsi:type="dcterms:W3CDTF">2017-03-28T12:12:51Z</dcterms:created>
  <dcterms:modified xsi:type="dcterms:W3CDTF">2018-02-02T15:55:41Z</dcterms:modified>
</cp:coreProperties>
</file>