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458" r:id="rId2"/>
    <p:sldId id="459" r:id="rId3"/>
    <p:sldId id="467" r:id="rId4"/>
    <p:sldId id="469" r:id="rId5"/>
    <p:sldId id="457" r:id="rId6"/>
    <p:sldId id="471" r:id="rId7"/>
    <p:sldId id="465" r:id="rId8"/>
    <p:sldId id="462" r:id="rId9"/>
    <p:sldId id="470" r:id="rId10"/>
    <p:sldId id="466" r:id="rId11"/>
    <p:sldId id="463" r:id="rId12"/>
    <p:sldId id="473" r:id="rId13"/>
    <p:sldId id="461" r:id="rId14"/>
    <p:sldId id="474" r:id="rId15"/>
    <p:sldId id="4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Project" id="{F68140F0-412E-4064-AA7A-843CB3B46649}">
          <p14:sldIdLst>
            <p14:sldId id="458"/>
            <p14:sldId id="459"/>
            <p14:sldId id="467"/>
            <p14:sldId id="469"/>
            <p14:sldId id="457"/>
            <p14:sldId id="471"/>
            <p14:sldId id="465"/>
            <p14:sldId id="462"/>
            <p14:sldId id="470"/>
            <p14:sldId id="466"/>
            <p14:sldId id="463"/>
            <p14:sldId id="473"/>
            <p14:sldId id="461"/>
            <p14:sldId id="474"/>
            <p14:sldId id="472"/>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pos="384" userDrawn="1">
          <p15:clr>
            <a:srgbClr val="A4A3A4"/>
          </p15:clr>
        </p15:guide>
        <p15:guide id="4" pos="576" userDrawn="1">
          <p15:clr>
            <a:srgbClr val="A4A3A4"/>
          </p15:clr>
        </p15:guide>
        <p15:guide id="5" pos="7296" userDrawn="1">
          <p15:clr>
            <a:srgbClr val="A4A3A4"/>
          </p15:clr>
        </p15:guide>
        <p15:guide id="6" pos="7104" userDrawn="1">
          <p15:clr>
            <a:srgbClr val="A4A3A4"/>
          </p15:clr>
        </p15:guide>
        <p15:guide id="7" orient="horz" pos="3888" userDrawn="1">
          <p15:clr>
            <a:srgbClr val="A4A3A4"/>
          </p15:clr>
        </p15:guide>
        <p15:guide id="8" orient="horz" pos="1008" userDrawn="1">
          <p15:clr>
            <a:srgbClr val="A4A3A4"/>
          </p15:clr>
        </p15:guide>
        <p15:guide id="9" orient="horz" pos="696" userDrawn="1">
          <p15:clr>
            <a:srgbClr val="A4A3A4"/>
          </p15:clr>
        </p15:guide>
        <p15:guide id="10" orient="horz"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33"/>
    <a:srgbClr val="CBE57D"/>
    <a:srgbClr val="4F6F86"/>
    <a:srgbClr val="BB9F48"/>
    <a:srgbClr val="CFE0EA"/>
    <a:srgbClr val="2CB8D7"/>
    <a:srgbClr val="718D9F"/>
    <a:srgbClr val="9CACB5"/>
    <a:srgbClr val="91ACC0"/>
    <a:srgbClr val="FF63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62" autoAdjust="0"/>
    <p:restoredTop sz="91962" autoAdjust="0"/>
  </p:normalViewPr>
  <p:slideViewPr>
    <p:cSldViewPr snapToGrid="0" showGuides="1">
      <p:cViewPr>
        <p:scale>
          <a:sx n="80" d="100"/>
          <a:sy n="80" d="100"/>
        </p:scale>
        <p:origin x="-882" y="-288"/>
      </p:cViewPr>
      <p:guideLst>
        <p:guide orient="horz" pos="2160"/>
        <p:guide orient="horz" pos="3888"/>
        <p:guide orient="horz" pos="1008"/>
        <p:guide orient="horz" pos="696"/>
        <p:guide orient="horz" pos="3168"/>
        <p:guide pos="3840"/>
        <p:guide pos="384"/>
        <p:guide pos="576"/>
        <p:guide pos="7296"/>
        <p:guide pos="7104"/>
      </p:guideLst>
    </p:cSldViewPr>
  </p:slideViewPr>
  <p:notesTextViewPr>
    <p:cViewPr>
      <p:scale>
        <a:sx n="1" d="1"/>
        <a:sy n="1" d="1"/>
      </p:scale>
      <p:origin x="0" y="0"/>
    </p:cViewPr>
  </p:notesTextViewPr>
  <p:sorterViewPr>
    <p:cViewPr>
      <p:scale>
        <a:sx n="100" d="100"/>
        <a:sy n="100" d="100"/>
      </p:scale>
      <p:origin x="0" y="52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88485-097C-4E10-B422-2308C1A7DE71}" type="datetimeFigureOut">
              <a:rPr lang="nb-NO" smtClean="0"/>
              <a:t>04.02.2018</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7AA5D-8C28-46AD-8201-713A922A7F73}" type="slidenum">
              <a:rPr lang="nb-NO" smtClean="0"/>
              <a:t>‹#›</a:t>
            </a:fld>
            <a:endParaRPr lang="nb-NO"/>
          </a:p>
        </p:txBody>
      </p:sp>
    </p:spTree>
    <p:extLst>
      <p:ext uri="{BB962C8B-B14F-4D97-AF65-F5344CB8AC3E}">
        <p14:creationId xmlns:p14="http://schemas.microsoft.com/office/powerpoint/2010/main" val="319380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1</a:t>
            </a:fld>
            <a:endParaRPr lang="nb-NO"/>
          </a:p>
        </p:txBody>
      </p:sp>
    </p:spTree>
    <p:extLst>
      <p:ext uri="{BB962C8B-B14F-4D97-AF65-F5344CB8AC3E}">
        <p14:creationId xmlns:p14="http://schemas.microsoft.com/office/powerpoint/2010/main" val="3869334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The third testing program has been personality testing program.</a:t>
            </a:r>
            <a:r>
              <a:rPr lang="nb-NO" baseline="0" dirty="0" smtClean="0"/>
              <a:t> For the last 3 years we have looked into several personality tests used by shipping companies and also some which is large outside the maritime world. We where looking for a program which have large user base, is as far as possible neutral to culture and language, and has strong reporting capabilities. We concluded with the program Facet5 which was introduced to you during last presentation</a:t>
            </a:r>
          </a:p>
          <a:p>
            <a:endParaRPr lang="nb-NO" baseline="0" dirty="0" smtClean="0"/>
          </a:p>
          <a:p>
            <a:r>
              <a:rPr lang="nb-NO" baseline="0" dirty="0" smtClean="0"/>
              <a:t>We have also tested this program with a handful of large Ship Operators during the last year to get first hand experience with correlation between test profiles and top performers</a:t>
            </a:r>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10</a:t>
            </a:fld>
            <a:endParaRPr lang="nb-NO"/>
          </a:p>
        </p:txBody>
      </p:sp>
    </p:spTree>
    <p:extLst>
      <p:ext uri="{BB962C8B-B14F-4D97-AF65-F5344CB8AC3E}">
        <p14:creationId xmlns:p14="http://schemas.microsoft.com/office/powerpoint/2010/main" val="6195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11</a:t>
            </a:fld>
            <a:endParaRPr lang="nb-NO"/>
          </a:p>
        </p:txBody>
      </p:sp>
    </p:spTree>
    <p:extLst>
      <p:ext uri="{BB962C8B-B14F-4D97-AF65-F5344CB8AC3E}">
        <p14:creationId xmlns:p14="http://schemas.microsoft.com/office/powerpoint/2010/main" val="197967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12</a:t>
            </a:fld>
            <a:endParaRPr lang="nb-NO"/>
          </a:p>
        </p:txBody>
      </p:sp>
    </p:spTree>
    <p:extLst>
      <p:ext uri="{BB962C8B-B14F-4D97-AF65-F5344CB8AC3E}">
        <p14:creationId xmlns:p14="http://schemas.microsoft.com/office/powerpoint/2010/main" val="19796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13</a:t>
            </a:fld>
            <a:endParaRPr lang="nb-NO"/>
          </a:p>
        </p:txBody>
      </p:sp>
    </p:spTree>
    <p:extLst>
      <p:ext uri="{BB962C8B-B14F-4D97-AF65-F5344CB8AC3E}">
        <p14:creationId xmlns:p14="http://schemas.microsoft.com/office/powerpoint/2010/main" val="2284891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14</a:t>
            </a:fld>
            <a:endParaRPr lang="nb-NO"/>
          </a:p>
        </p:txBody>
      </p:sp>
    </p:spTree>
    <p:extLst>
      <p:ext uri="{BB962C8B-B14F-4D97-AF65-F5344CB8AC3E}">
        <p14:creationId xmlns:p14="http://schemas.microsoft.com/office/powerpoint/2010/main" val="424475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227AA5D-8C28-46AD-8201-713A922A7F73}" type="slidenum">
              <a:rPr lang="nb-NO" smtClean="0"/>
              <a:t>15</a:t>
            </a:fld>
            <a:endParaRPr lang="nb-NO"/>
          </a:p>
        </p:txBody>
      </p:sp>
    </p:spTree>
    <p:extLst>
      <p:ext uri="{BB962C8B-B14F-4D97-AF65-F5344CB8AC3E}">
        <p14:creationId xmlns:p14="http://schemas.microsoft.com/office/powerpoint/2010/main" val="226298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2</a:t>
            </a:fld>
            <a:endParaRPr lang="nb-NO"/>
          </a:p>
        </p:txBody>
      </p:sp>
    </p:spTree>
    <p:extLst>
      <p:ext uri="{BB962C8B-B14F-4D97-AF65-F5344CB8AC3E}">
        <p14:creationId xmlns:p14="http://schemas.microsoft.com/office/powerpoint/2010/main" val="111586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We are still best known as provider of e-learning and training material for onboard use</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baseline="0" dirty="0" smtClean="0"/>
              <a:t>During the last 10 years, we have worked together with around 50 ship owners and managers to assist with development of career development system focusing on verifying individual seafarers have the required skills and knowledge in current and next rank. The most important location for training and learning is onboard on-the-job training. We also see that having a robust recruitment and evaluation process helps any organisations to employ the best talents</a:t>
            </a:r>
            <a:endParaRPr lang="nb-NO" dirty="0" smtClean="0"/>
          </a:p>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3</a:t>
            </a:fld>
            <a:endParaRPr lang="nb-NO"/>
          </a:p>
        </p:txBody>
      </p:sp>
    </p:spTree>
    <p:extLst>
      <p:ext uri="{BB962C8B-B14F-4D97-AF65-F5344CB8AC3E}">
        <p14:creationId xmlns:p14="http://schemas.microsoft.com/office/powerpoint/2010/main" val="3743425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4</a:t>
            </a:fld>
            <a:endParaRPr lang="nb-NO"/>
          </a:p>
        </p:txBody>
      </p:sp>
    </p:spTree>
    <p:extLst>
      <p:ext uri="{BB962C8B-B14F-4D97-AF65-F5344CB8AC3E}">
        <p14:creationId xmlns:p14="http://schemas.microsoft.com/office/powerpoint/2010/main" val="42447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5</a:t>
            </a:fld>
            <a:endParaRPr lang="nb-NO"/>
          </a:p>
        </p:txBody>
      </p:sp>
    </p:spTree>
    <p:extLst>
      <p:ext uri="{BB962C8B-B14F-4D97-AF65-F5344CB8AC3E}">
        <p14:creationId xmlns:p14="http://schemas.microsoft.com/office/powerpoint/2010/main" val="147611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6</a:t>
            </a:fld>
            <a:endParaRPr lang="nb-NO"/>
          </a:p>
        </p:txBody>
      </p:sp>
    </p:spTree>
    <p:extLst>
      <p:ext uri="{BB962C8B-B14F-4D97-AF65-F5344CB8AC3E}">
        <p14:creationId xmlns:p14="http://schemas.microsoft.com/office/powerpoint/2010/main" val="354397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7</a:t>
            </a:fld>
            <a:endParaRPr lang="nb-NO"/>
          </a:p>
        </p:txBody>
      </p:sp>
    </p:spTree>
    <p:extLst>
      <p:ext uri="{BB962C8B-B14F-4D97-AF65-F5344CB8AC3E}">
        <p14:creationId xmlns:p14="http://schemas.microsoft.com/office/powerpoint/2010/main" val="368396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8</a:t>
            </a:fld>
            <a:endParaRPr lang="nb-NO"/>
          </a:p>
        </p:txBody>
      </p:sp>
    </p:spTree>
    <p:extLst>
      <p:ext uri="{BB962C8B-B14F-4D97-AF65-F5344CB8AC3E}">
        <p14:creationId xmlns:p14="http://schemas.microsoft.com/office/powerpoint/2010/main" val="1395514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227AA5D-8C28-46AD-8201-713A922A7F73}" type="slidenum">
              <a:rPr lang="nb-NO" smtClean="0"/>
              <a:t>9</a:t>
            </a:fld>
            <a:endParaRPr lang="nb-NO"/>
          </a:p>
        </p:txBody>
      </p:sp>
    </p:spTree>
    <p:extLst>
      <p:ext uri="{BB962C8B-B14F-4D97-AF65-F5344CB8AC3E}">
        <p14:creationId xmlns:p14="http://schemas.microsoft.com/office/powerpoint/2010/main" val="3045967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014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_blue">
    <p:bg>
      <p:bgPr>
        <a:solidFill>
          <a:srgbClr val="556F7A"/>
        </a:solidFill>
        <a:effectLst/>
      </p:bgPr>
    </p:bg>
    <p:spTree>
      <p:nvGrpSpPr>
        <p:cNvPr id="1" name=""/>
        <p:cNvGrpSpPr/>
        <p:nvPr/>
      </p:nvGrpSpPr>
      <p:grpSpPr>
        <a:xfrm>
          <a:off x="0" y="0"/>
          <a:ext cx="0" cy="0"/>
          <a:chOff x="0" y="0"/>
          <a:chExt cx="0" cy="0"/>
        </a:xfrm>
      </p:grpSpPr>
      <p:sp>
        <p:nvSpPr>
          <p:cNvPr id="6" name="Rectangle 5"/>
          <p:cNvSpPr/>
          <p:nvPr userDrawn="1"/>
        </p:nvSpPr>
        <p:spPr>
          <a:xfrm>
            <a:off x="310393" y="595835"/>
            <a:ext cx="2567031" cy="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itle 7"/>
          <p:cNvSpPr>
            <a:spLocks noGrp="1"/>
          </p:cNvSpPr>
          <p:nvPr>
            <p:ph type="title"/>
          </p:nvPr>
        </p:nvSpPr>
        <p:spPr>
          <a:xfrm>
            <a:off x="510425" y="354948"/>
            <a:ext cx="7182280" cy="759000"/>
          </a:xfrm>
          <a:prstGeom prst="rect">
            <a:avLst/>
          </a:prstGeom>
        </p:spPr>
        <p:txBody>
          <a:bodyPr/>
          <a:lstStyle>
            <a:lvl1pPr>
              <a:defRPr sz="2800" b="1">
                <a:solidFill>
                  <a:schemeClr val="accent1">
                    <a:lumMod val="20000"/>
                    <a:lumOff val="80000"/>
                  </a:schemeClr>
                </a:solidFill>
              </a:defRPr>
            </a:lvl1pPr>
          </a:lstStyle>
          <a:p>
            <a:r>
              <a:rPr lang="en-US" dirty="0" smtClean="0"/>
              <a:t>Click to edit Master title style</a:t>
            </a:r>
            <a:endParaRPr lang="nb-NO" dirty="0"/>
          </a:p>
        </p:txBody>
      </p:sp>
    </p:spTree>
    <p:extLst>
      <p:ext uri="{BB962C8B-B14F-4D97-AF65-F5344CB8AC3E}">
        <p14:creationId xmlns:p14="http://schemas.microsoft.com/office/powerpoint/2010/main" val="4353480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_screen_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925600" y="0"/>
            <a:ext cx="6266400" cy="6858000"/>
          </a:xfrm>
          <a:prstGeom prst="rect">
            <a:avLst/>
          </a:prstGeom>
        </p:spPr>
        <p:txBody>
          <a:bodyPr/>
          <a:lstStyle/>
          <a:p>
            <a:endParaRPr lang="nb-NO" dirty="0"/>
          </a:p>
        </p:txBody>
      </p:sp>
      <p:sp>
        <p:nvSpPr>
          <p:cNvPr id="2" name="Rectangle 1"/>
          <p:cNvSpPr/>
          <p:nvPr userDrawn="1"/>
        </p:nvSpPr>
        <p:spPr>
          <a:xfrm>
            <a:off x="0" y="0"/>
            <a:ext cx="5925599" cy="6858000"/>
          </a:xfrm>
          <a:prstGeom prst="rect">
            <a:avLst/>
          </a:prstGeom>
          <a:solidFill>
            <a:srgbClr val="718D9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19" name="Title 7"/>
          <p:cNvSpPr>
            <a:spLocks noGrp="1"/>
          </p:cNvSpPr>
          <p:nvPr>
            <p:ph type="title"/>
          </p:nvPr>
        </p:nvSpPr>
        <p:spPr>
          <a:xfrm>
            <a:off x="510425" y="354948"/>
            <a:ext cx="5415174" cy="759000"/>
          </a:xfrm>
          <a:prstGeom prst="rect">
            <a:avLst/>
          </a:prstGeom>
        </p:spPr>
        <p:txBody>
          <a:bodyPr/>
          <a:lstStyle>
            <a:lvl1pPr>
              <a:defRPr sz="2800" b="1">
                <a:solidFill>
                  <a:schemeClr val="accent1">
                    <a:lumMod val="20000"/>
                    <a:lumOff val="80000"/>
                  </a:schemeClr>
                </a:solidFill>
              </a:defRPr>
            </a:lvl1pPr>
          </a:lstStyle>
          <a:p>
            <a:r>
              <a:rPr lang="en-US" dirty="0" smtClean="0"/>
              <a:t>Click to edit Master title style</a:t>
            </a:r>
            <a:endParaRPr lang="nb-NO" dirty="0"/>
          </a:p>
        </p:txBody>
      </p:sp>
    </p:spTree>
    <p:extLst>
      <p:ext uri="{BB962C8B-B14F-4D97-AF65-F5344CB8AC3E}">
        <p14:creationId xmlns:p14="http://schemas.microsoft.com/office/powerpoint/2010/main" val="16558133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_screen_imag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a:lstStyle/>
          <a:p>
            <a:endParaRPr lang="nb-NO" dirty="0"/>
          </a:p>
        </p:txBody>
      </p:sp>
      <p:sp>
        <p:nvSpPr>
          <p:cNvPr id="5" name="Title 7"/>
          <p:cNvSpPr>
            <a:spLocks noGrp="1"/>
          </p:cNvSpPr>
          <p:nvPr>
            <p:ph type="title"/>
          </p:nvPr>
        </p:nvSpPr>
        <p:spPr>
          <a:xfrm>
            <a:off x="510425" y="354948"/>
            <a:ext cx="7182280" cy="759000"/>
          </a:xfrm>
          <a:prstGeom prst="rect">
            <a:avLst/>
          </a:prstGeom>
        </p:spPr>
        <p:txBody>
          <a:bodyPr/>
          <a:lstStyle>
            <a:lvl1pPr>
              <a:defRPr sz="2800" b="1">
                <a:solidFill>
                  <a:schemeClr val="accent1">
                    <a:lumMod val="20000"/>
                    <a:lumOff val="80000"/>
                  </a:schemeClr>
                </a:solidFill>
              </a:defRPr>
            </a:lvl1pPr>
          </a:lstStyle>
          <a:p>
            <a:r>
              <a:rPr lang="en-US" dirty="0" smtClean="0"/>
              <a:t>Click to edit Master title style</a:t>
            </a:r>
            <a:endParaRPr lang="nb-NO" dirty="0"/>
          </a:p>
        </p:txBody>
      </p:sp>
    </p:spTree>
    <p:extLst>
      <p:ext uri="{BB962C8B-B14F-4D97-AF65-F5344CB8AC3E}">
        <p14:creationId xmlns:p14="http://schemas.microsoft.com/office/powerpoint/2010/main" val="42701646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0F1">
            <a:alpha val="2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746511"/>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78" r:id="rId3"/>
    <p:sldLayoutId id="2147483680"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839"/>
          <a:stretch/>
        </p:blipFill>
        <p:spPr>
          <a:xfrm>
            <a:off x="4933156" y="1965350"/>
            <a:ext cx="7265129" cy="2398110"/>
          </a:xfrm>
          <a:prstGeom prst="rect">
            <a:avLst/>
          </a:prstGeom>
        </p:spPr>
      </p:pic>
      <p:sp>
        <p:nvSpPr>
          <p:cNvPr id="2" name="Title 7"/>
          <p:cNvSpPr txBox="1">
            <a:spLocks/>
          </p:cNvSpPr>
          <p:nvPr/>
        </p:nvSpPr>
        <p:spPr>
          <a:xfrm>
            <a:off x="381408" y="2279908"/>
            <a:ext cx="11360784" cy="5199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b-NO" sz="3200" dirty="0" smtClean="0">
                <a:solidFill>
                  <a:schemeClr val="bg1"/>
                </a:solidFill>
                <a:latin typeface="+mn-lt"/>
              </a:rPr>
              <a:t>Best Seafarers DNA</a:t>
            </a:r>
            <a:endParaRPr lang="nb-NO" sz="3200" dirty="0">
              <a:solidFill>
                <a:schemeClr val="bg1"/>
              </a:solidFill>
              <a:latin typeface="+mn-lt"/>
            </a:endParaRPr>
          </a:p>
        </p:txBody>
      </p:sp>
      <p:sp>
        <p:nvSpPr>
          <p:cNvPr id="3" name="Subtitle 8"/>
          <p:cNvSpPr txBox="1">
            <a:spLocks/>
          </p:cNvSpPr>
          <p:nvPr/>
        </p:nvSpPr>
        <p:spPr>
          <a:xfrm>
            <a:off x="453416" y="2845678"/>
            <a:ext cx="11290220" cy="13481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b-NO" sz="2000" dirty="0" smtClean="0">
                <a:solidFill>
                  <a:schemeClr val="bg1"/>
                </a:solidFill>
              </a:rPr>
              <a:t>London, 05th February 2018</a:t>
            </a:r>
            <a:br>
              <a:rPr lang="nb-NO" sz="2000" dirty="0" smtClean="0">
                <a:solidFill>
                  <a:schemeClr val="bg1"/>
                </a:solidFill>
              </a:rPr>
            </a:br>
            <a:r>
              <a:rPr lang="nb-NO" sz="2000" dirty="0" smtClean="0">
                <a:solidFill>
                  <a:schemeClr val="bg1"/>
                </a:solidFill>
              </a:rPr>
              <a:t>Roger Ringstad</a:t>
            </a:r>
            <a:br>
              <a:rPr lang="nb-NO" sz="2000" dirty="0" smtClean="0">
                <a:solidFill>
                  <a:schemeClr val="bg1"/>
                </a:solidFill>
              </a:rPr>
            </a:br>
            <a:r>
              <a:rPr lang="nb-NO" sz="2000" dirty="0" smtClean="0">
                <a:solidFill>
                  <a:schemeClr val="bg1"/>
                </a:solidFill>
              </a:rPr>
              <a:t>Managing Director</a:t>
            </a:r>
            <a:br>
              <a:rPr lang="nb-NO" sz="2000" dirty="0" smtClean="0">
                <a:solidFill>
                  <a:schemeClr val="bg1"/>
                </a:solidFill>
              </a:rPr>
            </a:br>
            <a:r>
              <a:rPr lang="nb-NO" sz="2000" dirty="0" smtClean="0">
                <a:solidFill>
                  <a:schemeClr val="bg1"/>
                </a:solidFill>
              </a:rPr>
              <a:t>Seagull Maritime AS</a:t>
            </a:r>
          </a:p>
          <a:p>
            <a:endParaRPr lang="nb-NO" dirty="0"/>
          </a:p>
        </p:txBody>
      </p:sp>
      <p:sp>
        <p:nvSpPr>
          <p:cNvPr id="6" name="TextBox 5"/>
          <p:cNvSpPr txBox="1"/>
          <p:nvPr/>
        </p:nvSpPr>
        <p:spPr>
          <a:xfrm>
            <a:off x="8939190" y="478236"/>
            <a:ext cx="3017173"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nb-NO" sz="1000" spc="3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SAFETY THROUGH KNOWLEDGE</a:t>
            </a:r>
            <a:endParaRPr lang="nb-NO" sz="1000" spc="3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0318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1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854" y="4058858"/>
            <a:ext cx="5759776" cy="1446550"/>
          </a:xfrm>
          <a:prstGeom prst="rect">
            <a:avLst/>
          </a:prstGeom>
          <a:noFill/>
        </p:spPr>
        <p:txBody>
          <a:bodyPr wrap="square" rtlCol="0">
            <a:spAutoFit/>
          </a:bodyPr>
          <a:lstStyle/>
          <a:p>
            <a:pPr algn="ctr"/>
            <a:r>
              <a:rPr lang="nb-NO" sz="4400" b="1" spc="300" dirty="0" smtClean="0">
                <a:solidFill>
                  <a:schemeClr val="bg1"/>
                </a:solidFill>
                <a:effectLst>
                  <a:outerShdw blurRad="38100" dist="38100" dir="2700000" algn="tl">
                    <a:srgbClr val="000000">
                      <a:alpha val="43137"/>
                    </a:srgbClr>
                  </a:outerShdw>
                </a:effectLst>
              </a:rPr>
              <a:t>Testing of personal </a:t>
            </a:r>
          </a:p>
          <a:p>
            <a:pPr algn="ctr"/>
            <a:r>
              <a:rPr lang="nb-NO" sz="4400" b="1" spc="300" dirty="0" smtClean="0">
                <a:solidFill>
                  <a:schemeClr val="bg1"/>
                </a:solidFill>
                <a:effectLst>
                  <a:outerShdw blurRad="38100" dist="38100" dir="2700000" algn="tl">
                    <a:srgbClr val="000000">
                      <a:alpha val="43137"/>
                    </a:srgbClr>
                  </a:outerShdw>
                </a:effectLst>
              </a:rPr>
              <a:t>characteristics</a:t>
            </a:r>
            <a:endParaRPr lang="nb-NO" sz="4400" b="1" spc="3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9291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b-NO" dirty="0" smtClean="0"/>
              <a:t>Facet5</a:t>
            </a:r>
            <a:endParaRPr lang="nb-NO" dirty="0"/>
          </a:p>
        </p:txBody>
      </p:sp>
      <p:sp>
        <p:nvSpPr>
          <p:cNvPr id="7" name="TextBox 6"/>
          <p:cNvSpPr txBox="1"/>
          <p:nvPr/>
        </p:nvSpPr>
        <p:spPr>
          <a:xfrm>
            <a:off x="510425" y="1461155"/>
            <a:ext cx="5098523" cy="3693319"/>
          </a:xfrm>
          <a:prstGeom prst="rect">
            <a:avLst/>
          </a:prstGeom>
          <a:noFill/>
        </p:spPr>
        <p:txBody>
          <a:bodyPr wrap="square" rtlCol="0">
            <a:spAutoFit/>
          </a:bodyPr>
          <a:lstStyle/>
          <a:p>
            <a:pPr marL="285750" indent="-285750">
              <a:buClr>
                <a:srgbClr val="BB9F48"/>
              </a:buClr>
              <a:buFont typeface="Wingdings" panose="05000000000000000000" pitchFamily="2" charset="2"/>
              <a:buChar char="v"/>
            </a:pPr>
            <a:r>
              <a:rPr lang="en-US" dirty="0">
                <a:solidFill>
                  <a:schemeClr val="bg1"/>
                </a:solidFill>
              </a:rPr>
              <a:t>Based The five factor model of personality (or ‘Big 5’) is now widely accepted as the best way of describing the fundamental building blocks of personality</a:t>
            </a: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Measure strength, risk, work preferences, motivators and de-motivators</a:t>
            </a: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30+ languages and 40+ country based Norms</a:t>
            </a:r>
            <a:endParaRPr lang="en-US" dirty="0">
              <a:solidFill>
                <a:schemeClr val="bg1"/>
              </a:solidFill>
            </a:endParaRP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Certified by DNV GL and BPS (British Psychological Society)</a:t>
            </a:r>
            <a:endParaRPr lang="en-US" dirty="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p:txBody>
      </p:sp>
      <p:sp>
        <p:nvSpPr>
          <p:cNvPr id="2" name="Picture Placeholder 1"/>
          <p:cNvSpPr>
            <a:spLocks noGrp="1"/>
          </p:cNvSpPr>
          <p:nvPr>
            <p:ph type="pic" sz="quarter" idx="10"/>
          </p:nvPr>
        </p:nvSpPr>
        <p:spPr/>
      </p:sp>
      <p:pic>
        <p:nvPicPr>
          <p:cNvPr id="1026" name="Picture 2" descr="C:\Users\roger\AppData\Local\Microsoft\Windows\Temporary Internet Files\Content.Outlook\Y7UPOH2V\Radar_whitebackgroun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7631" y="593774"/>
            <a:ext cx="6260207" cy="573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470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b-NO" dirty="0" smtClean="0"/>
              <a:t>Top Performers – Facet5</a:t>
            </a:r>
            <a:endParaRPr lang="nb-NO" dirty="0"/>
          </a:p>
        </p:txBody>
      </p:sp>
      <p:sp>
        <p:nvSpPr>
          <p:cNvPr id="12" name="TextBox 11"/>
          <p:cNvSpPr txBox="1"/>
          <p:nvPr/>
        </p:nvSpPr>
        <p:spPr>
          <a:xfrm>
            <a:off x="510425" y="1211780"/>
            <a:ext cx="5237232" cy="3970318"/>
          </a:xfrm>
          <a:prstGeom prst="rect">
            <a:avLst/>
          </a:prstGeom>
          <a:noFill/>
        </p:spPr>
        <p:txBody>
          <a:bodyPr wrap="square" rtlCol="0">
            <a:spAutoFit/>
          </a:bodyPr>
          <a:lstStyle/>
          <a:p>
            <a:pPr marL="285750" indent="-285750">
              <a:buClr>
                <a:srgbClr val="BB9F48"/>
              </a:buClr>
              <a:buFont typeface="Wingdings" panose="05000000000000000000" pitchFamily="2" charset="2"/>
              <a:buChar char="v"/>
            </a:pPr>
            <a:r>
              <a:rPr lang="en-US" dirty="0" smtClean="0">
                <a:solidFill>
                  <a:schemeClr val="bg1"/>
                </a:solidFill>
              </a:rPr>
              <a:t>Two Ship Owners </a:t>
            </a:r>
          </a:p>
          <a:p>
            <a:pPr marL="742950" lvl="1" indent="-285750">
              <a:buClr>
                <a:srgbClr val="BB9F48"/>
              </a:buClr>
              <a:buFont typeface="Wingdings" panose="05000000000000000000" pitchFamily="2" charset="2"/>
              <a:buChar char="v"/>
            </a:pPr>
            <a:r>
              <a:rPr lang="en-US" dirty="0" smtClean="0">
                <a:solidFill>
                  <a:schemeClr val="bg1"/>
                </a:solidFill>
              </a:rPr>
              <a:t>100+ Container Vessels</a:t>
            </a:r>
          </a:p>
          <a:p>
            <a:pPr marL="742950" lvl="1" indent="-285750">
              <a:buClr>
                <a:srgbClr val="BB9F48"/>
              </a:buClr>
              <a:buFont typeface="Wingdings" panose="05000000000000000000" pitchFamily="2" charset="2"/>
              <a:buChar char="v"/>
            </a:pPr>
            <a:r>
              <a:rPr lang="en-US" dirty="0" smtClean="0">
                <a:solidFill>
                  <a:schemeClr val="bg1"/>
                </a:solidFill>
              </a:rPr>
              <a:t>30+ Tankers (Oil Major)</a:t>
            </a:r>
          </a:p>
          <a:p>
            <a:pPr marL="742950" lvl="1"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Identified their top performers (Captains and Chief Engineers) which has then completed Facet5</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20+ Individuals from each rank from each company</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Illustrations show personality profile for first tests from each company</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So far we see identical profiles for tests performed by same rank </a:t>
            </a:r>
          </a:p>
        </p:txBody>
      </p:sp>
      <p:pic>
        <p:nvPicPr>
          <p:cNvPr id="17" name="Picture Placeholder 1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19" b="419"/>
          <a:stretch>
            <a:fillRect/>
          </a:stretch>
        </p:blipFill>
        <p:spPr/>
      </p:pic>
    </p:spTree>
    <p:extLst>
      <p:ext uri="{BB962C8B-B14F-4D97-AF65-F5344CB8AC3E}">
        <p14:creationId xmlns:p14="http://schemas.microsoft.com/office/powerpoint/2010/main" val="77708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7751" y="1145226"/>
            <a:ext cx="6411841" cy="3416320"/>
          </a:xfrm>
          <a:prstGeom prst="rect">
            <a:avLst/>
          </a:prstGeom>
          <a:noFill/>
        </p:spPr>
        <p:txBody>
          <a:bodyPr wrap="square" rtlCol="0">
            <a:spAutoFit/>
          </a:bodyPr>
          <a:lstStyle/>
          <a:p>
            <a:pPr algn="ctr"/>
            <a:r>
              <a:rPr lang="nb-NO" sz="5400" b="1" spc="300" dirty="0" smtClean="0">
                <a:solidFill>
                  <a:schemeClr val="bg1"/>
                </a:solidFill>
                <a:effectLst>
                  <a:outerShdw blurRad="38100" dist="38100" dir="2700000" algn="tl">
                    <a:srgbClr val="000000">
                      <a:alpha val="43137"/>
                    </a:srgbClr>
                  </a:outerShdw>
                </a:effectLst>
              </a:rPr>
              <a:t>So, what is </a:t>
            </a:r>
          </a:p>
          <a:p>
            <a:pPr algn="ctr"/>
            <a:r>
              <a:rPr lang="nb-NO" sz="5400" b="1" spc="300" dirty="0" smtClean="0">
                <a:solidFill>
                  <a:schemeClr val="bg1"/>
                </a:solidFill>
                <a:effectLst>
                  <a:outerShdw blurRad="38100" dist="38100" dir="2700000" algn="tl">
                    <a:srgbClr val="000000">
                      <a:alpha val="43137"/>
                    </a:srgbClr>
                  </a:outerShdw>
                </a:effectLst>
              </a:rPr>
              <a:t>the DNA of </a:t>
            </a:r>
          </a:p>
          <a:p>
            <a:pPr algn="ctr"/>
            <a:r>
              <a:rPr lang="nb-NO" sz="5400" b="1" spc="300" dirty="0">
                <a:solidFill>
                  <a:schemeClr val="bg1"/>
                </a:solidFill>
                <a:effectLst>
                  <a:outerShdw blurRad="38100" dist="38100" dir="2700000" algn="tl">
                    <a:srgbClr val="000000">
                      <a:alpha val="43137"/>
                    </a:srgbClr>
                  </a:outerShdw>
                </a:effectLst>
              </a:rPr>
              <a:t>t</a:t>
            </a:r>
            <a:r>
              <a:rPr lang="nb-NO" sz="5400" b="1" spc="300" dirty="0" smtClean="0">
                <a:solidFill>
                  <a:schemeClr val="bg1"/>
                </a:solidFill>
                <a:effectLst>
                  <a:outerShdw blurRad="38100" dist="38100" dir="2700000" algn="tl">
                    <a:srgbClr val="000000">
                      <a:alpha val="43137"/>
                    </a:srgbClr>
                  </a:outerShdw>
                </a:effectLst>
              </a:rPr>
              <a:t>he worlds </a:t>
            </a:r>
          </a:p>
          <a:p>
            <a:pPr algn="ctr"/>
            <a:r>
              <a:rPr lang="nb-NO" sz="5400" b="1" spc="300" dirty="0" smtClean="0">
                <a:solidFill>
                  <a:schemeClr val="bg1"/>
                </a:solidFill>
                <a:effectLst>
                  <a:outerShdw blurRad="38100" dist="38100" dir="2700000" algn="tl">
                    <a:srgbClr val="000000">
                      <a:alpha val="43137"/>
                    </a:srgbClr>
                  </a:outerShdw>
                </a:effectLst>
              </a:rPr>
              <a:t>best seafarer?</a:t>
            </a:r>
            <a:endParaRPr lang="nb-NO" sz="5400" b="1" spc="3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4399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56F7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b-NO" dirty="0" smtClean="0"/>
              <a:t>Best seafarer DNA</a:t>
            </a:r>
            <a:endParaRPr lang="nb-NO"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801" y="1268626"/>
            <a:ext cx="6088456" cy="4679091"/>
          </a:xfrm>
          <a:prstGeom prst="rect">
            <a:avLst/>
          </a:prstGeom>
        </p:spPr>
      </p:pic>
      <p:sp>
        <p:nvSpPr>
          <p:cNvPr id="10" name="TextBox 9"/>
          <p:cNvSpPr txBox="1"/>
          <p:nvPr/>
        </p:nvSpPr>
        <p:spPr>
          <a:xfrm>
            <a:off x="510425" y="1116780"/>
            <a:ext cx="5098523" cy="3693319"/>
          </a:xfrm>
          <a:prstGeom prst="rect">
            <a:avLst/>
          </a:prstGeom>
          <a:noFill/>
        </p:spPr>
        <p:txBody>
          <a:bodyPr wrap="square" rtlCol="0">
            <a:spAutoFit/>
          </a:bodyPr>
          <a:lstStyle/>
          <a:p>
            <a:pPr marL="285750" indent="-285750">
              <a:buClr>
                <a:srgbClr val="BB9F48"/>
              </a:buClr>
              <a:buFont typeface="Wingdings" panose="05000000000000000000" pitchFamily="2" charset="2"/>
              <a:buChar char="v"/>
            </a:pPr>
            <a:r>
              <a:rPr lang="en-US" dirty="0" smtClean="0">
                <a:solidFill>
                  <a:schemeClr val="bg1"/>
                </a:solidFill>
              </a:rPr>
              <a:t>Knowledge – Ability – Personality</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Visual presentation of all test results</a:t>
            </a: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Average score for Captains</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Captain </a:t>
            </a:r>
            <a:r>
              <a:rPr lang="en-US" dirty="0" smtClean="0">
                <a:solidFill>
                  <a:schemeClr val="bg1"/>
                </a:solidFill>
              </a:rPr>
              <a:t>candidates should match this profile</a:t>
            </a:r>
          </a:p>
          <a:p>
            <a:pPr>
              <a:buClr>
                <a:srgbClr val="BB9F48"/>
              </a:buClr>
            </a:pPr>
            <a:endParaRPr lang="en-US" dirty="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p:txBody>
      </p:sp>
    </p:spTree>
    <p:extLst>
      <p:ext uri="{BB962C8B-B14F-4D97-AF65-F5344CB8AC3E}">
        <p14:creationId xmlns:p14="http://schemas.microsoft.com/office/powerpoint/2010/main" val="33181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4" name="Rectangle 3"/>
          <p:cNvSpPr/>
          <p:nvPr/>
        </p:nvSpPr>
        <p:spPr>
          <a:xfrm>
            <a:off x="0" y="3995654"/>
            <a:ext cx="12192000" cy="144752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le 2"/>
          <p:cNvSpPr>
            <a:spLocks noGrp="1"/>
          </p:cNvSpPr>
          <p:nvPr>
            <p:ph type="title"/>
          </p:nvPr>
        </p:nvSpPr>
        <p:spPr>
          <a:xfrm>
            <a:off x="963827" y="4108806"/>
            <a:ext cx="10503243" cy="1335829"/>
          </a:xfrm>
        </p:spPr>
        <p:txBody>
          <a:bodyPr/>
          <a:lstStyle/>
          <a:p>
            <a:r>
              <a:rPr lang="nb-NO" sz="4400" dirty="0">
                <a:solidFill>
                  <a:schemeClr val="bg1"/>
                </a:solidFill>
                <a:effectLst>
                  <a:outerShdw blurRad="38100" dist="38100" dir="2700000" algn="tl">
                    <a:srgbClr val="000000">
                      <a:alpha val="43137"/>
                    </a:srgbClr>
                  </a:outerShdw>
                </a:effectLst>
              </a:rPr>
              <a:t>The </a:t>
            </a:r>
            <a:r>
              <a:rPr lang="nb-NO" sz="4400" dirty="0" smtClean="0">
                <a:solidFill>
                  <a:schemeClr val="bg1"/>
                </a:solidFill>
                <a:effectLst>
                  <a:outerShdw blurRad="38100" dist="38100" dir="2700000" algn="tl">
                    <a:srgbClr val="000000">
                      <a:alpha val="43137"/>
                    </a:srgbClr>
                  </a:outerShdw>
                </a:effectLst>
              </a:rPr>
              <a:t>best organizations don’t hire superstars </a:t>
            </a:r>
            <a:br>
              <a:rPr lang="nb-NO" sz="4400" dirty="0" smtClean="0">
                <a:solidFill>
                  <a:schemeClr val="bg1"/>
                </a:solidFill>
                <a:effectLst>
                  <a:outerShdw blurRad="38100" dist="38100" dir="2700000" algn="tl">
                    <a:srgbClr val="000000">
                      <a:alpha val="43137"/>
                    </a:srgbClr>
                  </a:outerShdw>
                </a:effectLst>
              </a:rPr>
            </a:br>
            <a:r>
              <a:rPr lang="nb-NO" sz="4400" dirty="0" smtClean="0">
                <a:solidFill>
                  <a:schemeClr val="bg1"/>
                </a:solidFill>
                <a:effectLst>
                  <a:outerShdw blurRad="38100" dist="38100" dir="2700000" algn="tl">
                    <a:srgbClr val="000000">
                      <a:alpha val="43137"/>
                    </a:srgbClr>
                  </a:outerShdw>
                </a:effectLst>
              </a:rPr>
              <a:t>– they build them</a:t>
            </a:r>
            <a:r>
              <a:rPr lang="nb-NO" dirty="0">
                <a:solidFill>
                  <a:schemeClr val="tx1">
                    <a:lumMod val="65000"/>
                    <a:lumOff val="35000"/>
                  </a:schemeClr>
                </a:solidFill>
              </a:rPr>
              <a:t/>
            </a:r>
            <a:br>
              <a:rPr lang="nb-NO" dirty="0">
                <a:solidFill>
                  <a:schemeClr val="tx1">
                    <a:lumMod val="65000"/>
                    <a:lumOff val="35000"/>
                  </a:schemeClr>
                </a:solidFill>
              </a:rPr>
            </a:br>
            <a:endParaRPr lang="nb-NO" dirty="0"/>
          </a:p>
        </p:txBody>
      </p:sp>
    </p:spTree>
    <p:extLst>
      <p:ext uri="{BB962C8B-B14F-4D97-AF65-F5344CB8AC3E}">
        <p14:creationId xmlns:p14="http://schemas.microsoft.com/office/powerpoint/2010/main" val="12885911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1889942"/>
            <a:ext cx="9191133" cy="2585323"/>
          </a:xfrm>
          <a:prstGeom prst="rect">
            <a:avLst/>
          </a:prstGeom>
          <a:noFill/>
        </p:spPr>
        <p:txBody>
          <a:bodyPr wrap="square" rtlCol="0">
            <a:spAutoFit/>
          </a:bodyPr>
          <a:lstStyle/>
          <a:p>
            <a:pPr algn="ctr"/>
            <a:r>
              <a:rPr lang="nb-NO" sz="5400" b="1" spc="300" dirty="0" smtClean="0">
                <a:solidFill>
                  <a:schemeClr val="bg1"/>
                </a:solidFill>
                <a:effectLst>
                  <a:outerShdw blurRad="38100" dist="38100" dir="2700000" algn="tl">
                    <a:srgbClr val="000000">
                      <a:alpha val="43137"/>
                    </a:srgbClr>
                  </a:outerShdw>
                </a:effectLst>
              </a:rPr>
              <a:t>How do we find </a:t>
            </a:r>
          </a:p>
          <a:p>
            <a:pPr algn="ctr"/>
            <a:r>
              <a:rPr lang="nb-NO" sz="5400" b="1" spc="300" dirty="0" smtClean="0">
                <a:solidFill>
                  <a:schemeClr val="bg1"/>
                </a:solidFill>
                <a:effectLst>
                  <a:outerShdw blurRad="38100" dist="38100" dir="2700000" algn="tl">
                    <a:srgbClr val="000000">
                      <a:alpha val="43137"/>
                    </a:srgbClr>
                  </a:outerShdw>
                </a:effectLst>
              </a:rPr>
              <a:t>The best seafarers </a:t>
            </a:r>
          </a:p>
          <a:p>
            <a:pPr algn="ctr"/>
            <a:r>
              <a:rPr lang="nb-NO" sz="5400" b="1" spc="300" dirty="0" smtClean="0">
                <a:solidFill>
                  <a:schemeClr val="bg1"/>
                </a:solidFill>
                <a:effectLst>
                  <a:outerShdw blurRad="38100" dist="38100" dir="2700000" algn="tl">
                    <a:srgbClr val="000000">
                      <a:alpha val="43137"/>
                    </a:srgbClr>
                  </a:outerShdw>
                </a:effectLst>
              </a:rPr>
              <a:t>In the world?</a:t>
            </a:r>
            <a:endParaRPr lang="nb-NO" sz="5400" b="1" spc="3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9127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5988" y="345834"/>
            <a:ext cx="6668669" cy="1446550"/>
          </a:xfrm>
          <a:prstGeom prst="rect">
            <a:avLst/>
          </a:prstGeom>
          <a:noFill/>
        </p:spPr>
        <p:txBody>
          <a:bodyPr wrap="square" rtlCol="0">
            <a:spAutoFit/>
          </a:bodyPr>
          <a:lstStyle/>
          <a:p>
            <a:r>
              <a:rPr lang="nb-NO" sz="4400" b="1" spc="300" dirty="0" smtClean="0">
                <a:solidFill>
                  <a:schemeClr val="bg1"/>
                </a:solidFill>
                <a:effectLst>
                  <a:outerShdw blurRad="38100" dist="38100" dir="2700000" algn="tl">
                    <a:srgbClr val="000000">
                      <a:alpha val="43137"/>
                    </a:srgbClr>
                  </a:outerShdw>
                </a:effectLst>
              </a:rPr>
              <a:t>Career Development and on-the-job training</a:t>
            </a:r>
            <a:endParaRPr lang="nb-NO" sz="4400" b="1" spc="3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9018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56F7A"/>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b-NO" dirty="0" smtClean="0"/>
              <a:t>Our Approach and tests</a:t>
            </a:r>
            <a:endParaRPr lang="nb-NO" dirty="0"/>
          </a:p>
        </p:txBody>
      </p:sp>
      <p:sp>
        <p:nvSpPr>
          <p:cNvPr id="10" name="TextBox 9"/>
          <p:cNvSpPr txBox="1"/>
          <p:nvPr/>
        </p:nvSpPr>
        <p:spPr>
          <a:xfrm>
            <a:off x="510425" y="1461155"/>
            <a:ext cx="5098523" cy="3970318"/>
          </a:xfrm>
          <a:prstGeom prst="rect">
            <a:avLst/>
          </a:prstGeom>
          <a:noFill/>
        </p:spPr>
        <p:txBody>
          <a:bodyPr wrap="square" rtlCol="0">
            <a:spAutoFit/>
          </a:bodyPr>
          <a:lstStyle/>
          <a:p>
            <a:pPr marL="285750" indent="-285750">
              <a:buClr>
                <a:srgbClr val="BB9F48"/>
              </a:buClr>
              <a:buFont typeface="Wingdings" panose="05000000000000000000" pitchFamily="2" charset="2"/>
              <a:buChar char="v"/>
            </a:pPr>
            <a:r>
              <a:rPr lang="en-US" dirty="0" smtClean="0">
                <a:solidFill>
                  <a:schemeClr val="bg1"/>
                </a:solidFill>
              </a:rPr>
              <a:t>Professional knowledge</a:t>
            </a: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Ability</a:t>
            </a: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Personality</a:t>
            </a:r>
            <a:endParaRPr lang="en-US" dirty="0">
              <a:solidFill>
                <a:schemeClr val="bg1"/>
              </a:solidFill>
            </a:endParaRP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We have collected and analyzed large number of </a:t>
            </a:r>
            <a:r>
              <a:rPr lang="en-US" dirty="0" smtClean="0">
                <a:solidFill>
                  <a:schemeClr val="bg1"/>
                </a:solidFill>
              </a:rPr>
              <a:t>test results</a:t>
            </a:r>
            <a:endParaRPr lang="en-US" dirty="0" smtClean="0">
              <a:solidFill>
                <a:schemeClr val="bg1"/>
              </a:solidFill>
            </a:endParaRP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We focus on Captain / Master role</a:t>
            </a:r>
          </a:p>
        </p:txBody>
      </p:sp>
      <p:sp>
        <p:nvSpPr>
          <p:cNvPr id="2" name="Picture Placeholder 1"/>
          <p:cNvSpPr>
            <a:spLocks noGrp="1"/>
          </p:cNvSpPr>
          <p:nvPr>
            <p:ph type="pic" sz="quarter" idx="10"/>
          </p:nvPr>
        </p:nvSpPr>
        <p:spPr/>
      </p:sp>
      <p:pic>
        <p:nvPicPr>
          <p:cNvPr id="12" name="Picture Placeholder 5"/>
          <p:cNvPicPr>
            <a:picLocks noChangeAspect="1"/>
          </p:cNvPicPr>
          <p:nvPr/>
        </p:nvPicPr>
        <p:blipFill>
          <a:blip r:embed="rId3" cstate="print">
            <a:extLst>
              <a:ext uri="{28A0092B-C50C-407E-A947-70E740481C1C}">
                <a14:useLocalDpi xmlns:a14="http://schemas.microsoft.com/office/drawing/2010/main" val="0"/>
              </a:ext>
            </a:extLst>
          </a:blip>
          <a:srcRect t="419" b="419"/>
          <a:stretch>
            <a:fillRect/>
          </a:stretch>
        </p:blipFill>
        <p:spPr>
          <a:xfrm>
            <a:off x="5925600" y="0"/>
            <a:ext cx="6266400" cy="6858000"/>
          </a:xfrm>
          <a:prstGeom prst="rect">
            <a:avLst/>
          </a:prstGeom>
        </p:spPr>
      </p:pic>
    </p:spTree>
    <p:extLst>
      <p:ext uri="{BB962C8B-B14F-4D97-AF65-F5344CB8AC3E}">
        <p14:creationId xmlns:p14="http://schemas.microsoft.com/office/powerpoint/2010/main" val="320818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19" b="419"/>
          <a:stretch>
            <a:fillRect/>
          </a:stretch>
        </p:blipFill>
        <p:spPr/>
      </p:pic>
      <p:sp>
        <p:nvSpPr>
          <p:cNvPr id="11" name="Title 10"/>
          <p:cNvSpPr>
            <a:spLocks noGrp="1"/>
          </p:cNvSpPr>
          <p:nvPr>
            <p:ph type="title"/>
          </p:nvPr>
        </p:nvSpPr>
        <p:spPr>
          <a:xfrm>
            <a:off x="403761" y="354948"/>
            <a:ext cx="5521838" cy="759000"/>
          </a:xfrm>
        </p:spPr>
        <p:txBody>
          <a:bodyPr/>
          <a:lstStyle/>
          <a:p>
            <a:r>
              <a:rPr lang="nb-NO" dirty="0" smtClean="0"/>
              <a:t>Knowledge (STCW and Operational subjects)</a:t>
            </a:r>
            <a:endParaRPr lang="nb-NO" dirty="0"/>
          </a:p>
        </p:txBody>
      </p:sp>
      <p:sp>
        <p:nvSpPr>
          <p:cNvPr id="21" name="TextBox 20"/>
          <p:cNvSpPr txBox="1"/>
          <p:nvPr/>
        </p:nvSpPr>
        <p:spPr>
          <a:xfrm>
            <a:off x="510425" y="1461155"/>
            <a:ext cx="5098523" cy="3693319"/>
          </a:xfrm>
          <a:prstGeom prst="rect">
            <a:avLst/>
          </a:prstGeom>
          <a:noFill/>
        </p:spPr>
        <p:txBody>
          <a:bodyPr wrap="square" rtlCol="0">
            <a:spAutoFit/>
          </a:bodyPr>
          <a:lstStyle/>
          <a:p>
            <a:pPr marL="285750" indent="-285750">
              <a:buClr>
                <a:srgbClr val="BB9F48"/>
              </a:buClr>
              <a:buFont typeface="Wingdings" panose="05000000000000000000" pitchFamily="2" charset="2"/>
              <a:buChar char="v"/>
            </a:pPr>
            <a:r>
              <a:rPr lang="en-US" dirty="0">
                <a:solidFill>
                  <a:schemeClr val="bg1"/>
                </a:solidFill>
              </a:rPr>
              <a:t>More than 1,3 million test </a:t>
            </a:r>
            <a:r>
              <a:rPr lang="en-US" dirty="0" smtClean="0">
                <a:solidFill>
                  <a:schemeClr val="bg1"/>
                </a:solidFill>
              </a:rPr>
              <a:t>results</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Based on the </a:t>
            </a:r>
            <a:r>
              <a:rPr lang="en-US" dirty="0">
                <a:solidFill>
                  <a:schemeClr val="bg1"/>
                </a:solidFill>
              </a:rPr>
              <a:t>most commonly used knowledge assessment tool in the maritime industry with 350+ companies using </a:t>
            </a:r>
            <a:r>
              <a:rPr lang="en-US" dirty="0" smtClean="0">
                <a:solidFill>
                  <a:schemeClr val="bg1"/>
                </a:solidFill>
              </a:rPr>
              <a:t>it today</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35.000+ test results added to the statistical database every month</a:t>
            </a: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r>
              <a:rPr lang="en-US" dirty="0">
                <a:solidFill>
                  <a:schemeClr val="bg1"/>
                </a:solidFill>
              </a:rPr>
              <a:t>6000 Multiple choice questions structured according to STCW, divided in 200+ question groups. Updated every quarter</a:t>
            </a:r>
          </a:p>
          <a:p>
            <a:pPr marL="285750" indent="-285750">
              <a:buClr>
                <a:srgbClr val="BB9F48"/>
              </a:buClr>
              <a:buFont typeface="Wingdings" panose="05000000000000000000" pitchFamily="2" charset="2"/>
              <a:buChar char="v"/>
            </a:pPr>
            <a:endParaRPr lang="en-US" dirty="0">
              <a:solidFill>
                <a:schemeClr val="bg1"/>
              </a:solidFill>
            </a:endParaRPr>
          </a:p>
        </p:txBody>
      </p:sp>
    </p:spTree>
    <p:extLst>
      <p:ext uri="{BB962C8B-B14F-4D97-AF65-F5344CB8AC3E}">
        <p14:creationId xmlns:p14="http://schemas.microsoft.com/office/powerpoint/2010/main" val="1327848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19" b="419"/>
          <a:stretch>
            <a:fillRect/>
          </a:stretch>
        </p:blipFill>
        <p:spPr/>
      </p:pic>
      <p:sp>
        <p:nvSpPr>
          <p:cNvPr id="21" name="TextBox 20"/>
          <p:cNvSpPr txBox="1"/>
          <p:nvPr/>
        </p:nvSpPr>
        <p:spPr>
          <a:xfrm>
            <a:off x="510425" y="1461155"/>
            <a:ext cx="5098523" cy="3693319"/>
          </a:xfrm>
          <a:prstGeom prst="rect">
            <a:avLst/>
          </a:prstGeom>
          <a:noFill/>
        </p:spPr>
        <p:txBody>
          <a:bodyPr wrap="square" rtlCol="0">
            <a:spAutoFit/>
          </a:bodyPr>
          <a:lstStyle/>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a:solidFill>
                  <a:schemeClr val="bg1"/>
                </a:solidFill>
              </a:rPr>
              <a:t>Management level tests performed by 9600+ Captains which is directly relevant for this project</a:t>
            </a:r>
            <a:endParaRPr lang="nb-NO" dirty="0">
              <a:solidFill>
                <a:schemeClr val="bg1"/>
              </a:solidFill>
            </a:endParaRPr>
          </a:p>
          <a:p>
            <a:pPr marL="285750" indent="-285750">
              <a:buClr>
                <a:srgbClr val="BB9F48"/>
              </a:buClr>
              <a:buFont typeface="Wingdings" panose="05000000000000000000" pitchFamily="2" charset="2"/>
              <a:buChar char="v"/>
            </a:pPr>
            <a:endParaRPr lang="en-US" dirty="0" smtClean="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Management level contains 90 questions tailored to department and vessel types</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Score per rank per nationality</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Statistics also enable benchmarking for individual companies comparing with industry</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endParaRPr lang="nb-NO" dirty="0">
              <a:solidFill>
                <a:schemeClr val="bg1"/>
              </a:solidFill>
            </a:endParaRPr>
          </a:p>
        </p:txBody>
      </p:sp>
      <p:sp>
        <p:nvSpPr>
          <p:cNvPr id="12" name="Title 10"/>
          <p:cNvSpPr>
            <a:spLocks noGrp="1"/>
          </p:cNvSpPr>
          <p:nvPr>
            <p:ph type="title"/>
          </p:nvPr>
        </p:nvSpPr>
        <p:spPr>
          <a:xfrm>
            <a:off x="510425" y="354948"/>
            <a:ext cx="5415174" cy="759000"/>
          </a:xfrm>
        </p:spPr>
        <p:txBody>
          <a:bodyPr/>
          <a:lstStyle/>
          <a:p>
            <a:r>
              <a:rPr lang="nb-NO" dirty="0" smtClean="0"/>
              <a:t>Knowledge test</a:t>
            </a:r>
            <a:endParaRPr lang="nb-NO" dirty="0"/>
          </a:p>
        </p:txBody>
      </p:sp>
    </p:spTree>
    <p:extLst>
      <p:ext uri="{BB962C8B-B14F-4D97-AF65-F5344CB8AC3E}">
        <p14:creationId xmlns:p14="http://schemas.microsoft.com/office/powerpoint/2010/main" val="2890019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344241" y="3096573"/>
            <a:ext cx="5998588" cy="2800767"/>
          </a:xfrm>
          <a:prstGeom prst="rect">
            <a:avLst/>
          </a:prstGeom>
          <a:noFill/>
        </p:spPr>
        <p:txBody>
          <a:bodyPr wrap="square" rtlCol="0">
            <a:spAutoFit/>
          </a:bodyPr>
          <a:lstStyle/>
          <a:p>
            <a:pPr algn="ctr"/>
            <a:r>
              <a:rPr lang="nb-NO" sz="4400" b="1" spc="300" dirty="0" smtClean="0">
                <a:solidFill>
                  <a:schemeClr val="bg1"/>
                </a:solidFill>
                <a:effectLst>
                  <a:outerShdw blurRad="38100" dist="38100" dir="2700000" algn="tl">
                    <a:srgbClr val="000000">
                      <a:alpha val="43137"/>
                    </a:srgbClr>
                  </a:outerShdw>
                </a:effectLst>
              </a:rPr>
              <a:t>Testing of </a:t>
            </a:r>
          </a:p>
          <a:p>
            <a:pPr algn="ctr"/>
            <a:r>
              <a:rPr lang="nb-NO" sz="4400" b="1" spc="300" dirty="0" smtClean="0">
                <a:solidFill>
                  <a:schemeClr val="bg1"/>
                </a:solidFill>
                <a:effectLst>
                  <a:outerShdw blurRad="38100" dist="38100" dir="2700000" algn="tl">
                    <a:srgbClr val="000000">
                      <a:alpha val="43137"/>
                    </a:srgbClr>
                  </a:outerShdw>
                </a:effectLst>
              </a:rPr>
              <a:t>mental capabilities</a:t>
            </a:r>
          </a:p>
          <a:p>
            <a:pPr algn="ctr"/>
            <a:r>
              <a:rPr lang="nb-NO" sz="4400" b="1" spc="300" dirty="0">
                <a:solidFill>
                  <a:schemeClr val="bg1"/>
                </a:solidFill>
                <a:effectLst>
                  <a:outerShdw blurRad="38100" dist="38100" dir="2700000" algn="tl">
                    <a:srgbClr val="000000">
                      <a:alpha val="43137"/>
                    </a:srgbClr>
                  </a:outerShdw>
                </a:effectLst>
              </a:rPr>
              <a:t>a</a:t>
            </a:r>
            <a:r>
              <a:rPr lang="nb-NO" sz="4400" b="1" spc="300" dirty="0" smtClean="0">
                <a:solidFill>
                  <a:schemeClr val="bg1"/>
                </a:solidFill>
                <a:effectLst>
                  <a:outerShdw blurRad="38100" dist="38100" dir="2700000" algn="tl">
                    <a:srgbClr val="000000">
                      <a:alpha val="43137"/>
                    </a:srgbClr>
                  </a:outerShdw>
                </a:effectLst>
              </a:rPr>
              <a:t>nd </a:t>
            </a:r>
          </a:p>
          <a:p>
            <a:pPr algn="ctr"/>
            <a:r>
              <a:rPr lang="nb-NO" sz="4400" b="1" spc="300" dirty="0" smtClean="0">
                <a:solidFill>
                  <a:schemeClr val="bg1"/>
                </a:solidFill>
                <a:effectLst>
                  <a:outerShdw blurRad="38100" dist="38100" dir="2700000" algn="tl">
                    <a:srgbClr val="000000">
                      <a:alpha val="43137"/>
                    </a:srgbClr>
                  </a:outerShdw>
                </a:effectLst>
              </a:rPr>
              <a:t>behavioural styles</a:t>
            </a:r>
            <a:endParaRPr lang="nb-NO" sz="4400" b="1" spc="3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3871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nb-NO" dirty="0" smtClean="0"/>
              <a:t>APRO – </a:t>
            </a:r>
            <a:r>
              <a:rPr lang="nb-NO" dirty="0" smtClean="0">
                <a:solidFill>
                  <a:srgbClr val="CBE57D"/>
                </a:solidFill>
              </a:rPr>
              <a:t>A</a:t>
            </a:r>
            <a:r>
              <a:rPr lang="nb-NO" dirty="0" smtClean="0"/>
              <a:t>bility </a:t>
            </a:r>
            <a:r>
              <a:rPr lang="nb-NO" dirty="0" smtClean="0">
                <a:solidFill>
                  <a:srgbClr val="CBE57D"/>
                </a:solidFill>
              </a:rPr>
              <a:t>PRO</a:t>
            </a:r>
            <a:r>
              <a:rPr lang="nb-NO" dirty="0" smtClean="0"/>
              <a:t>ifling</a:t>
            </a:r>
            <a:endParaRPr lang="nb-NO" dirty="0"/>
          </a:p>
        </p:txBody>
      </p:sp>
      <p:sp>
        <p:nvSpPr>
          <p:cNvPr id="19" name="TextBox 18"/>
          <p:cNvSpPr txBox="1"/>
          <p:nvPr/>
        </p:nvSpPr>
        <p:spPr>
          <a:xfrm>
            <a:off x="510425" y="1461155"/>
            <a:ext cx="5098523" cy="5355312"/>
          </a:xfrm>
          <a:prstGeom prst="rect">
            <a:avLst/>
          </a:prstGeom>
          <a:noFill/>
        </p:spPr>
        <p:txBody>
          <a:bodyPr wrap="square" rtlCol="0">
            <a:spAutoFit/>
          </a:bodyPr>
          <a:lstStyle/>
          <a:p>
            <a:pPr marL="285750" indent="-285750">
              <a:buClr>
                <a:srgbClr val="BB9F48"/>
              </a:buClr>
              <a:buFont typeface="Wingdings" panose="05000000000000000000" pitchFamily="2" charset="2"/>
              <a:buChar char="v"/>
            </a:pPr>
            <a:r>
              <a:rPr lang="en-US" dirty="0">
                <a:solidFill>
                  <a:schemeClr val="bg1"/>
                </a:solidFill>
              </a:rPr>
              <a:t>Developed by University of Oslo, Norway tailored to Shipping Industry piloted by 6 Ship Owners from 1998 – 2002 before it was revised and commercialized</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A </a:t>
            </a:r>
            <a:r>
              <a:rPr lang="en-US" dirty="0">
                <a:solidFill>
                  <a:schemeClr val="bg1"/>
                </a:solidFill>
              </a:rPr>
              <a:t>psychometric test designed to objectively assess individual differences in abilities believed to </a:t>
            </a:r>
            <a:r>
              <a:rPr lang="en-US" u="sng" dirty="0">
                <a:solidFill>
                  <a:schemeClr val="bg1"/>
                </a:solidFill>
              </a:rPr>
              <a:t>be important in order to develop safety, reliability and quality in different kind of ship operations</a:t>
            </a:r>
            <a:r>
              <a:rPr lang="en-US" u="sng" dirty="0" smtClean="0">
                <a:solidFill>
                  <a:schemeClr val="bg1"/>
                </a:solidFill>
              </a:rPr>
              <a:t>.</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u="sng" dirty="0">
                <a:solidFill>
                  <a:schemeClr val="bg1"/>
                </a:solidFill>
              </a:rPr>
              <a:t>APRO is fundamentally all about the measure of speed versus </a:t>
            </a:r>
            <a:r>
              <a:rPr lang="en-US" u="sng" dirty="0" smtClean="0">
                <a:solidFill>
                  <a:schemeClr val="bg1"/>
                </a:solidFill>
              </a:rPr>
              <a:t>accuracy. </a:t>
            </a:r>
            <a:r>
              <a:rPr lang="en-US" dirty="0" smtClean="0">
                <a:solidFill>
                  <a:schemeClr val="bg1"/>
                </a:solidFill>
              </a:rPr>
              <a:t>Speed </a:t>
            </a:r>
            <a:r>
              <a:rPr lang="en-US" dirty="0">
                <a:solidFill>
                  <a:schemeClr val="bg1"/>
                </a:solidFill>
              </a:rPr>
              <a:t>is the response time whereas accuracy is related to the number or percentage of incorrect </a:t>
            </a:r>
            <a:r>
              <a:rPr lang="en-US" dirty="0" smtClean="0">
                <a:solidFill>
                  <a:schemeClr val="bg1"/>
                </a:solidFill>
              </a:rPr>
              <a:t>responses</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19" b="419"/>
          <a:stretch>
            <a:fillRect/>
          </a:stretch>
        </p:blipFill>
        <p:spPr/>
      </p:pic>
    </p:spTree>
    <p:extLst>
      <p:ext uri="{BB962C8B-B14F-4D97-AF65-F5344CB8AC3E}">
        <p14:creationId xmlns:p14="http://schemas.microsoft.com/office/powerpoint/2010/main" val="618863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p:nvSpPr>
        <p:spPr>
          <a:xfrm>
            <a:off x="510425" y="1461155"/>
            <a:ext cx="5098523" cy="3139321"/>
          </a:xfrm>
          <a:prstGeom prst="rect">
            <a:avLst/>
          </a:prstGeom>
          <a:noFill/>
        </p:spPr>
        <p:txBody>
          <a:bodyPr wrap="square" rtlCol="0">
            <a:spAutoFit/>
          </a:bodyPr>
          <a:lstStyle/>
          <a:p>
            <a:pPr marL="285750" indent="-285750">
              <a:buClr>
                <a:srgbClr val="BB9F48"/>
              </a:buClr>
              <a:buFont typeface="Wingdings" panose="05000000000000000000" pitchFamily="2" charset="2"/>
              <a:buChar char="v"/>
            </a:pPr>
            <a:r>
              <a:rPr lang="en-US" dirty="0" smtClean="0">
                <a:solidFill>
                  <a:schemeClr val="bg1"/>
                </a:solidFill>
              </a:rPr>
              <a:t>For this project we have used test results from more than 20.000 individuals</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First version was Launched 1998 with a reference group of 500 Maritime </a:t>
            </a:r>
            <a:r>
              <a:rPr lang="en-US" dirty="0">
                <a:solidFill>
                  <a:schemeClr val="bg1"/>
                </a:solidFill>
              </a:rPr>
              <a:t>c</a:t>
            </a:r>
            <a:r>
              <a:rPr lang="en-US" dirty="0" smtClean="0">
                <a:solidFill>
                  <a:schemeClr val="bg1"/>
                </a:solidFill>
              </a:rPr>
              <a:t>ollege students </a:t>
            </a:r>
            <a:r>
              <a:rPr lang="en-US" dirty="0">
                <a:solidFill>
                  <a:schemeClr val="bg1"/>
                </a:solidFill>
              </a:rPr>
              <a:t>from </a:t>
            </a:r>
            <a:r>
              <a:rPr lang="en-US" dirty="0" smtClean="0">
                <a:solidFill>
                  <a:schemeClr val="bg1"/>
                </a:solidFill>
              </a:rPr>
              <a:t>Philippines.</a:t>
            </a:r>
          </a:p>
          <a:p>
            <a:pPr marL="285750" indent="-285750">
              <a:buClr>
                <a:srgbClr val="BB9F48"/>
              </a:buClr>
              <a:buFont typeface="Wingdings" panose="05000000000000000000" pitchFamily="2" charset="2"/>
              <a:buChar char="v"/>
            </a:pPr>
            <a:endParaRPr lang="en-US" dirty="0">
              <a:solidFill>
                <a:schemeClr val="bg1"/>
              </a:solidFill>
            </a:endParaRPr>
          </a:p>
          <a:p>
            <a:pPr marL="285750" indent="-285750">
              <a:buClr>
                <a:srgbClr val="BB9F48"/>
              </a:buClr>
              <a:buFont typeface="Wingdings" panose="05000000000000000000" pitchFamily="2" charset="2"/>
              <a:buChar char="v"/>
            </a:pPr>
            <a:r>
              <a:rPr lang="en-US" dirty="0" smtClean="0">
                <a:solidFill>
                  <a:schemeClr val="bg1"/>
                </a:solidFill>
              </a:rPr>
              <a:t>In 2015 the reference group was extended to 9000+ test results with all ranks and largest nationalities (Seafarers)</a:t>
            </a:r>
            <a:endParaRPr lang="en-US" dirty="0">
              <a:solidFill>
                <a:schemeClr val="bg1"/>
              </a:solidFill>
            </a:endParaRPr>
          </a:p>
          <a:p>
            <a:pPr marL="285750" indent="-285750">
              <a:buClr>
                <a:srgbClr val="BB9F48"/>
              </a:buClr>
              <a:buFont typeface="Wingdings" panose="05000000000000000000" pitchFamily="2" charset="2"/>
              <a:buChar char="v"/>
            </a:pPr>
            <a:endParaRPr lang="en-US" dirty="0">
              <a:solidFill>
                <a:schemeClr val="bg1"/>
              </a:solidFill>
            </a:endParaRPr>
          </a:p>
        </p:txBody>
      </p:sp>
      <p:sp>
        <p:nvSpPr>
          <p:cNvPr id="10" name="Title 10"/>
          <p:cNvSpPr>
            <a:spLocks noGrp="1"/>
          </p:cNvSpPr>
          <p:nvPr>
            <p:ph type="title"/>
          </p:nvPr>
        </p:nvSpPr>
        <p:spPr>
          <a:xfrm>
            <a:off x="510425" y="354948"/>
            <a:ext cx="5415174" cy="759000"/>
          </a:xfrm>
        </p:spPr>
        <p:txBody>
          <a:bodyPr/>
          <a:lstStyle/>
          <a:p>
            <a:r>
              <a:rPr lang="nb-NO" dirty="0" smtClean="0"/>
              <a:t>APRO – </a:t>
            </a:r>
            <a:r>
              <a:rPr lang="nb-NO" dirty="0" smtClean="0">
                <a:solidFill>
                  <a:srgbClr val="CBE57D"/>
                </a:solidFill>
              </a:rPr>
              <a:t>A</a:t>
            </a:r>
            <a:r>
              <a:rPr lang="nb-NO" dirty="0" smtClean="0"/>
              <a:t>bility </a:t>
            </a:r>
            <a:r>
              <a:rPr lang="nb-NO" dirty="0" smtClean="0">
                <a:solidFill>
                  <a:srgbClr val="CBE57D"/>
                </a:solidFill>
              </a:rPr>
              <a:t>PRO</a:t>
            </a:r>
            <a:r>
              <a:rPr lang="nb-NO" dirty="0" smtClean="0"/>
              <a:t>ifling</a:t>
            </a:r>
            <a:endParaRPr lang="nb-NO" dirty="0"/>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19" b="419"/>
          <a:stretch>
            <a:fillRect/>
          </a:stretch>
        </p:blipFill>
        <p:spPr/>
      </p:pic>
    </p:spTree>
    <p:extLst>
      <p:ext uri="{BB962C8B-B14F-4D97-AF65-F5344CB8AC3E}">
        <p14:creationId xmlns:p14="http://schemas.microsoft.com/office/powerpoint/2010/main" val="319787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15962</TotalTime>
  <Words>695</Words>
  <Application>Microsoft Office PowerPoint</Application>
  <PresentationFormat>Custom</PresentationFormat>
  <Paragraphs>116</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Our Approach and tests</vt:lpstr>
      <vt:lpstr>Knowledge (STCW and Operational subjects)</vt:lpstr>
      <vt:lpstr>Knowledge test</vt:lpstr>
      <vt:lpstr>PowerPoint Presentation</vt:lpstr>
      <vt:lpstr>APRO – Ability PROifling</vt:lpstr>
      <vt:lpstr>APRO – Ability PROifling</vt:lpstr>
      <vt:lpstr>PowerPoint Presentation</vt:lpstr>
      <vt:lpstr>Facet5</vt:lpstr>
      <vt:lpstr>Top Performers – Facet5</vt:lpstr>
      <vt:lpstr>PowerPoint Presentation</vt:lpstr>
      <vt:lpstr>Best seafarer DNA</vt:lpstr>
      <vt:lpstr>The best organizations don’t hire superstars  – they build them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SimpleSmart</dc:creator>
  <cp:lastModifiedBy>Roger Ringstad</cp:lastModifiedBy>
  <cp:revision>978</cp:revision>
  <dcterms:created xsi:type="dcterms:W3CDTF">2014-10-22T04:24:20Z</dcterms:created>
  <dcterms:modified xsi:type="dcterms:W3CDTF">2018-02-04T22:44:24Z</dcterms:modified>
</cp:coreProperties>
</file>